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 id="2147483708" r:id="rId3"/>
  </p:sldMasterIdLst>
  <p:notesMasterIdLst>
    <p:notesMasterId r:id="rId125"/>
  </p:notesMasterIdLst>
  <p:sldIdLst>
    <p:sldId id="256" r:id="rId4"/>
    <p:sldId id="262" r:id="rId5"/>
    <p:sldId id="498" r:id="rId6"/>
    <p:sldId id="499" r:id="rId7"/>
    <p:sldId id="402" r:id="rId8"/>
    <p:sldId id="257" r:id="rId9"/>
    <p:sldId id="258" r:id="rId10"/>
    <p:sldId id="263" r:id="rId11"/>
    <p:sldId id="266" r:id="rId12"/>
    <p:sldId id="276" r:id="rId13"/>
    <p:sldId id="277" r:id="rId14"/>
    <p:sldId id="279" r:id="rId15"/>
    <p:sldId id="278" r:id="rId16"/>
    <p:sldId id="280" r:id="rId17"/>
    <p:sldId id="281" r:id="rId18"/>
    <p:sldId id="282" r:id="rId19"/>
    <p:sldId id="471" r:id="rId20"/>
    <p:sldId id="472" r:id="rId21"/>
    <p:sldId id="289" r:id="rId22"/>
    <p:sldId id="474" r:id="rId23"/>
    <p:sldId id="291" r:id="rId24"/>
    <p:sldId id="293" r:id="rId25"/>
    <p:sldId id="294" r:id="rId26"/>
    <p:sldId id="295" r:id="rId27"/>
    <p:sldId id="296" r:id="rId28"/>
    <p:sldId id="297" r:id="rId29"/>
    <p:sldId id="298" r:id="rId30"/>
    <p:sldId id="313" r:id="rId31"/>
    <p:sldId id="480" r:id="rId32"/>
    <p:sldId id="481" r:id="rId33"/>
    <p:sldId id="316" r:id="rId34"/>
    <p:sldId id="371" r:id="rId35"/>
    <p:sldId id="259" r:id="rId36"/>
    <p:sldId id="372" r:id="rId37"/>
    <p:sldId id="373" r:id="rId38"/>
    <p:sldId id="457" r:id="rId39"/>
    <p:sldId id="458" r:id="rId40"/>
    <p:sldId id="459" r:id="rId41"/>
    <p:sldId id="460" r:id="rId42"/>
    <p:sldId id="286" r:id="rId43"/>
    <p:sldId id="287" r:id="rId44"/>
    <p:sldId id="288" r:id="rId45"/>
    <p:sldId id="290" r:id="rId46"/>
    <p:sldId id="465" r:id="rId47"/>
    <p:sldId id="264" r:id="rId48"/>
    <p:sldId id="265" r:id="rId49"/>
    <p:sldId id="466" r:id="rId50"/>
    <p:sldId id="267" r:id="rId51"/>
    <p:sldId id="268" r:id="rId52"/>
    <p:sldId id="269" r:id="rId53"/>
    <p:sldId id="270" r:id="rId54"/>
    <p:sldId id="271" r:id="rId55"/>
    <p:sldId id="272" r:id="rId56"/>
    <p:sldId id="273" r:id="rId57"/>
    <p:sldId id="469" r:id="rId58"/>
    <p:sldId id="470" r:id="rId59"/>
    <p:sldId id="461" r:id="rId60"/>
    <p:sldId id="462" r:id="rId61"/>
    <p:sldId id="334" r:id="rId62"/>
    <p:sldId id="335" r:id="rId63"/>
    <p:sldId id="337" r:id="rId64"/>
    <p:sldId id="463" r:id="rId65"/>
    <p:sldId id="464" r:id="rId66"/>
    <p:sldId id="482" r:id="rId67"/>
    <p:sldId id="319" r:id="rId68"/>
    <p:sldId id="483" r:id="rId69"/>
    <p:sldId id="484" r:id="rId70"/>
    <p:sldId id="485" r:id="rId71"/>
    <p:sldId id="488" r:id="rId72"/>
    <p:sldId id="489" r:id="rId73"/>
    <p:sldId id="324" r:id="rId74"/>
    <p:sldId id="486" r:id="rId75"/>
    <p:sldId id="487" r:id="rId76"/>
    <p:sldId id="301" r:id="rId77"/>
    <p:sldId id="302" r:id="rId78"/>
    <p:sldId id="303" r:id="rId79"/>
    <p:sldId id="304" r:id="rId80"/>
    <p:sldId id="305" r:id="rId81"/>
    <p:sldId id="314" r:id="rId82"/>
    <p:sldId id="315" r:id="rId83"/>
    <p:sldId id="318" r:id="rId84"/>
    <p:sldId id="320" r:id="rId85"/>
    <p:sldId id="321" r:id="rId86"/>
    <p:sldId id="322" r:id="rId87"/>
    <p:sldId id="325" r:id="rId88"/>
    <p:sldId id="326" r:id="rId89"/>
    <p:sldId id="328" r:id="rId90"/>
    <p:sldId id="329" r:id="rId91"/>
    <p:sldId id="352" r:id="rId92"/>
    <p:sldId id="354" r:id="rId93"/>
    <p:sldId id="355" r:id="rId94"/>
    <p:sldId id="356" r:id="rId95"/>
    <p:sldId id="357" r:id="rId96"/>
    <p:sldId id="358" r:id="rId97"/>
    <p:sldId id="359" r:id="rId98"/>
    <p:sldId id="360" r:id="rId99"/>
    <p:sldId id="361" r:id="rId100"/>
    <p:sldId id="362" r:id="rId101"/>
    <p:sldId id="331" r:id="rId102"/>
    <p:sldId id="332" r:id="rId103"/>
    <p:sldId id="333" r:id="rId104"/>
    <p:sldId id="338" r:id="rId105"/>
    <p:sldId id="340" r:id="rId106"/>
    <p:sldId id="341" r:id="rId107"/>
    <p:sldId id="342" r:id="rId108"/>
    <p:sldId id="344" r:id="rId109"/>
    <p:sldId id="345" r:id="rId110"/>
    <p:sldId id="346" r:id="rId111"/>
    <p:sldId id="349" r:id="rId112"/>
    <p:sldId id="363" r:id="rId113"/>
    <p:sldId id="364" r:id="rId114"/>
    <p:sldId id="365" r:id="rId115"/>
    <p:sldId id="496" r:id="rId116"/>
    <p:sldId id="497" r:id="rId117"/>
    <p:sldId id="366" r:id="rId118"/>
    <p:sldId id="367" r:id="rId119"/>
    <p:sldId id="368" r:id="rId120"/>
    <p:sldId id="493" r:id="rId121"/>
    <p:sldId id="494" r:id="rId122"/>
    <p:sldId id="495" r:id="rId123"/>
    <p:sldId id="370" r:id="rId124"/>
  </p:sldIdLst>
  <p:sldSz cx="9144000" cy="5143500" type="screen16x9"/>
  <p:notesSz cx="6858000" cy="9144000"/>
  <p:embeddedFontLst>
    <p:embeddedFont>
      <p:font typeface="Barlow" panose="00000500000000000000" pitchFamily="2" charset="0"/>
      <p:regular r:id="rId126"/>
      <p:bold r:id="rId127"/>
      <p:italic r:id="rId128"/>
      <p:boldItalic r:id="rId129"/>
    </p:embeddedFont>
    <p:embeddedFont>
      <p:font typeface="Barlow SemiBold" panose="00000700000000000000" pitchFamily="2" charset="0"/>
      <p:regular r:id="rId130"/>
      <p:bold r:id="rId131"/>
      <p:italic r:id="rId132"/>
      <p:boldItalic r:id="rId133"/>
    </p:embeddedFont>
    <p:embeddedFont>
      <p:font typeface="Calibri" panose="020F0502020204030204" pitchFamily="34" charset="0"/>
      <p:regular r:id="rId134"/>
      <p:bold r:id="rId135"/>
      <p:italic r:id="rId136"/>
      <p:boldItalic r:id="rId137"/>
    </p:embeddedFont>
    <p:embeddedFont>
      <p:font typeface="Georgia" panose="02040502050405020303" pitchFamily="18" charset="0"/>
      <p:regular r:id="rId138"/>
      <p:bold r:id="rId139"/>
      <p:italic r:id="rId140"/>
      <p:boldItalic r:id="rId141"/>
    </p:embeddedFont>
    <p:embeddedFont>
      <p:font typeface="Google Sans" panose="020B0604020202020204" charset="0"/>
      <p:regular r:id="rId142"/>
      <p:bold r:id="rId143"/>
      <p:italic r:id="rId144"/>
      <p:boldItalic r:id="rId145"/>
    </p:embeddedFont>
    <p:embeddedFont>
      <p:font typeface="Open Sans" panose="020B0604020202020204" charset="0"/>
      <p:regular r:id="rId146"/>
      <p:bold r:id="rId147"/>
      <p:italic r:id="rId148"/>
      <p:boldItalic r:id="rId149"/>
    </p:embeddedFont>
    <p:embeddedFont>
      <p:font typeface="Roboto" panose="020B0604020202020204" charset="0"/>
      <p:regular r:id="rId150"/>
      <p:bold r:id="rId151"/>
      <p:italic r:id="rId152"/>
      <p:boldItalic r:id="rId153"/>
    </p:embeddedFont>
    <p:embeddedFont>
      <p:font typeface="Source Sans Pro" panose="020B0503030403020204" pitchFamily="34" charset="0"/>
      <p:regular r:id="rId154"/>
      <p:bold r:id="rId155"/>
      <p:italic r:id="rId156"/>
      <p:boldItalic r:id="rId157"/>
    </p:embeddedFont>
    <p:embeddedFont>
      <p:font typeface="Source Sans Pro SemiBold" panose="020B0603030403020204" pitchFamily="34" charset="0"/>
      <p:bold r:id="rId158"/>
      <p:boldItalic r:id="rId159"/>
    </p:embeddedFont>
    <p:embeddedFont>
      <p:font typeface="Tahoma" panose="020B0604030504040204" pitchFamily="34" charset="0"/>
      <p:regular r:id="rId160"/>
      <p:bold r:id="rId1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91">
          <p15:clr>
            <a:srgbClr val="9AA0A6"/>
          </p15:clr>
        </p15:guide>
        <p15:guide id="2" orient="horz" pos="2438">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42838-55F0-42EC-A9EA-655DA884E9CE}">
  <a:tblStyle styleId="{1EF42838-55F0-42EC-A9EA-655DA884E9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94660"/>
  </p:normalViewPr>
  <p:slideViewPr>
    <p:cSldViewPr snapToGrid="0">
      <p:cViewPr varScale="1">
        <p:scale>
          <a:sx n="142" d="100"/>
          <a:sy n="142" d="100"/>
        </p:scale>
        <p:origin x="288" y="126"/>
      </p:cViewPr>
      <p:guideLst>
        <p:guide orient="horz" pos="1191"/>
        <p:guide orient="horz" pos="243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8.fntdata"/><Relationship Id="rId138" Type="http://schemas.openxmlformats.org/officeDocument/2006/relationships/font" Target="fonts/font13.fntdata"/><Relationship Id="rId154" Type="http://schemas.openxmlformats.org/officeDocument/2006/relationships/font" Target="fonts/font29.fntdata"/><Relationship Id="rId159" Type="http://schemas.openxmlformats.org/officeDocument/2006/relationships/font" Target="fonts/font34.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font" Target="fonts/font3.fntdata"/><Relationship Id="rId144" Type="http://schemas.openxmlformats.org/officeDocument/2006/relationships/font" Target="fonts/font19.fntdata"/><Relationship Id="rId149" Type="http://schemas.openxmlformats.org/officeDocument/2006/relationships/font" Target="fonts/font24.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35.fntdata"/><Relationship Id="rId16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25.fntdata"/><Relationship Id="rId155" Type="http://schemas.openxmlformats.org/officeDocument/2006/relationships/font" Target="fonts/font30.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font" Target="fonts/font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font" Target="fonts/font15.fntdata"/><Relationship Id="rId145" Type="http://schemas.openxmlformats.org/officeDocument/2006/relationships/font" Target="fonts/font20.fntdata"/><Relationship Id="rId161"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5.fntdata"/><Relationship Id="rId135" Type="http://schemas.openxmlformats.org/officeDocument/2006/relationships/font" Target="fonts/font10.fntdata"/><Relationship Id="rId143" Type="http://schemas.openxmlformats.org/officeDocument/2006/relationships/font" Target="fonts/font18.fntdata"/><Relationship Id="rId148" Type="http://schemas.openxmlformats.org/officeDocument/2006/relationships/font" Target="fonts/font23.fntdata"/><Relationship Id="rId151" Type="http://schemas.openxmlformats.org/officeDocument/2006/relationships/font" Target="fonts/font26.fntdata"/><Relationship Id="rId156" Type="http://schemas.openxmlformats.org/officeDocument/2006/relationships/font" Target="fonts/font31.fntdata"/><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6.fntdata"/><Relationship Id="rId136" Type="http://schemas.openxmlformats.org/officeDocument/2006/relationships/font" Target="fonts/font11.fntdata"/><Relationship Id="rId157" Type="http://schemas.openxmlformats.org/officeDocument/2006/relationships/font" Target="fonts/font32.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2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1.fntdata"/><Relationship Id="rId14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7.fntdata"/><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12.fntdata"/><Relationship Id="rId158" Type="http://schemas.openxmlformats.org/officeDocument/2006/relationships/font" Target="fonts/font3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7.fntdata"/><Relationship Id="rId153"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pparker@papercut.co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e3f9fd3c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e3f9fd3c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76f91d799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776f91d799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7778cde886_3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7778cde886_3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7778cde886_3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7778cde886_3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7778cde886_3_2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7778cde886_3_2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7778cde886_3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7778cde886_3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7778cde886_3_2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7778cde886_3_2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the system admin chooses «Auto Same» as the default setting, it'll save the user some clicks of manually selecting a paper size.</a:t>
            </a:r>
            <a:endParaRPr/>
          </a:p>
          <a:p>
            <a:pPr marL="0" lvl="0" indent="0" algn="l" rtl="0">
              <a:spcBef>
                <a:spcPts val="0"/>
              </a:spcBef>
              <a:spcAft>
                <a:spcPts val="0"/>
              </a:spcAft>
              <a:buNone/>
            </a:pPr>
            <a:r>
              <a:rPr lang="en-GB"/>
              <a:t>The «Auto Same» buttons defaults the scan job’s paper size to the size of the 1st page scanned.</a:t>
            </a:r>
            <a:endParaRPr/>
          </a:p>
          <a:p>
            <a:pPr marL="0" lvl="0" indent="0" algn="l" rtl="0">
              <a:spcBef>
                <a:spcPts val="0"/>
              </a:spcBef>
              <a:spcAft>
                <a:spcPts val="0"/>
              </a:spcAft>
              <a:buNone/>
            </a:pPr>
            <a:endParaRPr/>
          </a:p>
          <a:p>
            <a:pPr marL="0" lvl="0" indent="0" algn="l" rtl="0">
              <a:spcBef>
                <a:spcPts val="0"/>
              </a:spcBef>
              <a:spcAft>
                <a:spcPts val="0"/>
              </a:spcAft>
              <a:buNone/>
            </a:pPr>
            <a:r>
              <a:rPr lang="en-GB"/>
              <a:t>The «Auto Mixed» is the most advantageous feature to be set as default by the system admin from the point of view of automatically detecting paper sizes, as this setting will also handle mixed-size scan jobs, however the scanning speed is slower than «Auto Same».</a:t>
            </a:r>
            <a:endParaRPr/>
          </a:p>
          <a:p>
            <a:pPr marL="0" lvl="0" indent="0" algn="l" rtl="0">
              <a:spcBef>
                <a:spcPts val="0"/>
              </a:spcBef>
              <a:spcAft>
                <a:spcPts val="0"/>
              </a:spcAft>
              <a:buNone/>
            </a:pPr>
            <a:endParaRPr/>
          </a:p>
          <a:p>
            <a:pPr marL="0" lvl="0" indent="0" algn="l" rtl="0">
              <a:spcBef>
                <a:spcPts val="0"/>
              </a:spcBef>
              <a:spcAft>
                <a:spcPts val="0"/>
              </a:spcAft>
              <a:buNone/>
            </a:pPr>
            <a:r>
              <a:rPr lang="en-GB"/>
              <a:t>Buttons such as «Auto Same» and «Auto Mixed» can be hidden by the system admin.</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7778cde886_3_2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7778cde886_3_2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7778cde886_3_2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7778cde886_3_2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7778cde886_3_2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7778cde886_3_2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New on Scan function: </a:t>
            </a:r>
            <a:r>
              <a:rPr lang="en-GB"/>
              <a:t>Integrated Scanning</a:t>
            </a:r>
            <a:endParaRPr/>
          </a:p>
          <a:p>
            <a:pPr marL="0" lvl="0" indent="0" algn="l" rtl="0">
              <a:spcBef>
                <a:spcPts val="0"/>
              </a:spcBef>
              <a:spcAft>
                <a:spcPts val="0"/>
              </a:spcAft>
              <a:buNone/>
            </a:pPr>
            <a:r>
              <a:rPr lang="en-GB" b="1"/>
              <a:t>New on Print function:</a:t>
            </a:r>
            <a:r>
              <a:rPr lang="en-GB"/>
              <a:t> Allocating account for print jobs without an associated account. Prior to that, such print jobs would be ignored by the print queue.</a:t>
            </a:r>
            <a:endParaRPr/>
          </a:p>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7778cde886_3_2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7778cde886_3_2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7778cde886_3_2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7778cde886_3_2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776f91d79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776f91d799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chemeClr val="dk2"/>
                </a:solidFill>
                <a:latin typeface="Barlow"/>
                <a:ea typeface="Barlow"/>
                <a:cs typeface="Barlow"/>
                <a:sym typeface="Barlow"/>
              </a:rPr>
              <a:t>Ad, I’m lookin’ at you.</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7778cde886_3_3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7778cde886_3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7778cde886_3_3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7778cde886_3_3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a1c233db1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a1c233db1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Multi-domain support using “User Principal Names”</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a1c233db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a1c233db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7778cde886_3_3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7778cde886_3_3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7778cde886_3_3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7778cde886_3_3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7778cde886_3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7778cde886_3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a71c2776b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a71c2776b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44444"/>
                </a:solidFill>
                <a:highlight>
                  <a:srgbClr val="FFFFFF"/>
                </a:highlight>
                <a:latin typeface="Georgia"/>
                <a:ea typeface="Georgia"/>
                <a:cs typeface="Georgia"/>
                <a:sym typeface="Georgia"/>
              </a:rPr>
              <a:t>StoryBoard for PaperCut® was designed specifically to work with the best print management software in the land. Launch StoryBoard directly from the Integrations tab and get instant, real-time visualizations of your PaperCut installation. With infinite ways to click and drill-down into your data, the advanced comparison analytics will tell the real story behind your data.</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a002b597bd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a002b597bd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a002b597bd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a002b597bd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776f91d799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776f91d799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1000"/>
              </a:spcAft>
              <a:buNone/>
            </a:pPr>
            <a:r>
              <a:rPr lang="en-GB" sz="1400">
                <a:solidFill>
                  <a:schemeClr val="dk1"/>
                </a:solidFill>
                <a:latin typeface="Barlow"/>
                <a:ea typeface="Barlow"/>
                <a:cs typeface="Barlow"/>
                <a:sym typeface="Barlow"/>
              </a:rPr>
              <a:t>Added functionality through </a:t>
            </a:r>
            <a:r>
              <a:rPr lang="en-GB" sz="1400" b="1">
                <a:solidFill>
                  <a:schemeClr val="dk1"/>
                </a:solidFill>
                <a:latin typeface="Barlow"/>
                <a:ea typeface="Barlow"/>
                <a:cs typeface="Barlow"/>
                <a:sym typeface="Barlow"/>
              </a:rPr>
              <a:t>auto update in May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587f30298f_9_8:notes"/>
          <p:cNvSpPr txBox="1">
            <a:spLocks noGrp="1"/>
          </p:cNvSpPr>
          <p:nvPr>
            <p:ph type="body" idx="1"/>
          </p:nvPr>
        </p:nvSpPr>
        <p:spPr>
          <a:xfrm>
            <a:off x="679927" y="4778722"/>
            <a:ext cx="5439410" cy="391002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9" name="Google Shape;789;g587f30298f_9_8:notes"/>
          <p:cNvSpPr>
            <a:spLocks noGrp="1" noRot="1" noChangeAspect="1"/>
          </p:cNvSpPr>
          <p:nvPr>
            <p:ph type="sldImg" idx="2"/>
          </p:nvPr>
        </p:nvSpPr>
        <p:spPr>
          <a:xfrm>
            <a:off x="422275" y="1241425"/>
            <a:ext cx="5954713" cy="33512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23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776f91d799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776f91d799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Or jump to a live demo of the admin UI.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76f91d799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76f91d79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Jump in and take a quick look.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776f91d79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776f91d79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a00394ea28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a00394ea28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76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a00394ea28_0_1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a00394ea28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90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00394ea28_0_1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00394ea28_0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61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a00394ea28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a00394ea28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01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We support many products with PaperCut being one of them.</a:t>
            </a:r>
          </a:p>
          <a:p>
            <a:endParaRPr lang="en-GB" baseline="0" dirty="0"/>
          </a:p>
        </p:txBody>
      </p:sp>
      <p:sp>
        <p:nvSpPr>
          <p:cNvPr id="4" name="Slide Number Placeholder 3"/>
          <p:cNvSpPr>
            <a:spLocks noGrp="1"/>
          </p:cNvSpPr>
          <p:nvPr>
            <p:ph type="sldNum" sz="quarter" idx="10"/>
          </p:nvPr>
        </p:nvSpPr>
        <p:spPr/>
        <p:txBody>
          <a:bodyPr/>
          <a:lstStyle/>
          <a:p>
            <a:pPr>
              <a:defRPr/>
            </a:pPr>
            <a:fld id="{E88BE452-3767-46E9-BF68-9FE489BF9BD1}" type="slidenum">
              <a:rPr lang="en-GB" smtClean="0"/>
              <a:pPr>
                <a:defRPr/>
              </a:pPr>
              <a:t>2</a:t>
            </a:fld>
            <a:endParaRPr lang="en-GB"/>
          </a:p>
        </p:txBody>
      </p:sp>
    </p:spTree>
    <p:extLst>
      <p:ext uri="{BB962C8B-B14F-4D97-AF65-F5344CB8AC3E}">
        <p14:creationId xmlns:p14="http://schemas.microsoft.com/office/powerpoint/2010/main" val="342057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a00394ea28_0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a00394ea28_0_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374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00394ea28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00394ea28_0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22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a00394ea28_0_1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a00394ea28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17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a00394ea28_0_1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a00394ea28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763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00394ea28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00394ea28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422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a00394ea28_0_1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a00394ea28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749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a00394ea28_0_1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a00394ea28_0_1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70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a00394ea28_0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a00394ea28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961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00394ea28_0_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00394ea28_0_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182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a00394ea28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a00394ea28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 step 6 - if any zones fail to be created by Print Deploy (past the validation phase), </a:t>
            </a:r>
            <a:r>
              <a:rPr lang="en-GB" b="1" i="1"/>
              <a:t>no zones </a:t>
            </a:r>
            <a:r>
              <a:rPr lang="en-GB"/>
              <a:t>will be created</a:t>
            </a:r>
            <a:endParaRPr/>
          </a:p>
        </p:txBody>
      </p:sp>
    </p:spTree>
    <p:extLst>
      <p:ext uri="{BB962C8B-B14F-4D97-AF65-F5344CB8AC3E}">
        <p14:creationId xmlns:p14="http://schemas.microsoft.com/office/powerpoint/2010/main" val="128671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We support many products with PaperCut being one of them.</a:t>
            </a:r>
          </a:p>
          <a:p>
            <a:endParaRPr lang="en-GB" baseline="0" dirty="0"/>
          </a:p>
        </p:txBody>
      </p:sp>
      <p:sp>
        <p:nvSpPr>
          <p:cNvPr id="4" name="Slide Number Placeholder 3"/>
          <p:cNvSpPr>
            <a:spLocks noGrp="1"/>
          </p:cNvSpPr>
          <p:nvPr>
            <p:ph type="sldNum" sz="quarter" idx="10"/>
          </p:nvPr>
        </p:nvSpPr>
        <p:spPr/>
        <p:txBody>
          <a:bodyPr/>
          <a:lstStyle/>
          <a:p>
            <a:pPr>
              <a:defRPr/>
            </a:pPr>
            <a:fld id="{E88BE452-3767-46E9-BF68-9FE489BF9BD1}" type="slidenum">
              <a:rPr lang="en-GB" smtClean="0"/>
              <a:pPr>
                <a:defRPr/>
              </a:pPr>
              <a:t>3</a:t>
            </a:fld>
            <a:endParaRPr lang="en-GB"/>
          </a:p>
        </p:txBody>
      </p:sp>
    </p:spTree>
    <p:extLst>
      <p:ext uri="{BB962C8B-B14F-4D97-AF65-F5344CB8AC3E}">
        <p14:creationId xmlns:p14="http://schemas.microsoft.com/office/powerpoint/2010/main" val="435701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a00394ea28_0_1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a00394ea28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Out of scope:</a:t>
            </a:r>
            <a:endParaRPr/>
          </a:p>
          <a:p>
            <a:pPr marL="457200" lvl="0" indent="-298450" algn="l" rtl="0">
              <a:spcBef>
                <a:spcPts val="0"/>
              </a:spcBef>
              <a:spcAft>
                <a:spcPts val="0"/>
              </a:spcAft>
              <a:buSzPts val="1100"/>
              <a:buChar char="●"/>
            </a:pPr>
            <a:r>
              <a:rPr lang="en-GB"/>
              <a:t>Bulk deletion of zones from the UI</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endParaRPr/>
          </a:p>
        </p:txBody>
      </p:sp>
    </p:spTree>
    <p:extLst>
      <p:ext uri="{BB962C8B-B14F-4D97-AF65-F5344CB8AC3E}">
        <p14:creationId xmlns:p14="http://schemas.microsoft.com/office/powerpoint/2010/main" val="1720971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75bfdbd34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75bfdbd34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a002b597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a002b597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Essentially, Mobility Print with the recently added Cloud Print feature, is Google Cloud Print’s like-for-like alternative.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This matters, because: </a:t>
            </a:r>
            <a:endParaRPr dirty="0"/>
          </a:p>
          <a:p>
            <a:pPr marL="457200" lvl="0" indent="-298450" algn="l" rtl="0">
              <a:spcBef>
                <a:spcPts val="0"/>
              </a:spcBef>
              <a:spcAft>
                <a:spcPts val="0"/>
              </a:spcAft>
              <a:buSzPts val="1100"/>
              <a:buChar char="-"/>
            </a:pPr>
            <a:r>
              <a:rPr lang="en-GB" dirty="0"/>
              <a:t>Google Cloud Print is being deprecated the end of the year. </a:t>
            </a:r>
            <a:endParaRPr dirty="0"/>
          </a:p>
          <a:p>
            <a:pPr marL="457200" lvl="0" indent="-298450" algn="l" rtl="0">
              <a:spcBef>
                <a:spcPts val="0"/>
              </a:spcBef>
              <a:spcAft>
                <a:spcPts val="0"/>
              </a:spcAft>
              <a:buSzPts val="1100"/>
              <a:buChar char="-"/>
            </a:pPr>
            <a:r>
              <a:rPr lang="en-GB" dirty="0"/>
              <a:t>Even before the news that Google Cloud Print was shutting down, we had many customer migrate to Mobility Print since 2017. Back then, the most common reason was that they needed something more reliable than Google Cloud Print, which they of course found in Mobility Print. </a:t>
            </a:r>
            <a:endParaRPr dirty="0"/>
          </a:p>
          <a:p>
            <a:pPr marL="457200" lvl="0" indent="-298450" algn="l" rtl="0">
              <a:spcBef>
                <a:spcPts val="0"/>
              </a:spcBef>
              <a:spcAft>
                <a:spcPts val="0"/>
              </a:spcAft>
              <a:buSzPts val="1100"/>
              <a:buChar char="-"/>
            </a:pPr>
            <a:r>
              <a:rPr lang="en-GB" dirty="0"/>
              <a:t>With the deprecation date looming, we are now seeing over </a:t>
            </a:r>
            <a:r>
              <a:rPr lang="en-GB" b="1" dirty="0"/>
              <a:t>100 new customers setup Mobility Print every day</a:t>
            </a:r>
            <a:r>
              <a:rPr lang="en-GB" dirty="0"/>
              <a:t>, and in some regions almost </a:t>
            </a:r>
            <a:r>
              <a:rPr lang="en-GB" b="1" dirty="0"/>
              <a:t>50% of our education customers are using Mobility Print</a:t>
            </a:r>
            <a:r>
              <a:rPr lang="en-GB" dirty="0"/>
              <a:t>. </a:t>
            </a:r>
            <a:endParaRPr dirty="0"/>
          </a:p>
          <a:p>
            <a:pPr marL="457200" lvl="0" indent="-298450" algn="l" rtl="0">
              <a:spcBef>
                <a:spcPts val="0"/>
              </a:spcBef>
              <a:spcAft>
                <a:spcPts val="0"/>
              </a:spcAft>
              <a:buSzPts val="1100"/>
              <a:buChar char="-"/>
            </a:pPr>
            <a:r>
              <a:rPr lang="en-GB" dirty="0"/>
              <a:t>Especially now with COVID-19, more </a:t>
            </a:r>
            <a:r>
              <a:rPr lang="en-GB" dirty="0" err="1"/>
              <a:t>shools</a:t>
            </a:r>
            <a:r>
              <a:rPr lang="en-GB" dirty="0"/>
              <a:t> want to allow students and staff to print from home, and go to the campus the next day to pick up their print jobs. Cloud Print solves this really well</a:t>
            </a:r>
            <a:endParaRPr dirty="0"/>
          </a:p>
          <a:p>
            <a:pPr marL="457200" lvl="0" indent="-298450" algn="l" rtl="0">
              <a:spcBef>
                <a:spcPts val="0"/>
              </a:spcBef>
              <a:spcAft>
                <a:spcPts val="0"/>
              </a:spcAft>
              <a:buSzPts val="1100"/>
              <a:buChar char="-"/>
            </a:pPr>
            <a:r>
              <a:rPr lang="en-GB" dirty="0"/>
              <a:t>Another common case we come across is in both corporate and education environments, where users are connected to a </a:t>
            </a:r>
            <a:r>
              <a:rPr lang="en-GB" dirty="0" err="1"/>
              <a:t>wifi</a:t>
            </a:r>
            <a:r>
              <a:rPr lang="en-GB" dirty="0"/>
              <a:t> network that only has an </a:t>
            </a:r>
            <a:r>
              <a:rPr lang="ru-RU" dirty="0"/>
              <a:t>Интернет</a:t>
            </a:r>
            <a:r>
              <a:rPr lang="en-GB" dirty="0"/>
              <a:t> connection, and no network connection to the organization’s infrastructure. Previously these organizations used Google Cloud Print for printing, but of course, they can now use Mobility Print instead.</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775bfdbd34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775bfdbd34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75bfdbd34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775bfdbd34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75bfdbd34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775bfdbd34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971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75bfdbd34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75bfdbd34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75bfdbd3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75bfdbd3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775bfdbd34_0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775bfdbd34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776f91d799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776f91d799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We support many products with PaperCut being one of them.</a:t>
            </a:r>
          </a:p>
          <a:p>
            <a:endParaRPr lang="en-GB" baseline="0" dirty="0"/>
          </a:p>
        </p:txBody>
      </p:sp>
      <p:sp>
        <p:nvSpPr>
          <p:cNvPr id="4" name="Slide Number Placeholder 3"/>
          <p:cNvSpPr>
            <a:spLocks noGrp="1"/>
          </p:cNvSpPr>
          <p:nvPr>
            <p:ph type="sldNum" sz="quarter" idx="10"/>
          </p:nvPr>
        </p:nvSpPr>
        <p:spPr/>
        <p:txBody>
          <a:bodyPr/>
          <a:lstStyle/>
          <a:p>
            <a:pPr>
              <a:defRPr/>
            </a:pPr>
            <a:fld id="{E88BE452-3767-46E9-BF68-9FE489BF9BD1}" type="slidenum">
              <a:rPr lang="en-GB" smtClean="0"/>
              <a:pPr>
                <a:defRPr/>
              </a:pPr>
              <a:t>4</a:t>
            </a:fld>
            <a:endParaRPr lang="en-GB"/>
          </a:p>
        </p:txBody>
      </p:sp>
    </p:spTree>
    <p:extLst>
      <p:ext uri="{BB962C8B-B14F-4D97-AF65-F5344CB8AC3E}">
        <p14:creationId xmlns:p14="http://schemas.microsoft.com/office/powerpoint/2010/main" val="310862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776f91d799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776f91d799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76f91d799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76f91d799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776f91d79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776f91d79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1aabd997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1aabd997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00394ea2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a00394ea2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0394ea28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0394ea28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00394ea2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00394ea2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00394ea2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00394ea2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00394ea2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00394ea2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00394ea2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00394ea2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Server registers with Cloud Print service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778cde886_3_3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778cde886_3_3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Removed G Suite multi domain support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00394ea2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a00394ea2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Server registers with Cloud Print service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00394ea28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a00394ea28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00394ea28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00394ea28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a00394ea2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a00394ea2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a00394ea2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a00394ea28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a00394ea28_0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a00394ea28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775bfdbd34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775bfdbd34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775bfdbd34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775bfdbd34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a:latin typeface="Barlow"/>
              <a:ea typeface="Barlow"/>
              <a:cs typeface="Barlow"/>
              <a:sym typeface="Barlow"/>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775bfdbd34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775bfdbd34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a:ea typeface="Barlow"/>
              <a:cs typeface="Barlow"/>
              <a:sym typeface="Barlow"/>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75bfdbd34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775bfdbd34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a:ea typeface="Barlow"/>
              <a:cs typeface="Barlow"/>
              <a:sym typeface="Barlow"/>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4cca5344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4cca5344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775bfdbd34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775bfdbd34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endParaRPr>
              <a:latin typeface="Barlow"/>
              <a:ea typeface="Barlow"/>
              <a:cs typeface="Barlow"/>
              <a:sym typeface="Barlow"/>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775bfdbd34_0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775bfdbd34_0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endParaRPr>
              <a:latin typeface="Barlow"/>
              <a:ea typeface="Barlow"/>
              <a:cs typeface="Barlow"/>
              <a:sym typeface="Barlow"/>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775bfdbd34_0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775bfdbd34_0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endParaRPr>
              <a:latin typeface="Barlow"/>
              <a:ea typeface="Barlow"/>
              <a:cs typeface="Barlow"/>
              <a:sym typeface="Barlow"/>
            </a:endParaRPr>
          </a:p>
        </p:txBody>
      </p:sp>
    </p:spTree>
    <p:extLst>
      <p:ext uri="{BB962C8B-B14F-4D97-AF65-F5344CB8AC3E}">
        <p14:creationId xmlns:p14="http://schemas.microsoft.com/office/powerpoint/2010/main" val="2737566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a00394ea28_0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a00394ea28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a00394ea28_0_1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a00394ea28_0_1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Script: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Spool file encryption is now available for Windows servers and it is using “Cryptography API: Next Generation” or CNG for short</a:t>
            </a:r>
            <a:endParaRPr/>
          </a:p>
          <a:p>
            <a:pPr marL="457200" lvl="0" indent="-298450" algn="l" rtl="0">
              <a:spcBef>
                <a:spcPts val="0"/>
              </a:spcBef>
              <a:spcAft>
                <a:spcPts val="0"/>
              </a:spcAft>
              <a:buSzPts val="1100"/>
              <a:buChar char="-"/>
            </a:pPr>
            <a:r>
              <a:rPr lang="en-GB"/>
              <a:t>The files are encrypted using AES-256-GCM which has built-in authentication. This assures the encrypted data isn’t tampered with which is validated during decryption.</a:t>
            </a:r>
            <a:endParaRPr/>
          </a:p>
          <a:p>
            <a:pPr marL="457200" lvl="0" indent="-298450" algn="l" rtl="0">
              <a:spcBef>
                <a:spcPts val="0"/>
              </a:spcBef>
              <a:spcAft>
                <a:spcPts val="0"/>
              </a:spcAft>
              <a:buSzPts val="1100"/>
              <a:buChar char="-"/>
            </a:pPr>
            <a:r>
              <a:rPr lang="en-GB"/>
              <a:t>Multi-part keys are used for the encryption secret key</a:t>
            </a:r>
            <a:endParaRPr/>
          </a:p>
          <a:p>
            <a:pPr marL="457200" lvl="0" indent="-298450" algn="l" rtl="0">
              <a:spcBef>
                <a:spcPts val="0"/>
              </a:spcBef>
              <a:spcAft>
                <a:spcPts val="0"/>
              </a:spcAft>
              <a:buSzPts val="1100"/>
              <a:buChar char="-"/>
            </a:pPr>
            <a:r>
              <a:rPr lang="en-GB"/>
              <a:t>Original file and the encrypted file size are the same</a:t>
            </a:r>
            <a:endParaRPr/>
          </a:p>
          <a:p>
            <a:pPr marL="457200" lvl="0" indent="-298450" algn="l" rtl="0">
              <a:spcBef>
                <a:spcPts val="0"/>
              </a:spcBef>
              <a:spcAft>
                <a:spcPts val="0"/>
              </a:spcAft>
              <a:buSzPts val="1100"/>
              <a:buChar char="-"/>
            </a:pPr>
            <a:r>
              <a:rPr lang="en-GB"/>
              <a:t>Encryption is done while the spool file is being generated by the printer driver for better efficiency </a:t>
            </a:r>
            <a:r>
              <a:rPr lang="en-GB">
                <a:solidFill>
                  <a:srgbClr val="3B3C3D"/>
                </a:solidFill>
              </a:rPr>
              <a:t>[CLICK]</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a00394ea28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a00394ea28_0_1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Script: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Let’s see how direct printing works - this is the usual setting for personal use of printers at home</a:t>
            </a:r>
            <a:endParaRPr/>
          </a:p>
          <a:p>
            <a:pPr marL="457200" lvl="0" indent="-298450" algn="l" rtl="0">
              <a:spcBef>
                <a:spcPts val="0"/>
              </a:spcBef>
              <a:spcAft>
                <a:spcPts val="0"/>
              </a:spcAft>
              <a:buSzPts val="1100"/>
              <a:buChar char="-"/>
            </a:pPr>
            <a:r>
              <a:rPr lang="en-GB"/>
              <a:t>When a file is printed, it goes through a printer driver [CLICK] which then generates a spool file </a:t>
            </a:r>
            <a:r>
              <a:rPr lang="en-GB">
                <a:solidFill>
                  <a:srgbClr val="3B3C3D"/>
                </a:solidFill>
              </a:rPr>
              <a:t>[CLICK]</a:t>
            </a:r>
            <a:endParaRPr/>
          </a:p>
          <a:p>
            <a:pPr marL="457200" lvl="0" indent="-298450" algn="l" rtl="0">
              <a:spcBef>
                <a:spcPts val="0"/>
              </a:spcBef>
              <a:spcAft>
                <a:spcPts val="0"/>
              </a:spcAft>
              <a:buSzPts val="1100"/>
              <a:buChar char="-"/>
            </a:pPr>
            <a:r>
              <a:rPr lang="en-GB">
                <a:solidFill>
                  <a:srgbClr val="3B3C3D"/>
                </a:solidFill>
              </a:rPr>
              <a:t>[CLICK] </a:t>
            </a:r>
            <a:r>
              <a:rPr lang="en-GB"/>
              <a:t>A spool file includes the document as well as instructions on how the printer should print it</a:t>
            </a:r>
            <a:endParaRPr/>
          </a:p>
          <a:p>
            <a:pPr marL="457200" lvl="0" indent="-298450" algn="l" rtl="0">
              <a:spcBef>
                <a:spcPts val="0"/>
              </a:spcBef>
              <a:spcAft>
                <a:spcPts val="0"/>
              </a:spcAft>
              <a:buSzPts val="1100"/>
              <a:buChar char="-"/>
            </a:pPr>
            <a:r>
              <a:rPr lang="en-GB"/>
              <a:t>In this case, </a:t>
            </a:r>
            <a:r>
              <a:rPr lang="en-GB">
                <a:solidFill>
                  <a:srgbClr val="3B3C3D"/>
                </a:solidFill>
              </a:rPr>
              <a:t>[CLICK] </a:t>
            </a:r>
            <a:r>
              <a:rPr lang="en-GB"/>
              <a:t>the spool file is directly sent to the printer and gets discarded straightaway</a:t>
            </a:r>
            <a:endParaRPr/>
          </a:p>
          <a:p>
            <a:pPr marL="457200" lvl="0" indent="-298450" algn="l" rtl="0">
              <a:spcBef>
                <a:spcPts val="0"/>
              </a:spcBef>
              <a:spcAft>
                <a:spcPts val="0"/>
              </a:spcAft>
              <a:buSzPts val="1100"/>
              <a:buChar char="-"/>
            </a:pPr>
            <a:r>
              <a:rPr lang="en-GB"/>
              <a:t>Now let’s look at the the other scenario </a:t>
            </a:r>
            <a:r>
              <a:rPr lang="en-GB">
                <a:solidFill>
                  <a:srgbClr val="3B3C3D"/>
                </a:solidFill>
              </a:rPr>
              <a:t>[CLICK]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a00394ea28_0_1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a00394ea28_0_1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Script: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This is called HOLD and RELEASE - a typical setup in an office</a:t>
            </a:r>
            <a:endParaRPr/>
          </a:p>
          <a:p>
            <a:pPr marL="457200" lvl="0" indent="-298450" algn="l" rtl="0">
              <a:spcBef>
                <a:spcPts val="0"/>
              </a:spcBef>
              <a:spcAft>
                <a:spcPts val="0"/>
              </a:spcAft>
              <a:buSzPts val="1100"/>
              <a:buChar char="-"/>
            </a:pPr>
            <a:r>
              <a:rPr lang="en-GB"/>
              <a:t>When a document is printed, it is sent to a print server where the spool file is generated</a:t>
            </a:r>
            <a:endParaRPr/>
          </a:p>
          <a:p>
            <a:pPr marL="457200" lvl="0" indent="-298450" algn="l" rtl="0">
              <a:spcBef>
                <a:spcPts val="0"/>
              </a:spcBef>
              <a:spcAft>
                <a:spcPts val="0"/>
              </a:spcAft>
              <a:buSzPts val="1100"/>
              <a:buChar char="-"/>
            </a:pPr>
            <a:r>
              <a:rPr lang="en-GB">
                <a:solidFill>
                  <a:srgbClr val="3B3C3D"/>
                </a:solidFill>
              </a:rPr>
              <a:t>[CLICK] </a:t>
            </a:r>
            <a:r>
              <a:rPr lang="en-GB"/>
              <a:t>The spool file is then HELD in this print server unless the print job is release</a:t>
            </a:r>
            <a:endParaRPr/>
          </a:p>
          <a:p>
            <a:pPr marL="457200" lvl="0" indent="-298450" algn="l" rtl="0">
              <a:spcBef>
                <a:spcPts val="0"/>
              </a:spcBef>
              <a:spcAft>
                <a:spcPts val="0"/>
              </a:spcAft>
              <a:buSzPts val="1100"/>
              <a:buChar char="-"/>
            </a:pPr>
            <a:r>
              <a:rPr lang="en-GB">
                <a:solidFill>
                  <a:srgbClr val="3B3C3D"/>
                </a:solidFill>
              </a:rPr>
              <a:t>[CLICK] This screenshot shows the actual files in the server</a:t>
            </a:r>
            <a:endParaRPr>
              <a:solidFill>
                <a:srgbClr val="3B3C3D"/>
              </a:solidFill>
            </a:endParaRPr>
          </a:p>
          <a:p>
            <a:pPr marL="457200" lvl="0" indent="-298450" algn="l" rtl="0">
              <a:spcBef>
                <a:spcPts val="0"/>
              </a:spcBef>
              <a:spcAft>
                <a:spcPts val="0"/>
              </a:spcAft>
              <a:buClr>
                <a:srgbClr val="3B3C3D"/>
              </a:buClr>
              <a:buSzPts val="1100"/>
              <a:buChar char="-"/>
            </a:pPr>
            <a:r>
              <a:rPr lang="en-GB">
                <a:solidFill>
                  <a:srgbClr val="3B3C3D"/>
                </a:solidFill>
              </a:rPr>
              <a:t>SHD is the spool file header - this enables the print job to be resumed when a print job is paused or in error</a:t>
            </a:r>
            <a:endParaRPr>
              <a:solidFill>
                <a:srgbClr val="3B3C3D"/>
              </a:solidFill>
            </a:endParaRPr>
          </a:p>
          <a:p>
            <a:pPr marL="457200" lvl="0" indent="-298450" algn="l" rtl="0">
              <a:spcBef>
                <a:spcPts val="0"/>
              </a:spcBef>
              <a:spcAft>
                <a:spcPts val="0"/>
              </a:spcAft>
              <a:buClr>
                <a:srgbClr val="3B3C3D"/>
              </a:buClr>
              <a:buSzPts val="1100"/>
              <a:buChar char="-"/>
            </a:pPr>
            <a:r>
              <a:rPr lang="en-GB">
                <a:solidFill>
                  <a:srgbClr val="3B3C3D"/>
                </a:solidFill>
              </a:rPr>
              <a:t>SPL file is the spool file that is sent to the server</a:t>
            </a:r>
            <a:endParaRPr>
              <a:solidFill>
                <a:srgbClr val="3B3C3D"/>
              </a:solidFill>
            </a:endParaRPr>
          </a:p>
          <a:p>
            <a:pPr marL="457200" lvl="0" indent="-298450" algn="l" rtl="0">
              <a:spcBef>
                <a:spcPts val="0"/>
              </a:spcBef>
              <a:spcAft>
                <a:spcPts val="0"/>
              </a:spcAft>
              <a:buClr>
                <a:srgbClr val="3B3C3D"/>
              </a:buClr>
              <a:buSzPts val="1100"/>
              <a:buChar char="-"/>
            </a:pPr>
            <a:r>
              <a:rPr lang="en-GB">
                <a:solidFill>
                  <a:srgbClr val="3B3C3D"/>
                </a:solidFill>
              </a:rPr>
              <a:t>[CLICK] Anyone who has access to these spool files can copy them</a:t>
            </a:r>
            <a:endParaRPr>
              <a:solidFill>
                <a:srgbClr val="3B3C3D"/>
              </a:solidFill>
            </a:endParaRPr>
          </a:p>
          <a:p>
            <a:pPr marL="457200" lvl="0" indent="-298450" algn="l" rtl="0">
              <a:spcBef>
                <a:spcPts val="0"/>
              </a:spcBef>
              <a:spcAft>
                <a:spcPts val="0"/>
              </a:spcAft>
              <a:buClr>
                <a:srgbClr val="3B3C3D"/>
              </a:buClr>
              <a:buSzPts val="1100"/>
              <a:buChar char="-"/>
            </a:pPr>
            <a:r>
              <a:rPr lang="en-GB">
                <a:solidFill>
                  <a:srgbClr val="3B3C3D"/>
                </a:solidFill>
              </a:rPr>
              <a:t>There are tools to convert the spool files to another document such as PDF, or can simply re-print them [CLICK]</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a00394ea28_0_1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a00394ea28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Script: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With the release of 20.1 a new option is now available for encryption in the PaperCut MF admin console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And when this enabled [CLICK]</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002b597bd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a002b597bd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Encryption uses a non-static key which is unique for each user and not set at the application level</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002b597bd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002b597bd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SHD is just the header file, no information can be compromised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76f91d79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76f91d79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a00394ea28_0_1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a00394ea28_0_1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Script:</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We still have the same setup and everything is as usual</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The only difference is now the spool files [CLICK] are encrypted</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And this is how they look like on the server [CLICK]</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The spool files in the original spool folder are zeroed out, this is to ensure the Windows print system is not confused for missing spool files[CLICK]</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And the actual spool files are now encrypted and moved to the PaperCut’s encrypted folder </a:t>
            </a:r>
            <a:r>
              <a:rPr lang="en-GB">
                <a:solidFill>
                  <a:srgbClr val="3B3C3D"/>
                </a:solidFill>
              </a:rPr>
              <a:t>[CLICK]</a:t>
            </a:r>
            <a:endParaRPr>
              <a:solidFill>
                <a:srgbClr val="3B3C3D"/>
              </a:solidFill>
            </a:endParaRPr>
          </a:p>
          <a:p>
            <a:pPr marL="457200" lvl="0" indent="-298450" algn="l" rtl="0">
              <a:spcBef>
                <a:spcPts val="0"/>
              </a:spcBef>
              <a:spcAft>
                <a:spcPts val="0"/>
              </a:spcAft>
              <a:buClr>
                <a:srgbClr val="3B3C3D"/>
              </a:buClr>
              <a:buSzPts val="1100"/>
              <a:buChar char="-"/>
            </a:pPr>
            <a:r>
              <a:rPr lang="en-GB">
                <a:solidFill>
                  <a:srgbClr val="3B3C3D"/>
                </a:solidFill>
              </a:rPr>
              <a:t>We don’t need to encrypt the SHD files as no information about your original document can be compromised from those files [CLICK]</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a00394ea28_0_1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a00394ea28_0_1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Script: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To setup encryption you need at least Windows Server 2012</a:t>
            </a:r>
            <a:endParaRPr/>
          </a:p>
          <a:p>
            <a:pPr marL="457200" lvl="0" indent="-298450" algn="l" rtl="0">
              <a:spcBef>
                <a:spcPts val="0"/>
              </a:spcBef>
              <a:spcAft>
                <a:spcPts val="0"/>
              </a:spcAft>
              <a:buSzPts val="1100"/>
              <a:buChar char="-"/>
            </a:pPr>
            <a:r>
              <a:rPr lang="en-GB"/>
              <a:t>Set print queues to hold and release</a:t>
            </a:r>
            <a:endParaRPr/>
          </a:p>
          <a:p>
            <a:pPr marL="457200" lvl="0" indent="-298450" algn="l" rtl="0">
              <a:spcBef>
                <a:spcPts val="0"/>
              </a:spcBef>
              <a:spcAft>
                <a:spcPts val="0"/>
              </a:spcAft>
              <a:buSzPts val="1100"/>
              <a:buChar char="-"/>
            </a:pPr>
            <a:r>
              <a:rPr lang="en-GB"/>
              <a:t>Printer in error or PIE must be enabled - this is to ensure unencrypted spool files are not exposed when there’s a printer error </a:t>
            </a:r>
            <a:r>
              <a:rPr lang="en-GB">
                <a:solidFill>
                  <a:srgbClr val="3B3C3D"/>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GB"/>
              <a:t>When a printer is in error and the blocking is not enabled, when a print is released it will be visible in the spool folder unencrypted and can be compromised.</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a00394ea28_0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a00394ea28_0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Script: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In some installations, the Windows spool file directory is located in a different location other than the C drive</a:t>
            </a:r>
            <a:endParaRPr/>
          </a:p>
          <a:p>
            <a:pPr marL="457200" lvl="0" indent="-298450" algn="l" rtl="0">
              <a:spcBef>
                <a:spcPts val="0"/>
              </a:spcBef>
              <a:spcAft>
                <a:spcPts val="0"/>
              </a:spcAft>
              <a:buSzPts val="1100"/>
              <a:buChar char="-"/>
            </a:pPr>
            <a:r>
              <a:rPr lang="en-GB"/>
              <a:t>To avoid performance loss when copying files between drives or partitions, you can set the EncryptedSpoolDir in the Print Provider configuration to the same location</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778cde886_3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778cde886_3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778cde886_3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778cde886_3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Device Scripting was introduced in 19.1</a:t>
            </a:r>
            <a:endParaRPr/>
          </a:p>
          <a:p>
            <a:pPr marL="0" lvl="0" indent="0" algn="l" rtl="0">
              <a:spcBef>
                <a:spcPts val="0"/>
              </a:spcBef>
              <a:spcAft>
                <a:spcPts val="0"/>
              </a:spcAft>
              <a:buNone/>
            </a:pPr>
            <a:r>
              <a:rPr lang="en-GB"/>
              <a:t>Block Copying (a tiny expansion of existing Device Scripting API) was introduced in 19.2 with limited platforms.</a:t>
            </a:r>
            <a:endParaRPr/>
          </a:p>
          <a:p>
            <a:pPr marL="0" lvl="0" indent="0" algn="l" rtl="0">
              <a:spcBef>
                <a:spcPts val="0"/>
              </a:spcBef>
              <a:spcAft>
                <a:spcPts val="0"/>
              </a:spcAft>
              <a:buNone/>
            </a:pPr>
            <a:r>
              <a:rPr lang="en-GB"/>
              <a:t>Block Copying is expanded in 20.0 for additional platforms.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778cde886_3_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7778cde886_3_3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a:solidFill>
                  <a:schemeClr val="dk1"/>
                </a:solidFill>
                <a:latin typeface="Calibri"/>
                <a:ea typeface="Calibri"/>
                <a:cs typeface="Calibri"/>
                <a:sym typeface="Calibri"/>
              </a:rPr>
              <a:t>Peter S</a:t>
            </a:r>
            <a:r>
              <a:rPr lang="en-GB" sz="1200">
                <a:solidFill>
                  <a:schemeClr val="dk1"/>
                </a:solidFill>
                <a:latin typeface="Calibri"/>
                <a:ea typeface="Calibri"/>
                <a:cs typeface="Calibri"/>
                <a:sym typeface="Calibri"/>
              </a:rPr>
              <a:t> will be presenting</a:t>
            </a:r>
            <a:endParaRPr sz="1200" b="0" i="0" u="none" strike="noStrike" cap="none">
              <a:solidFill>
                <a:schemeClr val="dk1"/>
              </a:solidFill>
              <a:latin typeface="Calibri"/>
              <a:ea typeface="Calibri"/>
              <a:cs typeface="Calibri"/>
              <a:sym typeface="Calibri"/>
            </a:endParaRPr>
          </a:p>
        </p:txBody>
      </p:sp>
      <p:sp>
        <p:nvSpPr>
          <p:cNvPr id="753" name="Google Shape;753;g7778cde886_3_3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76</a:t>
            </a:fld>
            <a:endParaRPr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7778cde886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g7778cde886_3_3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7778cde886_3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6" name="Google Shape;766;g7778cde886_3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7778cde886_3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7778cde886_3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7778cde886_3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7778cde886_3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776f91d79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776f91d79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4000"/>
              </a:lnSpc>
              <a:spcBef>
                <a:spcPts val="0"/>
              </a:spcBef>
              <a:spcAft>
                <a:spcPts val="0"/>
              </a:spcAft>
              <a:buClr>
                <a:schemeClr val="accent1"/>
              </a:buClr>
              <a:buSzPts val="1400"/>
              <a:buFont typeface="Source Sans Pro"/>
              <a:buChar char="►"/>
            </a:pPr>
            <a:r>
              <a:rPr lang="en-GB" sz="1400" b="1">
                <a:solidFill>
                  <a:schemeClr val="accent1"/>
                </a:solidFill>
                <a:latin typeface="Source Sans Pro"/>
                <a:ea typeface="Source Sans Pro"/>
                <a:cs typeface="Source Sans Pro"/>
                <a:sym typeface="Source Sans Pro"/>
              </a:rPr>
              <a:t>Epic - </a:t>
            </a:r>
            <a:r>
              <a:rPr lang="en-GB" sz="1400">
                <a:latin typeface="Source Sans Pro"/>
                <a:ea typeface="Source Sans Pro"/>
                <a:cs typeface="Source Sans Pro"/>
                <a:sym typeface="Source Sans Pro"/>
              </a:rPr>
              <a:t>PaperCut has entered into an official partnership with Epic allowing us to work on a print management offering available on Epic’s App Orchard gallery.</a:t>
            </a:r>
            <a:endParaRPr sz="1400">
              <a:latin typeface="Source Sans Pro"/>
              <a:ea typeface="Source Sans Pro"/>
              <a:cs typeface="Source Sans Pro"/>
              <a:sym typeface="Source Sans Pro"/>
            </a:endParaRPr>
          </a:p>
          <a:p>
            <a:pPr marL="457200" lvl="0" indent="-317500" algn="l" rtl="0">
              <a:lnSpc>
                <a:spcPct val="114000"/>
              </a:lnSpc>
              <a:spcBef>
                <a:spcPts val="1000"/>
              </a:spcBef>
              <a:spcAft>
                <a:spcPts val="0"/>
              </a:spcAft>
              <a:buClr>
                <a:schemeClr val="accent1"/>
              </a:buClr>
              <a:buSzPts val="1400"/>
              <a:buFont typeface="Source Sans Pro"/>
              <a:buChar char="►"/>
            </a:pPr>
            <a:r>
              <a:rPr lang="en-GB" sz="1400" b="1">
                <a:solidFill>
                  <a:schemeClr val="accent1"/>
                </a:solidFill>
                <a:latin typeface="Source Sans Pro"/>
                <a:ea typeface="Source Sans Pro"/>
                <a:cs typeface="Source Sans Pro"/>
                <a:sym typeface="Source Sans Pro"/>
              </a:rPr>
              <a:t>Cerner </a:t>
            </a:r>
            <a:r>
              <a:rPr lang="en-GB" sz="1400">
                <a:latin typeface="Source Sans Pro"/>
                <a:ea typeface="Source Sans Pro"/>
                <a:cs typeface="Source Sans Pro"/>
                <a:sym typeface="Source Sans Pro"/>
              </a:rPr>
              <a:t>While Cerner does not offer the same developer program/opportunity for collaboration as Epic - PaperCut’s flagship print management PaperCut MF works out of the box - </a:t>
            </a:r>
            <a:endParaRPr sz="1400">
              <a:latin typeface="Source Sans Pro"/>
              <a:ea typeface="Source Sans Pro"/>
              <a:cs typeface="Source Sans Pro"/>
              <a:sym typeface="Source Sans Pro"/>
            </a:endParaRPr>
          </a:p>
          <a:p>
            <a:pPr marL="457200" lvl="0" indent="0" algn="l" rtl="0">
              <a:lnSpc>
                <a:spcPct val="114000"/>
              </a:lnSpc>
              <a:spcBef>
                <a:spcPts val="1000"/>
              </a:spcBef>
              <a:spcAft>
                <a:spcPts val="1000"/>
              </a:spcAft>
              <a:buNone/>
            </a:pPr>
            <a:endParaRPr sz="1350">
              <a:solidFill>
                <a:srgbClr val="111111"/>
              </a:solidFill>
              <a:highlight>
                <a:srgbClr val="FFFFFF"/>
              </a:highlight>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7778cde886_3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7778cde886_3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7778cde886_3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7778cde886_3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7778cde886_3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7778cde886_3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7778cde886_3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7778cde886_3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7778cde886_3_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7778cde886_3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Multi Domain Support in Google Cloud Directory, using “User principal names”.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7778cde886_3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7778cde886_3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initiative came out of feedback from our users and channel about difficulties working with multiple domains in the one organisation.</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7778cde886_3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7778cde886_3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solve this we’ve introduced support for “User Principal Names” or UPNs for short. A UPN includes both the username and the domain, for example jsmith</a:t>
            </a:r>
            <a:r>
              <a:rPr lang="en-GB">
                <a:uFill>
                  <a:noFill/>
                </a:uFill>
                <a:hlinkClick r:id="rId3"/>
              </a:rPr>
              <a:t>@papercut.com</a:t>
            </a:r>
            <a:r>
              <a:rPr lang="en-GB"/>
              <a:t>. Because it includes “papercut.com” this username is unique across all domains and prevents duplicate user issues.</a:t>
            </a:r>
            <a:endParaRPr/>
          </a:p>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7778cde886_3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7778cde886_3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a result, admins taking advantage of this feature can sync all users across multiple domains without worrying about username clashes or incorrectly assigned print jobs</a:t>
            </a:r>
            <a:endParaRPr/>
          </a:p>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a00394ea28_0_2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a00394ea28_0_2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a00394ea28_0_2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a00394ea28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776f91d79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776f91d79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a00394ea28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a00394ea28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a00394ea28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a00394ea28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Explain what a UPN is</a:t>
            </a:r>
            <a:endParaRPr/>
          </a:p>
          <a:p>
            <a:pPr marL="0" lvl="0" indent="0" algn="l" rtl="0">
              <a:spcBef>
                <a:spcPts val="0"/>
              </a:spcBef>
              <a:spcAft>
                <a:spcPts val="0"/>
              </a:spcAft>
              <a:buNone/>
            </a:pPr>
            <a:endParaRPr/>
          </a:p>
          <a:p>
            <a:pPr marL="0" lvl="0" indent="0" algn="l" rtl="0">
              <a:spcBef>
                <a:spcPts val="0"/>
              </a:spcBef>
              <a:spcAft>
                <a:spcPts val="0"/>
              </a:spcAft>
              <a:buNone/>
            </a:pPr>
            <a:r>
              <a:rPr lang="en-GB"/>
              <a:t>Can be configured as a users email address.</a:t>
            </a:r>
            <a:endParaRPr/>
          </a:p>
          <a:p>
            <a:pPr marL="0" lvl="0" indent="0" algn="l" rtl="0">
              <a:spcBef>
                <a:spcPts val="0"/>
              </a:spcBef>
              <a:spcAft>
                <a:spcPts val="0"/>
              </a:spcAft>
              <a:buNone/>
            </a:pPr>
            <a:endParaRPr/>
          </a:p>
          <a:p>
            <a:pPr marL="0" lvl="0" indent="0" algn="l" rtl="0">
              <a:spcBef>
                <a:spcPts val="0"/>
              </a:spcBef>
              <a:spcAft>
                <a:spcPts val="0"/>
              </a:spcAft>
              <a:buNone/>
            </a:pPr>
            <a:r>
              <a:rPr lang="en-GB"/>
              <a:t>What's the difference between an implicit and explici UPN?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a00394ea28_0_2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a00394ea28_0_2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a00394ea28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a00394ea28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a00394ea28_0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a00394ea28_0_2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a00394ea28_0_2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a00394ea28_0_2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Talk about the print provider changes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a00394ea28_0_2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a00394ea28_0_2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Talk about the print provider changes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a00394ea28_0_2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a00394ea28_0_2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7778cde886_3_1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7778cde886_3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7778cde886_3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7778cde886_3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pattern"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1181" t="2116" r="1181" b="2116"/>
          <a:stretch/>
        </p:blipFill>
        <p:spPr>
          <a:xfrm>
            <a:off x="108975" y="108975"/>
            <a:ext cx="8926021" cy="4925548"/>
          </a:xfrm>
          <a:prstGeom prst="rect">
            <a:avLst/>
          </a:prstGeom>
          <a:noFill/>
          <a:ln>
            <a:noFill/>
          </a:ln>
        </p:spPr>
      </p:pic>
      <p:pic>
        <p:nvPicPr>
          <p:cNvPr id="10" name="Google Shape;10;p2"/>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1" name="Google Shape;11;p2"/>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a:spcBef>
                <a:spcPts val="0"/>
              </a:spcBef>
              <a:spcAft>
                <a:spcPts val="0"/>
              </a:spcAft>
              <a:buSzPts val="3000"/>
              <a:buFont typeface="Barlow"/>
              <a:buNone/>
              <a:defRPr b="1">
                <a:latin typeface="Barlow"/>
                <a:ea typeface="Barlow"/>
                <a:cs typeface="Barlow"/>
                <a:sym typeface="Barlow"/>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logo only">
  <p:cSld name="TITLE_ONLY_2">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64" name="Google Shape;64;p12"/>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go only">
  <p:cSld name="TITLE_ONLY_1">
    <p:spTree>
      <p:nvGrpSpPr>
        <p:cNvPr id="1" name="Shape 65"/>
        <p:cNvGrpSpPr/>
        <p:nvPr/>
      </p:nvGrpSpPr>
      <p:grpSpPr>
        <a:xfrm>
          <a:off x="0" y="0"/>
          <a:ext cx="0" cy="0"/>
          <a:chOff x="0" y="0"/>
          <a:chExt cx="0" cy="0"/>
        </a:xfrm>
      </p:grpSpPr>
      <p:pic>
        <p:nvPicPr>
          <p:cNvPr id="66" name="Google Shape;66;p13"/>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p:cSld name="TITLE_ONLY_1_1">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2">
            <a:alphaModFix/>
          </a:blip>
          <a:srcRect t="15634" b="-8"/>
          <a:stretch/>
        </p:blipFill>
        <p:spPr>
          <a:xfrm>
            <a:off x="-64525" y="-26025"/>
            <a:ext cx="9226775" cy="5190173"/>
          </a:xfrm>
          <a:prstGeom prst="rect">
            <a:avLst/>
          </a:prstGeom>
          <a:noFill/>
          <a:ln>
            <a:noFill/>
          </a:ln>
        </p:spPr>
      </p:pic>
      <p:pic>
        <p:nvPicPr>
          <p:cNvPr id="69" name="Google Shape;69;p14"/>
          <p:cNvPicPr preferRelativeResize="0"/>
          <p:nvPr/>
        </p:nvPicPr>
        <p:blipFill rotWithShape="1">
          <a:blip r:embed="rId3">
            <a:alphaModFix/>
          </a:blip>
          <a:srcRect/>
          <a:stretch/>
        </p:blipFill>
        <p:spPr>
          <a:xfrm>
            <a:off x="7345669" y="4489118"/>
            <a:ext cx="1443038" cy="444500"/>
          </a:xfrm>
          <a:prstGeom prst="rect">
            <a:avLst/>
          </a:prstGeom>
          <a:noFill/>
          <a:ln>
            <a:noFill/>
          </a:ln>
          <a:effectLst>
            <a:outerShdw blurRad="139700" algn="tl" rotWithShape="0">
              <a:srgbClr val="000000">
                <a:alpha val="17650"/>
              </a:srgbClr>
            </a:outerShdw>
          </a:effectLst>
        </p:spPr>
      </p:pic>
      <p:sp>
        <p:nvSpPr>
          <p:cNvPr id="70" name="Google Shape;70;p14"/>
          <p:cNvSpPr/>
          <p:nvPr/>
        </p:nvSpPr>
        <p:spPr>
          <a:xfrm>
            <a:off x="611188" y="2913600"/>
            <a:ext cx="3308700" cy="1386900"/>
          </a:xfrm>
          <a:prstGeom prst="round2DiagRect">
            <a:avLst>
              <a:gd name="adj1" fmla="val 31872"/>
              <a:gd name="adj2" fmla="val 0"/>
            </a:avLst>
          </a:prstGeom>
          <a:solidFill>
            <a:schemeClr val="accent1"/>
          </a:solidFill>
          <a:ln>
            <a:noFill/>
          </a:ln>
        </p:spPr>
        <p:txBody>
          <a:bodyPr spcFirstLastPara="1" wrap="square" lIns="251975" tIns="144000" rIns="180000" bIns="6840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Tahoma"/>
              <a:ea typeface="Tahoma"/>
              <a:cs typeface="Tahoma"/>
              <a:sym typeface="Tahoma"/>
            </a:endParaRPr>
          </a:p>
        </p:txBody>
      </p:sp>
      <p:sp>
        <p:nvSpPr>
          <p:cNvPr id="71" name="Google Shape;71;p14"/>
          <p:cNvSpPr txBox="1">
            <a:spLocks noGrp="1"/>
          </p:cNvSpPr>
          <p:nvPr>
            <p:ph type="title"/>
          </p:nvPr>
        </p:nvSpPr>
        <p:spPr>
          <a:xfrm>
            <a:off x="920850" y="2913600"/>
            <a:ext cx="2657100" cy="1386900"/>
          </a:xfrm>
          <a:prstGeom prst="rect">
            <a:avLst/>
          </a:prstGeom>
        </p:spPr>
        <p:txBody>
          <a:bodyPr spcFirstLastPara="1" wrap="square" lIns="0" tIns="0" rIns="0" bIns="0" anchor="ctr" anchorCtr="0">
            <a:noAutofit/>
          </a:bodyPr>
          <a:lstStyle>
            <a:lvl1pPr lvl="0">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 1 column 1">
  <p:cSld name="TITLE_AND_BODY_2">
    <p:spTree>
      <p:nvGrpSpPr>
        <p:cNvPr id="1" name="Shape 79"/>
        <p:cNvGrpSpPr/>
        <p:nvPr/>
      </p:nvGrpSpPr>
      <p:grpSpPr>
        <a:xfrm>
          <a:off x="0" y="0"/>
          <a:ext cx="0" cy="0"/>
          <a:chOff x="0" y="0"/>
          <a:chExt cx="0" cy="0"/>
        </a:xfrm>
      </p:grpSpPr>
      <p:pic>
        <p:nvPicPr>
          <p:cNvPr id="80" name="Google Shape;80;p17"/>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81" name="Google Shape;81;p17"/>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2" name="Google Shape;82;p17"/>
          <p:cNvPicPr preferRelativeResize="0"/>
          <p:nvPr/>
        </p:nvPicPr>
        <p:blipFill>
          <a:blip r:embed="rId3">
            <a:alphaModFix/>
          </a:blip>
          <a:stretch>
            <a:fillRect/>
          </a:stretch>
        </p:blipFill>
        <p:spPr>
          <a:xfrm>
            <a:off x="8150149" y="82825"/>
            <a:ext cx="836475" cy="7812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 you 1">
  <p:cSld name="BLANK_1_1_1_1">
    <p:spTree>
      <p:nvGrpSpPr>
        <p:cNvPr id="1" name="Shape 83"/>
        <p:cNvGrpSpPr/>
        <p:nvPr/>
      </p:nvGrpSpPr>
      <p:grpSpPr>
        <a:xfrm>
          <a:off x="0" y="0"/>
          <a:ext cx="0" cy="0"/>
          <a:chOff x="0" y="0"/>
          <a:chExt cx="0" cy="0"/>
        </a:xfrm>
      </p:grpSpPr>
      <p:pic>
        <p:nvPicPr>
          <p:cNvPr id="84" name="Google Shape;84;p18"/>
          <p:cNvPicPr preferRelativeResize="0"/>
          <p:nvPr/>
        </p:nvPicPr>
        <p:blipFill>
          <a:blip r:embed="rId2">
            <a:alphaModFix/>
          </a:blip>
          <a:stretch>
            <a:fillRect/>
          </a:stretch>
        </p:blipFill>
        <p:spPr>
          <a:xfrm>
            <a:off x="5760149" y="3375064"/>
            <a:ext cx="2943873" cy="896334"/>
          </a:xfrm>
          <a:prstGeom prst="rect">
            <a:avLst/>
          </a:prstGeom>
          <a:noFill/>
          <a:ln>
            <a:noFill/>
          </a:ln>
        </p:spPr>
      </p:pic>
      <p:grpSp>
        <p:nvGrpSpPr>
          <p:cNvPr id="85" name="Google Shape;85;p18"/>
          <p:cNvGrpSpPr/>
          <p:nvPr/>
        </p:nvGrpSpPr>
        <p:grpSpPr>
          <a:xfrm>
            <a:off x="2877692" y="792075"/>
            <a:ext cx="3259833" cy="2659309"/>
            <a:chOff x="429256" y="1388803"/>
            <a:chExt cx="2381700" cy="1942803"/>
          </a:xfrm>
        </p:grpSpPr>
        <p:sp>
          <p:nvSpPr>
            <p:cNvPr id="86" name="Google Shape;86;p18"/>
            <p:cNvSpPr/>
            <p:nvPr/>
          </p:nvSpPr>
          <p:spPr>
            <a:xfrm flipH="1">
              <a:off x="429256" y="1388803"/>
              <a:ext cx="2381700" cy="1516200"/>
            </a:xfrm>
            <a:prstGeom prst="round2DiagRect">
              <a:avLst>
                <a:gd name="adj1" fmla="val 29718"/>
                <a:gd name="adj2" fmla="val 0"/>
              </a:avLst>
            </a:prstGeom>
            <a:solidFill>
              <a:schemeClr val="accent1"/>
            </a:solidFill>
            <a:ln>
              <a:noFill/>
            </a:ln>
          </p:spPr>
          <p:txBody>
            <a:bodyPr spcFirstLastPara="1" wrap="square" lIns="234000" tIns="91425" rIns="91425" bIns="91425" anchor="ctr" anchorCtr="0">
              <a:noAutofit/>
            </a:bodyPr>
            <a:lstStyle/>
            <a:p>
              <a:pPr marL="0" lvl="0" indent="0" algn="l" rtl="0">
                <a:spcBef>
                  <a:spcPts val="0"/>
                </a:spcBef>
                <a:spcAft>
                  <a:spcPts val="0"/>
                </a:spcAft>
                <a:buNone/>
              </a:pPr>
              <a:endParaRPr sz="1200">
                <a:solidFill>
                  <a:srgbClr val="FFFFFF"/>
                </a:solidFill>
                <a:latin typeface="Barlow"/>
                <a:ea typeface="Barlow"/>
                <a:cs typeface="Barlow"/>
                <a:sym typeface="Barlow"/>
              </a:endParaRPr>
            </a:p>
          </p:txBody>
        </p:sp>
        <p:sp>
          <p:nvSpPr>
            <p:cNvPr id="87" name="Google Shape;87;p18"/>
            <p:cNvSpPr/>
            <p:nvPr/>
          </p:nvSpPr>
          <p:spPr>
            <a:xfrm rot="-5400000" flipH="1">
              <a:off x="2409999" y="2930656"/>
              <a:ext cx="431700" cy="370200"/>
            </a:xfrm>
            <a:prstGeom prst="rtTriangle">
              <a:avLst/>
            </a:prstGeom>
            <a:solidFill>
              <a:srgbClr val="198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335">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 2 columns 1">
  <p:cSld name="TITLE_AND_BODY_1_1">
    <p:spTree>
      <p:nvGrpSpPr>
        <p:cNvPr id="1" name="Shape 88"/>
        <p:cNvGrpSpPr/>
        <p:nvPr/>
      </p:nvGrpSpPr>
      <p:grpSpPr>
        <a:xfrm>
          <a:off x="0" y="0"/>
          <a:ext cx="0" cy="0"/>
          <a:chOff x="0" y="0"/>
          <a:chExt cx="0" cy="0"/>
        </a:xfrm>
      </p:grpSpPr>
      <p:pic>
        <p:nvPicPr>
          <p:cNvPr id="89" name="Google Shape;89;p19"/>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90" name="Google Shape;90;p19"/>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1" name="Google Shape;91;p19"/>
          <p:cNvPicPr preferRelativeResize="0"/>
          <p:nvPr/>
        </p:nvPicPr>
        <p:blipFill>
          <a:blip r:embed="rId3">
            <a:alphaModFix/>
          </a:blip>
          <a:stretch>
            <a:fillRect/>
          </a:stretch>
        </p:blipFill>
        <p:spPr>
          <a:xfrm>
            <a:off x="8301788" y="59575"/>
            <a:ext cx="786775" cy="7348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 Title - Text - 80/20">
  <p:cSld name="Title - Text - 80/20">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11188" y="411162"/>
            <a:ext cx="6783900" cy="779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Barlow"/>
              <a:buNone/>
              <a:defRPr sz="28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2pPr>
            <a:lvl3pPr marR="0" lvl="2"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3pPr>
            <a:lvl4pPr marR="0" lvl="3"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4pPr>
            <a:lvl5pPr marR="0" lvl="4"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5pPr>
            <a:lvl6pPr marR="0" lvl="5"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6pPr>
            <a:lvl7pPr marR="0" lvl="6"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7pPr>
            <a:lvl8pPr marR="0" lvl="7"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8pPr>
            <a:lvl9pPr marR="0" lvl="8"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9pPr>
          </a:lstStyle>
          <a:p>
            <a:endParaRPr/>
          </a:p>
        </p:txBody>
      </p:sp>
      <p:sp>
        <p:nvSpPr>
          <p:cNvPr id="94" name="Google Shape;94;p20"/>
          <p:cNvSpPr txBox="1">
            <a:spLocks noGrp="1"/>
          </p:cNvSpPr>
          <p:nvPr>
            <p:ph type="body" idx="1"/>
          </p:nvPr>
        </p:nvSpPr>
        <p:spPr>
          <a:xfrm>
            <a:off x="611189" y="1347789"/>
            <a:ext cx="6055500" cy="2952900"/>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700"/>
              </a:spcBef>
              <a:spcAft>
                <a:spcPts val="0"/>
              </a:spcAft>
              <a:buClr>
                <a:schemeClr val="dk1"/>
              </a:buClr>
              <a:buSzPts val="1800"/>
              <a:buFont typeface="Barlow"/>
              <a:buChar char="•"/>
              <a:defRPr sz="1800" i="0" u="none" strike="noStrike" cap="none">
                <a:solidFill>
                  <a:schemeClr val="dk1"/>
                </a:solidFill>
                <a:latin typeface="Barlow"/>
                <a:ea typeface="Barlow"/>
                <a:cs typeface="Barlow"/>
                <a:sym typeface="Barlow"/>
              </a:defRPr>
            </a:lvl1pPr>
            <a:lvl2pPr marL="914400" marR="0" lvl="1" indent="-330200" algn="l" rtl="0">
              <a:lnSpc>
                <a:spcPct val="100000"/>
              </a:lnSpc>
              <a:spcBef>
                <a:spcPts val="500"/>
              </a:spcBef>
              <a:spcAft>
                <a:spcPts val="0"/>
              </a:spcAft>
              <a:buClr>
                <a:schemeClr val="dk2"/>
              </a:buClr>
              <a:buSzPts val="1600"/>
              <a:buFont typeface="Barlow"/>
              <a:buChar char="–"/>
              <a:defRPr sz="1600" i="0" u="none" strike="noStrike" cap="none">
                <a:solidFill>
                  <a:schemeClr val="dk2"/>
                </a:solidFill>
                <a:latin typeface="Barlow"/>
                <a:ea typeface="Barlow"/>
                <a:cs typeface="Barlow"/>
                <a:sym typeface="Barlow"/>
              </a:defRPr>
            </a:lvl2pPr>
            <a:lvl3pPr marL="1371600" marR="0" lvl="2" indent="-317500" algn="l" rtl="0">
              <a:lnSpc>
                <a:spcPct val="100000"/>
              </a:lnSpc>
              <a:spcBef>
                <a:spcPts val="4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3pPr>
            <a:lvl4pPr marL="1828800" marR="0" lvl="3"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4pPr>
            <a:lvl5pPr marL="2286000" marR="0" lvl="4"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5pPr>
            <a:lvl6pPr marL="2743200" marR="0" lvl="5"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6pPr>
            <a:lvl7pPr marL="3200400" marR="0" lvl="6"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7pPr>
            <a:lvl8pPr marL="3657600" marR="0" lvl="7"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8pPr>
            <a:lvl9pPr marL="4114800" marR="0" lvl="8"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9pPr>
          </a:lstStyle>
          <a:p>
            <a:endParaRPr/>
          </a:p>
        </p:txBody>
      </p:sp>
      <p:pic>
        <p:nvPicPr>
          <p:cNvPr id="95" name="Google Shape;95;p20"/>
          <p:cNvPicPr preferRelativeResize="0"/>
          <p:nvPr/>
        </p:nvPicPr>
        <p:blipFill rotWithShape="1">
          <a:blip r:embed="rId2">
            <a:alphaModFix/>
          </a:blip>
          <a:srcRect/>
          <a:stretch/>
        </p:blipFill>
        <p:spPr>
          <a:xfrm>
            <a:off x="6824663" y="0"/>
            <a:ext cx="2327275" cy="985838"/>
          </a:xfrm>
          <a:prstGeom prst="rect">
            <a:avLst/>
          </a:prstGeom>
          <a:noFill/>
          <a:ln>
            <a:noFill/>
          </a:ln>
        </p:spPr>
      </p:pic>
      <p:sp>
        <p:nvSpPr>
          <p:cNvPr id="96" name="Google Shape;96;p20"/>
          <p:cNvSpPr txBox="1"/>
          <p:nvPr/>
        </p:nvSpPr>
        <p:spPr>
          <a:xfrm>
            <a:off x="611188" y="4576619"/>
            <a:ext cx="4176600" cy="249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i="0" u="none" strike="noStrike" cap="none">
                <a:solidFill>
                  <a:srgbClr val="A6A6A6"/>
                </a:solidFill>
                <a:latin typeface="Barlow"/>
                <a:ea typeface="Barlow"/>
                <a:cs typeface="Barlow"/>
                <a:sym typeface="Barlow"/>
              </a:rPr>
              <a:t>PaperCut Software International. Commercial in confidence.</a:t>
            </a:r>
            <a:endParaRPr sz="1400" i="0" u="none" strike="noStrike" cap="none">
              <a:solidFill>
                <a:srgbClr val="000000"/>
              </a:solidFill>
              <a:latin typeface="Barlow"/>
              <a:ea typeface="Barlow"/>
              <a:cs typeface="Barlow"/>
              <a:sym typeface="Barlow"/>
            </a:endParaRPr>
          </a:p>
        </p:txBody>
      </p:sp>
      <p:pic>
        <p:nvPicPr>
          <p:cNvPr id="97" name="Google Shape;97;p20"/>
          <p:cNvPicPr preferRelativeResize="0"/>
          <p:nvPr/>
        </p:nvPicPr>
        <p:blipFill rotWithShape="1">
          <a:blip r:embed="rId3">
            <a:alphaModFix/>
          </a:blip>
          <a:srcRect/>
          <a:stretch/>
        </p:blipFill>
        <p:spPr>
          <a:xfrm>
            <a:off x="7285462" y="4423002"/>
            <a:ext cx="1409701" cy="4343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4 - Thank you Slide">
  <p:cSld name="4 - Thank you Slide">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65"/>
          <p:cNvSpPr/>
          <p:nvPr/>
        </p:nvSpPr>
        <p:spPr>
          <a:xfrm flipH="1">
            <a:off x="2614613" y="696914"/>
            <a:ext cx="3600450" cy="2709862"/>
          </a:xfrm>
          <a:custGeom>
            <a:avLst/>
            <a:gdLst/>
            <a:ahLst/>
            <a:cxnLst/>
            <a:rect l="l" t="t" r="r" b="b"/>
            <a:pathLst>
              <a:path w="247" h="169" extrusionOk="0">
                <a:moveTo>
                  <a:pt x="247" y="0"/>
                </a:moveTo>
                <a:cubicBezTo>
                  <a:pt x="247" y="0"/>
                  <a:pt x="247" y="0"/>
                  <a:pt x="247" y="0"/>
                </a:cubicBezTo>
                <a:cubicBezTo>
                  <a:pt x="40" y="0"/>
                  <a:pt x="40" y="0"/>
                  <a:pt x="40" y="0"/>
                </a:cubicBezTo>
                <a:cubicBezTo>
                  <a:pt x="32" y="0"/>
                  <a:pt x="25" y="2"/>
                  <a:pt x="18" y="7"/>
                </a:cubicBezTo>
                <a:cubicBezTo>
                  <a:pt x="13" y="10"/>
                  <a:pt x="9" y="14"/>
                  <a:pt x="6" y="20"/>
                </a:cubicBezTo>
                <a:cubicBezTo>
                  <a:pt x="2" y="26"/>
                  <a:pt x="0" y="34"/>
                  <a:pt x="0" y="42"/>
                </a:cubicBezTo>
                <a:cubicBezTo>
                  <a:pt x="0" y="169"/>
                  <a:pt x="0" y="169"/>
                  <a:pt x="0" y="169"/>
                </a:cubicBezTo>
                <a:cubicBezTo>
                  <a:pt x="0" y="169"/>
                  <a:pt x="0" y="169"/>
                  <a:pt x="0" y="169"/>
                </a:cubicBezTo>
                <a:cubicBezTo>
                  <a:pt x="30" y="127"/>
                  <a:pt x="30" y="127"/>
                  <a:pt x="30" y="127"/>
                </a:cubicBezTo>
                <a:cubicBezTo>
                  <a:pt x="207" y="127"/>
                  <a:pt x="207" y="127"/>
                  <a:pt x="207" y="127"/>
                </a:cubicBezTo>
                <a:cubicBezTo>
                  <a:pt x="229" y="127"/>
                  <a:pt x="247" y="108"/>
                  <a:pt x="247" y="85"/>
                </a:cubicBezTo>
                <a:lnTo>
                  <a:pt x="247" y="0"/>
                </a:lnTo>
                <a:close/>
              </a:path>
            </a:pathLst>
          </a:custGeom>
          <a:solidFill>
            <a:srgbClr val="73C559"/>
          </a:solidFill>
          <a:ln>
            <a:noFill/>
          </a:ln>
        </p:spPr>
        <p:txBody>
          <a:bodyPr spcFirstLastPara="1" wrap="square" lIns="396000" tIns="144000" rIns="180000" bIns="936000" anchor="ctr" anchorCtr="0">
            <a:noAutofit/>
          </a:bodyPr>
          <a:lstStyle/>
          <a:p>
            <a:pPr marL="0" marR="0" lvl="0" indent="0" algn="l" rtl="0">
              <a:lnSpc>
                <a:spcPct val="100000"/>
              </a:lnSpc>
              <a:spcBef>
                <a:spcPts val="0"/>
              </a:spcBef>
              <a:spcAft>
                <a:spcPts val="0"/>
              </a:spcAft>
              <a:buClr>
                <a:srgbClr val="000000"/>
              </a:buClr>
              <a:buSzPts val="5400"/>
              <a:buFont typeface="Arial"/>
              <a:buNone/>
            </a:pPr>
            <a:r>
              <a:rPr lang="nl-NL" sz="3300" b="1" i="0" u="none" strike="noStrike" cap="none" dirty="0">
                <a:solidFill>
                  <a:srgbClr val="FFFFFF"/>
                </a:solidFill>
                <a:latin typeface="Tahoma"/>
                <a:ea typeface="Tahoma"/>
                <a:cs typeface="Tahoma"/>
                <a:sym typeface="Tahoma"/>
              </a:rPr>
              <a:t>Bedankt voor de aandacht!</a:t>
            </a:r>
            <a:endParaRPr sz="825" b="1" i="0" u="none" strike="noStrike" cap="none" dirty="0">
              <a:solidFill>
                <a:srgbClr val="000000"/>
              </a:solidFill>
              <a:latin typeface="Tahoma"/>
              <a:ea typeface="Tahoma"/>
              <a:cs typeface="Tahoma"/>
              <a:sym typeface="Tahoma"/>
            </a:endParaRPr>
          </a:p>
        </p:txBody>
      </p:sp>
      <p:pic>
        <p:nvPicPr>
          <p:cNvPr id="3" name="Afbeelding 2">
            <a:extLst>
              <a:ext uri="{FF2B5EF4-FFF2-40B4-BE49-F238E27FC236}">
                <a16:creationId xmlns:a16="http://schemas.microsoft.com/office/drawing/2014/main" id="{E19EE18F-0B41-4DAB-BB18-621C4CE2CFCC}"/>
              </a:ext>
            </a:extLst>
          </p:cNvPr>
          <p:cNvPicPr>
            <a:picLocks noChangeAspect="1"/>
          </p:cNvPicPr>
          <p:nvPr userDrawn="1"/>
        </p:nvPicPr>
        <p:blipFill>
          <a:blip r:embed="rId3"/>
          <a:stretch>
            <a:fillRect/>
          </a:stretch>
        </p:blipFill>
        <p:spPr>
          <a:xfrm>
            <a:off x="5274078" y="4396330"/>
            <a:ext cx="3422154" cy="747170"/>
          </a:xfrm>
          <a:prstGeom prst="rect">
            <a:avLst/>
          </a:prstGeom>
        </p:spPr>
      </p:pic>
    </p:spTree>
    <p:extLst>
      <p:ext uri="{BB962C8B-B14F-4D97-AF65-F5344CB8AC3E}">
        <p14:creationId xmlns:p14="http://schemas.microsoft.com/office/powerpoint/2010/main" val="1988008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51F1BE-85F9-4DF8-A1D1-633608132092}" type="datetimeFigureOut">
              <a:rPr lang="en-GB" smtClean="0"/>
              <a:t>09/12/2020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3212E-36FF-42CC-8C77-B9C04EB31AE1}" type="slidenum">
              <a:rPr lang="en-GB" smtClean="0"/>
              <a:t>‹#›</a:t>
            </a:fld>
            <a:endParaRPr lang="en-GB"/>
          </a:p>
        </p:txBody>
      </p:sp>
    </p:spTree>
    <p:extLst>
      <p:ext uri="{BB962C8B-B14F-4D97-AF65-F5344CB8AC3E}">
        <p14:creationId xmlns:p14="http://schemas.microsoft.com/office/powerpoint/2010/main" val="388062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pattern" type="title">
  <p:cSld name="TITLE">
    <p:spTree>
      <p:nvGrpSpPr>
        <p:cNvPr id="1" name="Shape 101"/>
        <p:cNvGrpSpPr/>
        <p:nvPr/>
      </p:nvGrpSpPr>
      <p:grpSpPr>
        <a:xfrm>
          <a:off x="0" y="0"/>
          <a:ext cx="0" cy="0"/>
          <a:chOff x="0" y="0"/>
          <a:chExt cx="0" cy="0"/>
        </a:xfrm>
      </p:grpSpPr>
      <p:pic>
        <p:nvPicPr>
          <p:cNvPr id="102" name="Google Shape;102;p22"/>
          <p:cNvPicPr preferRelativeResize="0"/>
          <p:nvPr/>
        </p:nvPicPr>
        <p:blipFill rotWithShape="1">
          <a:blip r:embed="rId2">
            <a:alphaModFix/>
          </a:blip>
          <a:srcRect l="1181" t="2116" r="1181" b="2116"/>
          <a:stretch/>
        </p:blipFill>
        <p:spPr>
          <a:xfrm>
            <a:off x="108975" y="108975"/>
            <a:ext cx="8926021" cy="4925548"/>
          </a:xfrm>
          <a:prstGeom prst="rect">
            <a:avLst/>
          </a:prstGeom>
          <a:noFill/>
          <a:ln>
            <a:noFill/>
          </a:ln>
        </p:spPr>
      </p:pic>
      <p:pic>
        <p:nvPicPr>
          <p:cNvPr id="103" name="Google Shape;103;p22"/>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04" name="Google Shape;104;p22"/>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5" name="Google Shape;105;p22"/>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06" name="Google Shape;106;p22"/>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woman and pattern V1">
  <p:cSld name="TITLE_1">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5721900" y="137875"/>
            <a:ext cx="3046401" cy="927525"/>
          </a:xfrm>
          <a:prstGeom prst="rect">
            <a:avLst/>
          </a:prstGeom>
          <a:noFill/>
          <a:ln>
            <a:noFill/>
          </a:ln>
        </p:spPr>
      </p:pic>
      <p:sp>
        <p:nvSpPr>
          <p:cNvPr id="16" name="Google Shape;16;p3"/>
          <p:cNvSpPr txBox="1">
            <a:spLocks noGrp="1"/>
          </p:cNvSpPr>
          <p:nvPr>
            <p:ph type="ctrTitle"/>
          </p:nvPr>
        </p:nvSpPr>
        <p:spPr>
          <a:xfrm>
            <a:off x="3733025" y="143125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3"/>
          <p:cNvSpPr txBox="1">
            <a:spLocks noGrp="1"/>
          </p:cNvSpPr>
          <p:nvPr>
            <p:ph type="subTitle" idx="1"/>
          </p:nvPr>
        </p:nvSpPr>
        <p:spPr>
          <a:xfrm>
            <a:off x="4749200" y="206855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8" name="Google Shape;18;p3"/>
          <p:cNvSpPr txBox="1">
            <a:spLocks noGrp="1"/>
          </p:cNvSpPr>
          <p:nvPr>
            <p:ph type="subTitle" idx="2"/>
          </p:nvPr>
        </p:nvSpPr>
        <p:spPr>
          <a:xfrm>
            <a:off x="4815725" y="32355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19" name="Google Shape;19;p3"/>
          <p:cNvPicPr preferRelativeResize="0"/>
          <p:nvPr/>
        </p:nvPicPr>
        <p:blipFill>
          <a:blip r:embed="rId3">
            <a:alphaModFix/>
          </a:blip>
          <a:stretch>
            <a:fillRect/>
          </a:stretch>
        </p:blipFill>
        <p:spPr>
          <a:xfrm>
            <a:off x="157350" y="2192800"/>
            <a:ext cx="4019099" cy="2740888"/>
          </a:xfrm>
          <a:prstGeom prst="rect">
            <a:avLst/>
          </a:prstGeom>
          <a:noFill/>
          <a:ln>
            <a:noFill/>
          </a:ln>
        </p:spPr>
      </p:pic>
      <p:sp>
        <p:nvSpPr>
          <p:cNvPr id="20" name="Google Shape;20;p3"/>
          <p:cNvSpPr/>
          <p:nvPr/>
        </p:nvSpPr>
        <p:spPr>
          <a:xfrm>
            <a:off x="281675" y="1789675"/>
            <a:ext cx="3246900" cy="174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woman and pattern V1">
  <p:cSld name="TITLE_1">
    <p:spTree>
      <p:nvGrpSpPr>
        <p:cNvPr id="1" name="Shape 107"/>
        <p:cNvGrpSpPr/>
        <p:nvPr/>
      </p:nvGrpSpPr>
      <p:grpSpPr>
        <a:xfrm>
          <a:off x="0" y="0"/>
          <a:ext cx="0" cy="0"/>
          <a:chOff x="0" y="0"/>
          <a:chExt cx="0" cy="0"/>
        </a:xfrm>
      </p:grpSpPr>
      <p:pic>
        <p:nvPicPr>
          <p:cNvPr id="108" name="Google Shape;108;p23"/>
          <p:cNvPicPr preferRelativeResize="0"/>
          <p:nvPr/>
        </p:nvPicPr>
        <p:blipFill>
          <a:blip r:embed="rId2">
            <a:alphaModFix/>
          </a:blip>
          <a:stretch>
            <a:fillRect/>
          </a:stretch>
        </p:blipFill>
        <p:spPr>
          <a:xfrm>
            <a:off x="0" y="0"/>
            <a:ext cx="9143995" cy="5143996"/>
          </a:xfrm>
          <a:prstGeom prst="rect">
            <a:avLst/>
          </a:prstGeom>
          <a:noFill/>
          <a:ln>
            <a:noFill/>
          </a:ln>
        </p:spPr>
      </p:pic>
      <p:pic>
        <p:nvPicPr>
          <p:cNvPr id="109" name="Google Shape;109;p23"/>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10" name="Google Shape;110;p23"/>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1" name="Google Shape;111;p23"/>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12" name="Google Shape;112;p23"/>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woman and pattern V2">
  <p:cSld name="TITLE_1_1">
    <p:spTree>
      <p:nvGrpSpPr>
        <p:cNvPr id="1" name="Shape 113"/>
        <p:cNvGrpSpPr/>
        <p:nvPr/>
      </p:nvGrpSpPr>
      <p:grpSpPr>
        <a:xfrm>
          <a:off x="0" y="0"/>
          <a:ext cx="0" cy="0"/>
          <a:chOff x="0" y="0"/>
          <a:chExt cx="0" cy="0"/>
        </a:xfrm>
      </p:grpSpPr>
      <p:pic>
        <p:nvPicPr>
          <p:cNvPr id="114" name="Google Shape;114;p24"/>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115" name="Google Shape;115;p24"/>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16" name="Google Shape;116;p24"/>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7" name="Google Shape;117;p24"/>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18" name="Google Shape;118;p24"/>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man and pattern V1">
  <p:cSld name="TITLE_1_1_1">
    <p:spTree>
      <p:nvGrpSpPr>
        <p:cNvPr id="1" name="Shape 119"/>
        <p:cNvGrpSpPr/>
        <p:nvPr/>
      </p:nvGrpSpPr>
      <p:grpSpPr>
        <a:xfrm>
          <a:off x="0" y="0"/>
          <a:ext cx="0" cy="0"/>
          <a:chOff x="0" y="0"/>
          <a:chExt cx="0" cy="0"/>
        </a:xfrm>
      </p:grpSpPr>
      <p:pic>
        <p:nvPicPr>
          <p:cNvPr id="120" name="Google Shape;120;p25"/>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121" name="Google Shape;121;p25"/>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22" name="Google Shape;122;p25"/>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3" name="Google Shape;123;p25"/>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24" name="Google Shape;124;p25"/>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 man and pattern V1 1">
  <p:cSld name="TITLE_1_1_1_1">
    <p:spTree>
      <p:nvGrpSpPr>
        <p:cNvPr id="1" name="Shape 125"/>
        <p:cNvGrpSpPr/>
        <p:nvPr/>
      </p:nvGrpSpPr>
      <p:grpSpPr>
        <a:xfrm>
          <a:off x="0" y="0"/>
          <a:ext cx="0" cy="0"/>
          <a:chOff x="0" y="0"/>
          <a:chExt cx="0" cy="0"/>
        </a:xfrm>
      </p:grpSpPr>
      <p:pic>
        <p:nvPicPr>
          <p:cNvPr id="126" name="Google Shape;126;p26"/>
          <p:cNvPicPr preferRelativeResize="0"/>
          <p:nvPr/>
        </p:nvPicPr>
        <p:blipFill>
          <a:blip r:embed="rId2">
            <a:alphaModFix/>
          </a:blip>
          <a:stretch>
            <a:fillRect/>
          </a:stretch>
        </p:blipFill>
        <p:spPr>
          <a:xfrm>
            <a:off x="0" y="0"/>
            <a:ext cx="9142235" cy="5143501"/>
          </a:xfrm>
          <a:prstGeom prst="rect">
            <a:avLst/>
          </a:prstGeom>
          <a:noFill/>
          <a:ln>
            <a:noFill/>
          </a:ln>
        </p:spPr>
      </p:pic>
      <p:pic>
        <p:nvPicPr>
          <p:cNvPr id="127" name="Google Shape;127;p26"/>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28" name="Google Shape;128;p26"/>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26"/>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30" name="Google Shape;130;p26"/>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27AA27"/>
        </a:solidFill>
        <a:effectLst/>
      </p:bgPr>
    </p:bg>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3000"/>
              <a:buFont typeface="Barlow"/>
              <a:buNone/>
              <a:defRPr b="1">
                <a:solidFill>
                  <a:schemeClr val="lt1"/>
                </a:solidFill>
                <a:latin typeface="Barlow"/>
                <a:ea typeface="Barlow"/>
                <a:cs typeface="Barlow"/>
                <a:sym typeface="Barlow"/>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33" name="Google Shape;133;p27"/>
          <p:cNvPicPr preferRelativeResize="0"/>
          <p:nvPr/>
        </p:nvPicPr>
        <p:blipFill rotWithShape="1">
          <a:blip r:embed="rId2">
            <a:alphaModFix/>
          </a:blip>
          <a:srcRect r="16471" b="24276"/>
          <a:stretch/>
        </p:blipFill>
        <p:spPr>
          <a:xfrm>
            <a:off x="266125" y="2610325"/>
            <a:ext cx="3408426" cy="2257384"/>
          </a:xfrm>
          <a:prstGeom prst="rect">
            <a:avLst/>
          </a:prstGeom>
          <a:noFill/>
          <a:ln>
            <a:noFill/>
          </a:ln>
        </p:spPr>
      </p:pic>
      <p:pic>
        <p:nvPicPr>
          <p:cNvPr id="134" name="Google Shape;134;p27"/>
          <p:cNvPicPr preferRelativeResize="0"/>
          <p:nvPr/>
        </p:nvPicPr>
        <p:blipFill>
          <a:blip r:embed="rId3">
            <a:alphaModFix/>
          </a:blip>
          <a:stretch>
            <a:fillRect/>
          </a:stretch>
        </p:blipFill>
        <p:spPr>
          <a:xfrm>
            <a:off x="8417524" y="4423000"/>
            <a:ext cx="271975" cy="36283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 1 column, 50%" type="tx">
  <p:cSld name="TITLE_AND_BODY">
    <p:spTree>
      <p:nvGrpSpPr>
        <p:cNvPr id="1" name="Shape 135"/>
        <p:cNvGrpSpPr/>
        <p:nvPr/>
      </p:nvGrpSpPr>
      <p:grpSpPr>
        <a:xfrm>
          <a:off x="0" y="0"/>
          <a:ext cx="0" cy="0"/>
          <a:chOff x="0" y="0"/>
          <a:chExt cx="0" cy="0"/>
        </a:xfrm>
      </p:grpSpPr>
      <p:pic>
        <p:nvPicPr>
          <p:cNvPr id="136" name="Google Shape;136;p28"/>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137" name="Google Shape;137;p28"/>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28"/>
          <p:cNvSpPr txBox="1">
            <a:spLocks noGrp="1"/>
          </p:cNvSpPr>
          <p:nvPr>
            <p:ph type="body" idx="1"/>
          </p:nvPr>
        </p:nvSpPr>
        <p:spPr>
          <a:xfrm>
            <a:off x="468000" y="1295400"/>
            <a:ext cx="3663000" cy="3630600"/>
          </a:xfrm>
          <a:prstGeom prst="rect">
            <a:avLst/>
          </a:prstGeom>
        </p:spPr>
        <p:txBody>
          <a:bodyPr spcFirstLastPara="1" wrap="square" lIns="0" tIns="0" rIns="0" bIns="0" anchor="t" anchorCtr="0">
            <a:noAutofit/>
          </a:bodyPr>
          <a:lstStyle>
            <a:lvl1pPr marL="457200" lvl="0" indent="-317500" rtl="0">
              <a:lnSpc>
                <a:spcPct val="114000"/>
              </a:lnSpc>
              <a:spcBef>
                <a:spcPts val="0"/>
              </a:spcBef>
              <a:spcAft>
                <a:spcPts val="0"/>
              </a:spcAft>
              <a:buClr>
                <a:schemeClr val="accent1"/>
              </a:buClr>
              <a:buSzPts val="1400"/>
              <a:buFont typeface="Barlow"/>
              <a:buChar char="►"/>
              <a:defRPr>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139" name="Google Shape;139;p28"/>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 1 column, 70%">
  <p:cSld name="TITLE_AND_BODY_2">
    <p:spTree>
      <p:nvGrpSpPr>
        <p:cNvPr id="1" name="Shape 140"/>
        <p:cNvGrpSpPr/>
        <p:nvPr/>
      </p:nvGrpSpPr>
      <p:grpSpPr>
        <a:xfrm>
          <a:off x="0" y="0"/>
          <a:ext cx="0" cy="0"/>
          <a:chOff x="0" y="0"/>
          <a:chExt cx="0" cy="0"/>
        </a:xfrm>
      </p:grpSpPr>
      <p:pic>
        <p:nvPicPr>
          <p:cNvPr id="141" name="Google Shape;141;p29"/>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142" name="Google Shape;142;p29"/>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9"/>
          <p:cNvSpPr txBox="1">
            <a:spLocks noGrp="1"/>
          </p:cNvSpPr>
          <p:nvPr>
            <p:ph type="body" idx="1"/>
          </p:nvPr>
        </p:nvSpPr>
        <p:spPr>
          <a:xfrm>
            <a:off x="468000" y="1295400"/>
            <a:ext cx="5469900" cy="3630600"/>
          </a:xfrm>
          <a:prstGeom prst="rect">
            <a:avLst/>
          </a:prstGeom>
        </p:spPr>
        <p:txBody>
          <a:bodyPr spcFirstLastPara="1" wrap="square" lIns="0" tIns="0" rIns="0" bIns="0" anchor="t" anchorCtr="0">
            <a:noAutofit/>
          </a:bodyPr>
          <a:lstStyle>
            <a:lvl1pPr marL="457200" lvl="0" indent="-317500" rtl="0">
              <a:lnSpc>
                <a:spcPct val="114000"/>
              </a:lnSpc>
              <a:spcBef>
                <a:spcPts val="0"/>
              </a:spcBef>
              <a:spcAft>
                <a:spcPts val="0"/>
              </a:spcAft>
              <a:buClr>
                <a:schemeClr val="accent1"/>
              </a:buClr>
              <a:buSzPts val="1400"/>
              <a:buFont typeface="Barlow"/>
              <a:buChar char="►"/>
              <a:defRPr>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144" name="Google Shape;144;p29"/>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guide id="5" pos="374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 2 columns">
  <p:cSld name="TITLE_AND_BODY_1">
    <p:spTree>
      <p:nvGrpSpPr>
        <p:cNvPr id="1" name="Shape 145"/>
        <p:cNvGrpSpPr/>
        <p:nvPr/>
      </p:nvGrpSpPr>
      <p:grpSpPr>
        <a:xfrm>
          <a:off x="0" y="0"/>
          <a:ext cx="0" cy="0"/>
          <a:chOff x="0" y="0"/>
          <a:chExt cx="0" cy="0"/>
        </a:xfrm>
      </p:grpSpPr>
      <p:pic>
        <p:nvPicPr>
          <p:cNvPr id="146" name="Google Shape;146;p30"/>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147" name="Google Shape;147;p30"/>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30"/>
          <p:cNvSpPr txBox="1">
            <a:spLocks noGrp="1"/>
          </p:cNvSpPr>
          <p:nvPr>
            <p:ph type="body" idx="1"/>
          </p:nvPr>
        </p:nvSpPr>
        <p:spPr>
          <a:xfrm>
            <a:off x="468000" y="1295400"/>
            <a:ext cx="3586200" cy="3630600"/>
          </a:xfrm>
          <a:prstGeom prst="rect">
            <a:avLst/>
          </a:prstGeom>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1"/>
              </a:buClr>
              <a:buSzPts val="1400"/>
              <a:buFont typeface="Barlow"/>
              <a:buChar char="►"/>
              <a:defRPr>
                <a:solidFill>
                  <a:schemeClr val="dk1"/>
                </a:solidFill>
                <a:latin typeface="Barlow"/>
                <a:ea typeface="Barlow"/>
                <a:cs typeface="Barlow"/>
                <a:sym typeface="Barlow"/>
              </a:defRPr>
            </a:lvl1pPr>
            <a:lvl2pPr marL="914400" lvl="1" indent="-317500" rtl="0">
              <a:lnSpc>
                <a:spcPct val="115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5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5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sp>
        <p:nvSpPr>
          <p:cNvPr id="149" name="Google Shape;149;p30"/>
          <p:cNvSpPr txBox="1">
            <a:spLocks noGrp="1"/>
          </p:cNvSpPr>
          <p:nvPr>
            <p:ph type="body" idx="2"/>
          </p:nvPr>
        </p:nvSpPr>
        <p:spPr>
          <a:xfrm>
            <a:off x="4529075" y="1295400"/>
            <a:ext cx="3586200" cy="3630600"/>
          </a:xfrm>
          <a:prstGeom prst="rect">
            <a:avLst/>
          </a:prstGeom>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1"/>
              </a:buClr>
              <a:buSzPts val="1400"/>
              <a:buFont typeface="Barlow"/>
              <a:buChar char="►"/>
              <a:defRPr>
                <a:solidFill>
                  <a:schemeClr val="dk1"/>
                </a:solidFill>
                <a:latin typeface="Barlow"/>
                <a:ea typeface="Barlow"/>
                <a:cs typeface="Barlow"/>
                <a:sym typeface="Barlow"/>
              </a:defRPr>
            </a:lvl1pPr>
            <a:lvl2pPr marL="914400" lvl="1" indent="-317500" rtl="0">
              <a:lnSpc>
                <a:spcPct val="115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5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5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150" name="Google Shape;150;p30"/>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3" name="Google Shape;153;p31"/>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154" name="Google Shape;154;p31"/>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quote">
  <p:cSld name="CUSTOM">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468000" y="1295400"/>
            <a:ext cx="5827800" cy="2596500"/>
          </a:xfrm>
          <a:prstGeom prst="rect">
            <a:avLst/>
          </a:prstGeom>
        </p:spPr>
        <p:txBody>
          <a:bodyPr spcFirstLastPara="1" wrap="square" lIns="0" tIns="0" rIns="0" bIns="0" anchor="t" anchorCtr="0">
            <a:noAutofit/>
          </a:bodyPr>
          <a:lstStyle>
            <a:lvl1pPr lvl="0" rtl="0">
              <a:lnSpc>
                <a:spcPct val="114000"/>
              </a:lnSpc>
              <a:spcBef>
                <a:spcPts val="0"/>
              </a:spcBef>
              <a:spcAft>
                <a:spcPts val="0"/>
              </a:spcAft>
              <a:buNone/>
              <a:defRPr/>
            </a:lvl1pPr>
            <a:lvl2pPr lvl="1" rtl="0">
              <a:lnSpc>
                <a:spcPct val="114000"/>
              </a:lnSpc>
              <a:spcBef>
                <a:spcPts val="1000"/>
              </a:spcBef>
              <a:spcAft>
                <a:spcPts val="0"/>
              </a:spcAft>
              <a:buNone/>
              <a:defRPr/>
            </a:lvl2pPr>
            <a:lvl3pPr lvl="2" rtl="0">
              <a:lnSpc>
                <a:spcPct val="114000"/>
              </a:lnSpc>
              <a:spcBef>
                <a:spcPts val="1000"/>
              </a:spcBef>
              <a:spcAft>
                <a:spcPts val="0"/>
              </a:spcAft>
              <a:buNone/>
              <a:defRPr/>
            </a:lvl3pPr>
            <a:lvl4pPr lvl="3" rtl="0">
              <a:lnSpc>
                <a:spcPct val="114000"/>
              </a:lnSpc>
              <a:spcBef>
                <a:spcPts val="1000"/>
              </a:spcBef>
              <a:spcAft>
                <a:spcPts val="0"/>
              </a:spcAft>
              <a:buNone/>
              <a:defRPr/>
            </a:lvl4pPr>
            <a:lvl5pPr lvl="4" rtl="0">
              <a:lnSpc>
                <a:spcPct val="114000"/>
              </a:lnSpc>
              <a:spcBef>
                <a:spcPts val="1000"/>
              </a:spcBef>
              <a:spcAft>
                <a:spcPts val="0"/>
              </a:spcAft>
              <a:buNone/>
              <a:defRPr/>
            </a:lvl5pPr>
            <a:lvl6pPr lvl="5" rtl="0">
              <a:lnSpc>
                <a:spcPct val="114000"/>
              </a:lnSpc>
              <a:spcBef>
                <a:spcPts val="1000"/>
              </a:spcBef>
              <a:spcAft>
                <a:spcPts val="0"/>
              </a:spcAft>
              <a:buNone/>
              <a:defRPr/>
            </a:lvl6pPr>
            <a:lvl7pPr lvl="6" rtl="0">
              <a:lnSpc>
                <a:spcPct val="114000"/>
              </a:lnSpc>
              <a:spcBef>
                <a:spcPts val="1000"/>
              </a:spcBef>
              <a:spcAft>
                <a:spcPts val="0"/>
              </a:spcAft>
              <a:buNone/>
              <a:defRPr/>
            </a:lvl7pPr>
            <a:lvl8pPr lvl="7" rtl="0">
              <a:lnSpc>
                <a:spcPct val="114000"/>
              </a:lnSpc>
              <a:spcBef>
                <a:spcPts val="1000"/>
              </a:spcBef>
              <a:spcAft>
                <a:spcPts val="0"/>
              </a:spcAft>
              <a:buNone/>
              <a:defRPr/>
            </a:lvl8pPr>
            <a:lvl9pPr lvl="8" rtl="0">
              <a:lnSpc>
                <a:spcPct val="114000"/>
              </a:lnSpc>
              <a:spcBef>
                <a:spcPts val="1000"/>
              </a:spcBef>
              <a:spcAft>
                <a:spcPts val="1000"/>
              </a:spcAft>
              <a:buNone/>
              <a:defRPr/>
            </a:lvl9pPr>
          </a:lstStyle>
          <a:p>
            <a:endParaRPr/>
          </a:p>
        </p:txBody>
      </p:sp>
      <p:pic>
        <p:nvPicPr>
          <p:cNvPr id="157" name="Google Shape;157;p32"/>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158" name="Google Shape;158;p32"/>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woman and pattern V2">
  <p:cSld name="TITLE_1_1">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23" name="Google Shape;23;p4"/>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24" name="Google Shape;24;p4"/>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4"/>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6" name="Google Shape;26;p4"/>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logo only">
  <p:cSld name="TITLE_ONLY_2">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161" name="Google Shape;161;p33"/>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ogo only">
  <p:cSld name="TITLE_ONLY_1">
    <p:spTree>
      <p:nvGrpSpPr>
        <p:cNvPr id="1" name="Shape 162"/>
        <p:cNvGrpSpPr/>
        <p:nvPr/>
      </p:nvGrpSpPr>
      <p:grpSpPr>
        <a:xfrm>
          <a:off x="0" y="0"/>
          <a:ext cx="0" cy="0"/>
          <a:chOff x="0" y="0"/>
          <a:chExt cx="0" cy="0"/>
        </a:xfrm>
      </p:grpSpPr>
      <p:pic>
        <p:nvPicPr>
          <p:cNvPr id="163" name="Google Shape;163;p34"/>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slide">
  <p:cSld name="TITLE_ONLY_1_1">
    <p:spTree>
      <p:nvGrpSpPr>
        <p:cNvPr id="1" name="Shape 164"/>
        <p:cNvGrpSpPr/>
        <p:nvPr/>
      </p:nvGrpSpPr>
      <p:grpSpPr>
        <a:xfrm>
          <a:off x="0" y="0"/>
          <a:ext cx="0" cy="0"/>
          <a:chOff x="0" y="0"/>
          <a:chExt cx="0" cy="0"/>
        </a:xfrm>
      </p:grpSpPr>
      <p:pic>
        <p:nvPicPr>
          <p:cNvPr id="165" name="Google Shape;165;p35"/>
          <p:cNvPicPr preferRelativeResize="0"/>
          <p:nvPr/>
        </p:nvPicPr>
        <p:blipFill rotWithShape="1">
          <a:blip r:embed="rId2">
            <a:alphaModFix/>
          </a:blip>
          <a:srcRect t="15634" b="-8"/>
          <a:stretch/>
        </p:blipFill>
        <p:spPr>
          <a:xfrm>
            <a:off x="-64525" y="-26025"/>
            <a:ext cx="9226775" cy="5190173"/>
          </a:xfrm>
          <a:prstGeom prst="rect">
            <a:avLst/>
          </a:prstGeom>
          <a:noFill/>
          <a:ln>
            <a:noFill/>
          </a:ln>
        </p:spPr>
      </p:pic>
      <p:pic>
        <p:nvPicPr>
          <p:cNvPr id="166" name="Google Shape;166;p35"/>
          <p:cNvPicPr preferRelativeResize="0"/>
          <p:nvPr/>
        </p:nvPicPr>
        <p:blipFill rotWithShape="1">
          <a:blip r:embed="rId3">
            <a:alphaModFix/>
          </a:blip>
          <a:srcRect/>
          <a:stretch/>
        </p:blipFill>
        <p:spPr>
          <a:xfrm>
            <a:off x="7345669" y="4489118"/>
            <a:ext cx="1443038" cy="444500"/>
          </a:xfrm>
          <a:prstGeom prst="rect">
            <a:avLst/>
          </a:prstGeom>
          <a:noFill/>
          <a:ln>
            <a:noFill/>
          </a:ln>
          <a:effectLst>
            <a:outerShdw blurRad="139700" algn="tl" rotWithShape="0">
              <a:srgbClr val="000000">
                <a:alpha val="17650"/>
              </a:srgbClr>
            </a:outerShdw>
          </a:effectLst>
        </p:spPr>
      </p:pic>
      <p:sp>
        <p:nvSpPr>
          <p:cNvPr id="167" name="Google Shape;167;p35"/>
          <p:cNvSpPr/>
          <p:nvPr/>
        </p:nvSpPr>
        <p:spPr>
          <a:xfrm>
            <a:off x="611188" y="2913600"/>
            <a:ext cx="3308700" cy="1386900"/>
          </a:xfrm>
          <a:prstGeom prst="round2DiagRect">
            <a:avLst>
              <a:gd name="adj1" fmla="val 31872"/>
              <a:gd name="adj2" fmla="val 0"/>
            </a:avLst>
          </a:prstGeom>
          <a:solidFill>
            <a:schemeClr val="accent1"/>
          </a:solidFill>
          <a:ln>
            <a:noFill/>
          </a:ln>
        </p:spPr>
        <p:txBody>
          <a:bodyPr spcFirstLastPara="1" wrap="square" lIns="251975" tIns="144000" rIns="180000" bIns="6840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Tahoma"/>
              <a:ea typeface="Tahoma"/>
              <a:cs typeface="Tahoma"/>
              <a:sym typeface="Tahoma"/>
            </a:endParaRPr>
          </a:p>
        </p:txBody>
      </p:sp>
      <p:sp>
        <p:nvSpPr>
          <p:cNvPr id="168" name="Google Shape;168;p35"/>
          <p:cNvSpPr txBox="1">
            <a:spLocks noGrp="1"/>
          </p:cNvSpPr>
          <p:nvPr>
            <p:ph type="title"/>
          </p:nvPr>
        </p:nvSpPr>
        <p:spPr>
          <a:xfrm>
            <a:off x="920850" y="2913600"/>
            <a:ext cx="2657100" cy="1386900"/>
          </a:xfrm>
          <a:prstGeom prst="rect">
            <a:avLst/>
          </a:prstGeom>
        </p:spPr>
        <p:txBody>
          <a:bodyPr spcFirstLastPara="1" wrap="square" lIns="0" tIns="0" rIns="0" bIns="0" anchor="ctr"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 you 1">
  <p:cSld name="BLANK_1_1_1_1">
    <p:spTree>
      <p:nvGrpSpPr>
        <p:cNvPr id="1" name="Shape 170"/>
        <p:cNvGrpSpPr/>
        <p:nvPr/>
      </p:nvGrpSpPr>
      <p:grpSpPr>
        <a:xfrm>
          <a:off x="0" y="0"/>
          <a:ext cx="0" cy="0"/>
          <a:chOff x="0" y="0"/>
          <a:chExt cx="0" cy="0"/>
        </a:xfrm>
      </p:grpSpPr>
      <p:pic>
        <p:nvPicPr>
          <p:cNvPr id="171" name="Google Shape;171;p37"/>
          <p:cNvPicPr preferRelativeResize="0"/>
          <p:nvPr/>
        </p:nvPicPr>
        <p:blipFill>
          <a:blip r:embed="rId2">
            <a:alphaModFix/>
          </a:blip>
          <a:stretch>
            <a:fillRect/>
          </a:stretch>
        </p:blipFill>
        <p:spPr>
          <a:xfrm>
            <a:off x="5760149" y="3375064"/>
            <a:ext cx="2943873" cy="896334"/>
          </a:xfrm>
          <a:prstGeom prst="rect">
            <a:avLst/>
          </a:prstGeom>
          <a:noFill/>
          <a:ln>
            <a:noFill/>
          </a:ln>
        </p:spPr>
      </p:pic>
      <p:grpSp>
        <p:nvGrpSpPr>
          <p:cNvPr id="172" name="Google Shape;172;p37"/>
          <p:cNvGrpSpPr/>
          <p:nvPr/>
        </p:nvGrpSpPr>
        <p:grpSpPr>
          <a:xfrm>
            <a:off x="2877692" y="792075"/>
            <a:ext cx="3259833" cy="2659309"/>
            <a:chOff x="429256" y="1388803"/>
            <a:chExt cx="2381700" cy="1942803"/>
          </a:xfrm>
        </p:grpSpPr>
        <p:sp>
          <p:nvSpPr>
            <p:cNvPr id="173" name="Google Shape;173;p37"/>
            <p:cNvSpPr/>
            <p:nvPr/>
          </p:nvSpPr>
          <p:spPr>
            <a:xfrm flipH="1">
              <a:off x="429256" y="1388803"/>
              <a:ext cx="2381700" cy="1516200"/>
            </a:xfrm>
            <a:prstGeom prst="round2DiagRect">
              <a:avLst>
                <a:gd name="adj1" fmla="val 29718"/>
                <a:gd name="adj2" fmla="val 0"/>
              </a:avLst>
            </a:prstGeom>
            <a:solidFill>
              <a:schemeClr val="accent1"/>
            </a:solidFill>
            <a:ln>
              <a:noFill/>
            </a:ln>
          </p:spPr>
          <p:txBody>
            <a:bodyPr spcFirstLastPara="1" wrap="square" lIns="234000" tIns="91425" rIns="91425" bIns="91425" anchor="ctr" anchorCtr="0">
              <a:noAutofit/>
            </a:bodyPr>
            <a:lstStyle/>
            <a:p>
              <a:pPr marL="0" lvl="0" indent="0" algn="l" rtl="0">
                <a:spcBef>
                  <a:spcPts val="0"/>
                </a:spcBef>
                <a:spcAft>
                  <a:spcPts val="0"/>
                </a:spcAft>
                <a:buNone/>
              </a:pPr>
              <a:endParaRPr sz="1200">
                <a:solidFill>
                  <a:srgbClr val="FFFFFF"/>
                </a:solidFill>
                <a:latin typeface="Barlow"/>
                <a:ea typeface="Barlow"/>
                <a:cs typeface="Barlow"/>
                <a:sym typeface="Barlow"/>
              </a:endParaRPr>
            </a:p>
          </p:txBody>
        </p:sp>
        <p:sp>
          <p:nvSpPr>
            <p:cNvPr id="174" name="Google Shape;174;p37"/>
            <p:cNvSpPr/>
            <p:nvPr/>
          </p:nvSpPr>
          <p:spPr>
            <a:xfrm rot="-5400000" flipH="1">
              <a:off x="2409999" y="2930656"/>
              <a:ext cx="431700" cy="370200"/>
            </a:xfrm>
            <a:prstGeom prst="rtTriangle">
              <a:avLst/>
            </a:prstGeom>
            <a:solidFill>
              <a:srgbClr val="198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335">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 No text">
  <p:cSld name="BLANK_1">
    <p:spTree>
      <p:nvGrpSpPr>
        <p:cNvPr id="1" name="Shape 175"/>
        <p:cNvGrpSpPr/>
        <p:nvPr/>
      </p:nvGrpSpPr>
      <p:grpSpPr>
        <a:xfrm>
          <a:off x="0" y="0"/>
          <a:ext cx="0" cy="0"/>
          <a:chOff x="0" y="0"/>
          <a:chExt cx="0" cy="0"/>
        </a:xfrm>
      </p:grpSpPr>
      <p:pic>
        <p:nvPicPr>
          <p:cNvPr id="176" name="Google Shape;176;p38"/>
          <p:cNvPicPr preferRelativeResize="0"/>
          <p:nvPr/>
        </p:nvPicPr>
        <p:blipFill rotWithShape="1">
          <a:blip r:embed="rId2">
            <a:alphaModFix/>
          </a:blip>
          <a:srcRect/>
          <a:stretch/>
        </p:blipFill>
        <p:spPr>
          <a:xfrm>
            <a:off x="6824663" y="0"/>
            <a:ext cx="2327275" cy="985838"/>
          </a:xfrm>
          <a:prstGeom prst="rect">
            <a:avLst/>
          </a:prstGeom>
          <a:noFill/>
          <a:ln>
            <a:noFill/>
          </a:ln>
        </p:spPr>
      </p:pic>
      <p:sp>
        <p:nvSpPr>
          <p:cNvPr id="177" name="Google Shape;177;p38"/>
          <p:cNvSpPr txBox="1"/>
          <p:nvPr/>
        </p:nvSpPr>
        <p:spPr>
          <a:xfrm>
            <a:off x="611188" y="4576619"/>
            <a:ext cx="4176600" cy="249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i="0" u="none" strike="noStrike" cap="none">
                <a:solidFill>
                  <a:srgbClr val="A6A6A6"/>
                </a:solidFill>
                <a:latin typeface="Barlow"/>
                <a:ea typeface="Barlow"/>
                <a:cs typeface="Barlow"/>
                <a:sym typeface="Barlow"/>
              </a:rPr>
              <a:t>PaperCut Software International. Commercial in confidence.</a:t>
            </a:r>
            <a:endParaRPr sz="1400" i="0" u="none" strike="noStrike" cap="none">
              <a:solidFill>
                <a:srgbClr val="000000"/>
              </a:solidFill>
              <a:latin typeface="Barlow"/>
              <a:ea typeface="Barlow"/>
              <a:cs typeface="Barlow"/>
              <a:sym typeface="Barlow"/>
            </a:endParaRPr>
          </a:p>
        </p:txBody>
      </p:sp>
      <p:pic>
        <p:nvPicPr>
          <p:cNvPr id="178" name="Google Shape;178;p38"/>
          <p:cNvPicPr preferRelativeResize="0"/>
          <p:nvPr/>
        </p:nvPicPr>
        <p:blipFill rotWithShape="1">
          <a:blip r:embed="rId3">
            <a:alphaModFix/>
          </a:blip>
          <a:srcRect/>
          <a:stretch/>
        </p:blipFill>
        <p:spPr>
          <a:xfrm>
            <a:off x="7285462" y="4423002"/>
            <a:ext cx="1409701" cy="43434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 Divider page">
  <p:cSld name="Divider page">
    <p:bg>
      <p:bgPr>
        <a:solidFill>
          <a:srgbClr val="63BC47"/>
        </a:solidFill>
        <a:effectLst/>
      </p:bgPr>
    </p:bg>
    <p:spTree>
      <p:nvGrpSpPr>
        <p:cNvPr id="1" name="Shape 179"/>
        <p:cNvGrpSpPr/>
        <p:nvPr/>
      </p:nvGrpSpPr>
      <p:grpSpPr>
        <a:xfrm>
          <a:off x="0" y="0"/>
          <a:ext cx="0" cy="0"/>
          <a:chOff x="0" y="0"/>
          <a:chExt cx="0" cy="0"/>
        </a:xfrm>
      </p:grpSpPr>
      <p:sp>
        <p:nvSpPr>
          <p:cNvPr id="180" name="Google Shape;180;p39"/>
          <p:cNvSpPr txBox="1">
            <a:spLocks noGrp="1"/>
          </p:cNvSpPr>
          <p:nvPr>
            <p:ph type="title"/>
          </p:nvPr>
        </p:nvSpPr>
        <p:spPr>
          <a:xfrm>
            <a:off x="3243942" y="1347590"/>
            <a:ext cx="5271300" cy="9939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2400"/>
              <a:buFont typeface="Barlow"/>
              <a:buNone/>
              <a:defRPr sz="2400" b="1" i="0" u="none" strike="noStrike" cap="none">
                <a:solidFill>
                  <a:schemeClr val="lt1"/>
                </a:solidFill>
                <a:latin typeface="Barlow"/>
                <a:ea typeface="Barlow"/>
                <a:cs typeface="Barlow"/>
                <a:sym typeface="Barlow"/>
              </a:defRPr>
            </a:lvl1pPr>
            <a:lvl2pPr marR="0" lvl="1"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2pPr>
            <a:lvl3pPr marR="0" lvl="2"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3pPr>
            <a:lvl4pPr marR="0" lvl="3"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4pPr>
            <a:lvl5pPr marR="0" lvl="4"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5pPr>
            <a:lvl6pPr marR="0" lvl="5"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6pPr>
            <a:lvl7pPr marR="0" lvl="6"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7pPr>
            <a:lvl8pPr marR="0" lvl="7"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8pPr>
            <a:lvl9pPr marR="0" lvl="8" algn="l" rtl="0">
              <a:lnSpc>
                <a:spcPct val="100000"/>
              </a:lnSpc>
              <a:spcBef>
                <a:spcPts val="0"/>
              </a:spcBef>
              <a:spcAft>
                <a:spcPts val="0"/>
              </a:spcAft>
              <a:buClr>
                <a:srgbClr val="000000"/>
              </a:buClr>
              <a:buSzPts val="2400"/>
              <a:buFont typeface="Barlow"/>
              <a:buNone/>
              <a:defRPr sz="2400" b="1" i="0" u="none" strike="noStrike" cap="none">
                <a:solidFill>
                  <a:srgbClr val="7F7F7F"/>
                </a:solidFill>
                <a:latin typeface="Barlow"/>
                <a:ea typeface="Barlow"/>
                <a:cs typeface="Barlow"/>
                <a:sym typeface="Barlow"/>
              </a:defRPr>
            </a:lvl9pPr>
          </a:lstStyle>
          <a:p>
            <a:endParaRPr/>
          </a:p>
        </p:txBody>
      </p:sp>
      <p:pic>
        <p:nvPicPr>
          <p:cNvPr id="181" name="Google Shape;181;p39"/>
          <p:cNvPicPr preferRelativeResize="0"/>
          <p:nvPr/>
        </p:nvPicPr>
        <p:blipFill rotWithShape="1">
          <a:blip r:embed="rId2">
            <a:alphaModFix/>
          </a:blip>
          <a:srcRect/>
          <a:stretch/>
        </p:blipFill>
        <p:spPr>
          <a:xfrm>
            <a:off x="0" y="1347590"/>
            <a:ext cx="5363031" cy="3795911"/>
          </a:xfrm>
          <a:prstGeom prst="rect">
            <a:avLst/>
          </a:prstGeom>
          <a:noFill/>
          <a:ln>
            <a:noFill/>
          </a:ln>
        </p:spPr>
      </p:pic>
      <p:pic>
        <p:nvPicPr>
          <p:cNvPr id="182" name="Google Shape;182;p39"/>
          <p:cNvPicPr preferRelativeResize="0"/>
          <p:nvPr/>
        </p:nvPicPr>
        <p:blipFill rotWithShape="1">
          <a:blip r:embed="rId3">
            <a:alphaModFix/>
          </a:blip>
          <a:srcRect/>
          <a:stretch/>
        </p:blipFill>
        <p:spPr>
          <a:xfrm>
            <a:off x="8417655" y="4423002"/>
            <a:ext cx="271980" cy="38077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 - Title - Text - Double column">
  <p:cSld name="Title - Text - Double column">
    <p:spTree>
      <p:nvGrpSpPr>
        <p:cNvPr id="1" name="Shape 183"/>
        <p:cNvGrpSpPr/>
        <p:nvPr/>
      </p:nvGrpSpPr>
      <p:grpSpPr>
        <a:xfrm>
          <a:off x="0" y="0"/>
          <a:ext cx="0" cy="0"/>
          <a:chOff x="0" y="0"/>
          <a:chExt cx="0" cy="0"/>
        </a:xfrm>
      </p:grpSpPr>
      <p:sp>
        <p:nvSpPr>
          <p:cNvPr id="184" name="Google Shape;184;p40"/>
          <p:cNvSpPr txBox="1">
            <a:spLocks noGrp="1"/>
          </p:cNvSpPr>
          <p:nvPr>
            <p:ph type="title"/>
          </p:nvPr>
        </p:nvSpPr>
        <p:spPr>
          <a:xfrm>
            <a:off x="611188" y="411162"/>
            <a:ext cx="6783900" cy="779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Barlow"/>
              <a:buNone/>
              <a:defRPr sz="28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2pPr>
            <a:lvl3pPr marR="0" lvl="2"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3pPr>
            <a:lvl4pPr marR="0" lvl="3"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4pPr>
            <a:lvl5pPr marR="0" lvl="4" algn="l" rtl="0">
              <a:lnSpc>
                <a:spcPct val="100000"/>
              </a:lnSpc>
              <a:spcBef>
                <a:spcPts val="0"/>
              </a:spcBef>
              <a:spcAft>
                <a:spcPts val="0"/>
              </a:spcAft>
              <a:buClr>
                <a:srgbClr val="000000"/>
              </a:buClr>
              <a:buSzPts val="1400"/>
              <a:buFont typeface="Barlow"/>
              <a:buNone/>
              <a:defRPr sz="3000" i="0" u="none" strike="noStrike" cap="none">
                <a:solidFill>
                  <a:srgbClr val="7F7F7F"/>
                </a:solidFill>
                <a:latin typeface="Barlow"/>
                <a:ea typeface="Barlow"/>
                <a:cs typeface="Barlow"/>
                <a:sym typeface="Barlow"/>
              </a:defRPr>
            </a:lvl5pPr>
            <a:lvl6pPr marR="0" lvl="5"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6pPr>
            <a:lvl7pPr marR="0" lvl="6"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7pPr>
            <a:lvl8pPr marR="0" lvl="7"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8pPr>
            <a:lvl9pPr marR="0" lvl="8" algn="l" rtl="0">
              <a:lnSpc>
                <a:spcPct val="100000"/>
              </a:lnSpc>
              <a:spcBef>
                <a:spcPts val="0"/>
              </a:spcBef>
              <a:spcAft>
                <a:spcPts val="0"/>
              </a:spcAft>
              <a:buClr>
                <a:srgbClr val="000000"/>
              </a:buClr>
              <a:buSzPts val="1400"/>
              <a:buFont typeface="Barlow"/>
              <a:buNone/>
              <a:defRPr sz="3500" i="0" u="none" strike="noStrike" cap="none">
                <a:solidFill>
                  <a:srgbClr val="7F7F7F"/>
                </a:solidFill>
                <a:latin typeface="Barlow"/>
                <a:ea typeface="Barlow"/>
                <a:cs typeface="Barlow"/>
                <a:sym typeface="Barlow"/>
              </a:defRPr>
            </a:lvl9pPr>
          </a:lstStyle>
          <a:p>
            <a:endParaRPr/>
          </a:p>
        </p:txBody>
      </p:sp>
      <p:sp>
        <p:nvSpPr>
          <p:cNvPr id="185" name="Google Shape;185;p40"/>
          <p:cNvSpPr txBox="1">
            <a:spLocks noGrp="1"/>
          </p:cNvSpPr>
          <p:nvPr>
            <p:ph type="body" idx="1"/>
          </p:nvPr>
        </p:nvSpPr>
        <p:spPr>
          <a:xfrm>
            <a:off x="611189" y="1347789"/>
            <a:ext cx="3744900" cy="2952900"/>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700"/>
              </a:spcBef>
              <a:spcAft>
                <a:spcPts val="0"/>
              </a:spcAft>
              <a:buClr>
                <a:schemeClr val="dk1"/>
              </a:buClr>
              <a:buSzPts val="1800"/>
              <a:buFont typeface="Barlow"/>
              <a:buChar char="•"/>
              <a:defRPr sz="1800" i="0" u="none" strike="noStrike" cap="none">
                <a:solidFill>
                  <a:schemeClr val="dk1"/>
                </a:solidFill>
                <a:latin typeface="Barlow"/>
                <a:ea typeface="Barlow"/>
                <a:cs typeface="Barlow"/>
                <a:sym typeface="Barlow"/>
              </a:defRPr>
            </a:lvl1pPr>
            <a:lvl2pPr marL="914400" marR="0" lvl="1" indent="-330200" algn="l" rtl="0">
              <a:lnSpc>
                <a:spcPct val="100000"/>
              </a:lnSpc>
              <a:spcBef>
                <a:spcPts val="500"/>
              </a:spcBef>
              <a:spcAft>
                <a:spcPts val="0"/>
              </a:spcAft>
              <a:buClr>
                <a:schemeClr val="dk2"/>
              </a:buClr>
              <a:buSzPts val="1600"/>
              <a:buFont typeface="Barlow"/>
              <a:buChar char="–"/>
              <a:defRPr sz="1600" i="0" u="none" strike="noStrike" cap="none">
                <a:solidFill>
                  <a:schemeClr val="dk2"/>
                </a:solidFill>
                <a:latin typeface="Barlow"/>
                <a:ea typeface="Barlow"/>
                <a:cs typeface="Barlow"/>
                <a:sym typeface="Barlow"/>
              </a:defRPr>
            </a:lvl2pPr>
            <a:lvl3pPr marL="1371600" marR="0" lvl="2" indent="-317500" algn="l" rtl="0">
              <a:lnSpc>
                <a:spcPct val="100000"/>
              </a:lnSpc>
              <a:spcBef>
                <a:spcPts val="4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3pPr>
            <a:lvl4pPr marL="1828800" marR="0" lvl="3"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4pPr>
            <a:lvl5pPr marL="2286000" marR="0" lvl="4"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5pPr>
            <a:lvl6pPr marL="2743200" marR="0" lvl="5"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6pPr>
            <a:lvl7pPr marL="3200400" marR="0" lvl="6"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7pPr>
            <a:lvl8pPr marL="3657600" marR="0" lvl="7"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8pPr>
            <a:lvl9pPr marL="4114800" marR="0" lvl="8"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9pPr>
          </a:lstStyle>
          <a:p>
            <a:endParaRPr/>
          </a:p>
        </p:txBody>
      </p:sp>
      <p:sp>
        <p:nvSpPr>
          <p:cNvPr id="186" name="Google Shape;186;p40"/>
          <p:cNvSpPr txBox="1">
            <a:spLocks noGrp="1"/>
          </p:cNvSpPr>
          <p:nvPr>
            <p:ph type="body" idx="2"/>
          </p:nvPr>
        </p:nvSpPr>
        <p:spPr>
          <a:xfrm>
            <a:off x="4787902" y="1347789"/>
            <a:ext cx="3744900" cy="2952900"/>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700"/>
              </a:spcBef>
              <a:spcAft>
                <a:spcPts val="0"/>
              </a:spcAft>
              <a:buClr>
                <a:schemeClr val="dk1"/>
              </a:buClr>
              <a:buSzPts val="1800"/>
              <a:buFont typeface="Barlow"/>
              <a:buChar char="•"/>
              <a:defRPr sz="1800" i="0" u="none" strike="noStrike" cap="none">
                <a:solidFill>
                  <a:schemeClr val="dk1"/>
                </a:solidFill>
                <a:latin typeface="Barlow"/>
                <a:ea typeface="Barlow"/>
                <a:cs typeface="Barlow"/>
                <a:sym typeface="Barlow"/>
              </a:defRPr>
            </a:lvl1pPr>
            <a:lvl2pPr marL="914400" marR="0" lvl="1" indent="-330200" algn="l" rtl="0">
              <a:lnSpc>
                <a:spcPct val="100000"/>
              </a:lnSpc>
              <a:spcBef>
                <a:spcPts val="500"/>
              </a:spcBef>
              <a:spcAft>
                <a:spcPts val="0"/>
              </a:spcAft>
              <a:buClr>
                <a:schemeClr val="dk2"/>
              </a:buClr>
              <a:buSzPts val="1600"/>
              <a:buFont typeface="Barlow"/>
              <a:buChar char="–"/>
              <a:defRPr sz="1600" i="0" u="none" strike="noStrike" cap="none">
                <a:solidFill>
                  <a:schemeClr val="dk2"/>
                </a:solidFill>
                <a:latin typeface="Barlow"/>
                <a:ea typeface="Barlow"/>
                <a:cs typeface="Barlow"/>
                <a:sym typeface="Barlow"/>
              </a:defRPr>
            </a:lvl2pPr>
            <a:lvl3pPr marL="1371600" marR="0" lvl="2" indent="-317500" algn="l" rtl="0">
              <a:lnSpc>
                <a:spcPct val="100000"/>
              </a:lnSpc>
              <a:spcBef>
                <a:spcPts val="4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3pPr>
            <a:lvl4pPr marL="1828800" marR="0" lvl="3"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4pPr>
            <a:lvl5pPr marL="2286000" marR="0" lvl="4" indent="-317500" algn="l" rtl="0">
              <a:lnSpc>
                <a:spcPct val="100000"/>
              </a:lnSpc>
              <a:spcBef>
                <a:spcPts val="300"/>
              </a:spcBef>
              <a:spcAft>
                <a:spcPts val="0"/>
              </a:spcAft>
              <a:buClr>
                <a:schemeClr val="dk2"/>
              </a:buClr>
              <a:buSzPts val="1400"/>
              <a:buFont typeface="Barlow"/>
              <a:buChar char="»"/>
              <a:defRPr sz="1400" i="0" u="none" strike="noStrike" cap="none">
                <a:solidFill>
                  <a:schemeClr val="dk2"/>
                </a:solidFill>
                <a:latin typeface="Barlow"/>
                <a:ea typeface="Barlow"/>
                <a:cs typeface="Barlow"/>
                <a:sym typeface="Barlow"/>
              </a:defRPr>
            </a:lvl5pPr>
            <a:lvl6pPr marL="2743200" marR="0" lvl="5"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6pPr>
            <a:lvl7pPr marL="3200400" marR="0" lvl="6"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7pPr>
            <a:lvl8pPr marL="3657600" marR="0" lvl="7"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8pPr>
            <a:lvl9pPr marL="4114800" marR="0" lvl="8" indent="-304800" algn="l" rtl="0">
              <a:lnSpc>
                <a:spcPct val="100000"/>
              </a:lnSpc>
              <a:spcBef>
                <a:spcPts val="400"/>
              </a:spcBef>
              <a:spcAft>
                <a:spcPts val="0"/>
              </a:spcAft>
              <a:buClr>
                <a:srgbClr val="A6A6A6"/>
              </a:buClr>
              <a:buSzPts val="1200"/>
              <a:buFont typeface="Barlow"/>
              <a:buChar char="•"/>
              <a:defRPr sz="1200" i="0" u="none" strike="noStrike" cap="none">
                <a:solidFill>
                  <a:srgbClr val="A6A6A6"/>
                </a:solidFill>
                <a:latin typeface="Barlow"/>
                <a:ea typeface="Barlow"/>
                <a:cs typeface="Barlow"/>
                <a:sym typeface="Barlow"/>
              </a:defRPr>
            </a:lvl9pPr>
          </a:lstStyle>
          <a:p>
            <a:endParaRPr/>
          </a:p>
        </p:txBody>
      </p:sp>
      <p:pic>
        <p:nvPicPr>
          <p:cNvPr id="187" name="Google Shape;187;p40"/>
          <p:cNvPicPr preferRelativeResize="0"/>
          <p:nvPr/>
        </p:nvPicPr>
        <p:blipFill rotWithShape="1">
          <a:blip r:embed="rId2">
            <a:alphaModFix/>
          </a:blip>
          <a:srcRect/>
          <a:stretch/>
        </p:blipFill>
        <p:spPr>
          <a:xfrm>
            <a:off x="6824663" y="0"/>
            <a:ext cx="2327275" cy="985838"/>
          </a:xfrm>
          <a:prstGeom prst="rect">
            <a:avLst/>
          </a:prstGeom>
          <a:noFill/>
          <a:ln>
            <a:noFill/>
          </a:ln>
        </p:spPr>
      </p:pic>
      <p:sp>
        <p:nvSpPr>
          <p:cNvPr id="188" name="Google Shape;188;p40"/>
          <p:cNvSpPr txBox="1"/>
          <p:nvPr/>
        </p:nvSpPr>
        <p:spPr>
          <a:xfrm>
            <a:off x="611188" y="4576619"/>
            <a:ext cx="4176600" cy="2493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i="0" u="none" strike="noStrike" cap="none">
                <a:solidFill>
                  <a:srgbClr val="A6A6A6"/>
                </a:solidFill>
                <a:latin typeface="Barlow"/>
                <a:ea typeface="Barlow"/>
                <a:cs typeface="Barlow"/>
                <a:sym typeface="Barlow"/>
              </a:rPr>
              <a:t>PaperCut Software International. Commercial in confidence.</a:t>
            </a:r>
            <a:endParaRPr sz="1400" i="0" u="none" strike="noStrike" cap="none">
              <a:solidFill>
                <a:srgbClr val="000000"/>
              </a:solidFill>
              <a:latin typeface="Barlow"/>
              <a:ea typeface="Barlow"/>
              <a:cs typeface="Barlow"/>
              <a:sym typeface="Barlow"/>
            </a:endParaRPr>
          </a:p>
        </p:txBody>
      </p:sp>
      <p:pic>
        <p:nvPicPr>
          <p:cNvPr id="189" name="Google Shape;189;p40"/>
          <p:cNvPicPr preferRelativeResize="0"/>
          <p:nvPr/>
        </p:nvPicPr>
        <p:blipFill rotWithShape="1">
          <a:blip r:embed="rId3">
            <a:alphaModFix/>
          </a:blip>
          <a:srcRect/>
          <a:stretch/>
        </p:blipFill>
        <p:spPr>
          <a:xfrm>
            <a:off x="7285462" y="4423002"/>
            <a:ext cx="1409701" cy="4343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 Thank you Slide">
  <p:cSld name="1_Divider Slide 3">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41"/>
          <p:cNvSpPr/>
          <p:nvPr/>
        </p:nvSpPr>
        <p:spPr>
          <a:xfrm flipH="1">
            <a:off x="2614613" y="696913"/>
            <a:ext cx="3600450" cy="2709862"/>
          </a:xfrm>
          <a:custGeom>
            <a:avLst/>
            <a:gdLst/>
            <a:ahLst/>
            <a:cxnLst/>
            <a:rect l="l" t="t" r="r" b="b"/>
            <a:pathLst>
              <a:path w="247" h="169" extrusionOk="0">
                <a:moveTo>
                  <a:pt x="247" y="0"/>
                </a:moveTo>
                <a:cubicBezTo>
                  <a:pt x="247" y="0"/>
                  <a:pt x="247" y="0"/>
                  <a:pt x="247" y="0"/>
                </a:cubicBezTo>
                <a:cubicBezTo>
                  <a:pt x="40" y="0"/>
                  <a:pt x="40" y="0"/>
                  <a:pt x="40" y="0"/>
                </a:cubicBezTo>
                <a:cubicBezTo>
                  <a:pt x="32" y="0"/>
                  <a:pt x="25" y="2"/>
                  <a:pt x="18" y="7"/>
                </a:cubicBezTo>
                <a:cubicBezTo>
                  <a:pt x="13" y="10"/>
                  <a:pt x="9" y="14"/>
                  <a:pt x="6" y="20"/>
                </a:cubicBezTo>
                <a:cubicBezTo>
                  <a:pt x="2" y="26"/>
                  <a:pt x="0" y="34"/>
                  <a:pt x="0" y="42"/>
                </a:cubicBezTo>
                <a:cubicBezTo>
                  <a:pt x="0" y="169"/>
                  <a:pt x="0" y="169"/>
                  <a:pt x="0" y="169"/>
                </a:cubicBezTo>
                <a:cubicBezTo>
                  <a:pt x="0" y="169"/>
                  <a:pt x="0" y="169"/>
                  <a:pt x="0" y="169"/>
                </a:cubicBezTo>
                <a:cubicBezTo>
                  <a:pt x="30" y="127"/>
                  <a:pt x="30" y="127"/>
                  <a:pt x="30" y="127"/>
                </a:cubicBezTo>
                <a:cubicBezTo>
                  <a:pt x="207" y="127"/>
                  <a:pt x="207" y="127"/>
                  <a:pt x="207" y="127"/>
                </a:cubicBezTo>
                <a:cubicBezTo>
                  <a:pt x="229" y="127"/>
                  <a:pt x="247" y="108"/>
                  <a:pt x="247" y="85"/>
                </a:cubicBezTo>
                <a:lnTo>
                  <a:pt x="247" y="0"/>
                </a:lnTo>
                <a:close/>
              </a:path>
            </a:pathLst>
          </a:custGeom>
          <a:solidFill>
            <a:srgbClr val="73C559"/>
          </a:solidFill>
          <a:ln>
            <a:noFill/>
          </a:ln>
        </p:spPr>
        <p:txBody>
          <a:bodyPr spcFirstLastPara="1" wrap="square" lIns="396000" tIns="144000" rIns="180000" bIns="936000" anchor="ctr" anchorCtr="0">
            <a:noAutofit/>
          </a:bodyPr>
          <a:lstStyle/>
          <a:p>
            <a:pPr marL="0" marR="0" lvl="0" indent="0" algn="l" rtl="0">
              <a:lnSpc>
                <a:spcPct val="100000"/>
              </a:lnSpc>
              <a:spcBef>
                <a:spcPts val="0"/>
              </a:spcBef>
              <a:spcAft>
                <a:spcPts val="0"/>
              </a:spcAft>
              <a:buClr>
                <a:srgbClr val="000000"/>
              </a:buClr>
              <a:buSzPts val="5400"/>
              <a:buFont typeface="Arial"/>
              <a:buNone/>
            </a:pPr>
            <a:r>
              <a:rPr lang="en-GB" sz="5400" b="1" i="0" u="none" strike="noStrike" cap="none">
                <a:solidFill>
                  <a:srgbClr val="FFFFFF"/>
                </a:solidFill>
                <a:latin typeface="Barlow"/>
                <a:ea typeface="Barlow"/>
                <a:cs typeface="Barlow"/>
                <a:sym typeface="Barlow"/>
              </a:rPr>
              <a:t>Thank</a:t>
            </a:r>
            <a:endParaRPr sz="1400" b="1" i="0" u="none" strike="noStrike" cap="none">
              <a:solidFill>
                <a:srgbClr val="000000"/>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5400"/>
              <a:buFont typeface="Arial"/>
              <a:buNone/>
            </a:pPr>
            <a:r>
              <a:rPr lang="en-GB" sz="5400" b="1" i="0" u="none" strike="noStrike" cap="none">
                <a:solidFill>
                  <a:srgbClr val="FFFFFF"/>
                </a:solidFill>
                <a:latin typeface="Barlow"/>
                <a:ea typeface="Barlow"/>
                <a:cs typeface="Barlow"/>
                <a:sym typeface="Barlow"/>
              </a:rPr>
              <a:t>you!</a:t>
            </a:r>
            <a:endParaRPr sz="1400" b="1" i="0" u="none" strike="noStrike" cap="none">
              <a:solidFill>
                <a:srgbClr val="000000"/>
              </a:solidFill>
              <a:latin typeface="Barlow"/>
              <a:ea typeface="Barlow"/>
              <a:cs typeface="Barlow"/>
              <a:sym typeface="Barlow"/>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 man and pattern V1 1 1">
  <p:cSld name="TITLE_1_1_1_1_1">
    <p:spTree>
      <p:nvGrpSpPr>
        <p:cNvPr id="1" name="Shape 192"/>
        <p:cNvGrpSpPr/>
        <p:nvPr/>
      </p:nvGrpSpPr>
      <p:grpSpPr>
        <a:xfrm>
          <a:off x="0" y="0"/>
          <a:ext cx="0" cy="0"/>
          <a:chOff x="0" y="0"/>
          <a:chExt cx="0" cy="0"/>
        </a:xfrm>
      </p:grpSpPr>
      <p:pic>
        <p:nvPicPr>
          <p:cNvPr id="193" name="Google Shape;193;p42"/>
          <p:cNvPicPr preferRelativeResize="0"/>
          <p:nvPr/>
        </p:nvPicPr>
        <p:blipFill rotWithShape="1">
          <a:blip r:embed="rId2">
            <a:alphaModFix/>
          </a:blip>
          <a:srcRect l="3734" t="7978" r="4048"/>
          <a:stretch/>
        </p:blipFill>
        <p:spPr>
          <a:xfrm>
            <a:off x="204250" y="210850"/>
            <a:ext cx="8787446" cy="4933652"/>
          </a:xfrm>
          <a:prstGeom prst="rect">
            <a:avLst/>
          </a:prstGeom>
          <a:noFill/>
          <a:ln>
            <a:noFill/>
          </a:ln>
        </p:spPr>
      </p:pic>
      <p:pic>
        <p:nvPicPr>
          <p:cNvPr id="194" name="Google Shape;194;p42"/>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195" name="Google Shape;195;p42"/>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6" name="Google Shape;196;p42"/>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97" name="Google Shape;197;p42"/>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man and pattern V1">
  <p:cSld name="TITLE_1_1_1">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29" name="Google Shape;29;p5"/>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30" name="Google Shape;30;p5"/>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5"/>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quote 1">
  <p:cSld name="CUSTOM_1">
    <p:spTree>
      <p:nvGrpSpPr>
        <p:cNvPr id="1" name="Shape 198"/>
        <p:cNvGrpSpPr/>
        <p:nvPr/>
      </p:nvGrpSpPr>
      <p:grpSpPr>
        <a:xfrm>
          <a:off x="0" y="0"/>
          <a:ext cx="0" cy="0"/>
          <a:chOff x="0" y="0"/>
          <a:chExt cx="0" cy="0"/>
        </a:xfrm>
      </p:grpSpPr>
      <p:pic>
        <p:nvPicPr>
          <p:cNvPr id="199" name="Google Shape;199;p43"/>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200" name="Google Shape;200;p43"/>
          <p:cNvPicPr preferRelativeResize="0"/>
          <p:nvPr/>
        </p:nvPicPr>
        <p:blipFill>
          <a:blip r:embed="rId3">
            <a:alphaModFix/>
          </a:blip>
          <a:stretch>
            <a:fillRect/>
          </a:stretch>
        </p:blipFill>
        <p:spPr>
          <a:xfrm>
            <a:off x="8183975" y="102700"/>
            <a:ext cx="857325" cy="8007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el recht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DB5E04E-966B-4BBB-B288-C9B5AA24A2C1}"/>
              </a:ext>
            </a:extLst>
          </p:cNvPr>
          <p:cNvSpPr>
            <a:spLocks noGrp="1"/>
          </p:cNvSpPr>
          <p:nvPr>
            <p:ph type="title"/>
          </p:nvPr>
        </p:nvSpPr>
        <p:spPr>
          <a:xfrm>
            <a:off x="1979713" y="150161"/>
            <a:ext cx="6318702" cy="779727"/>
          </a:xfrm>
        </p:spPr>
        <p:txBody>
          <a:bodyPr>
            <a:normAutofit/>
          </a:bodyPr>
          <a:lstStyle>
            <a:lvl1pPr>
              <a:defRPr sz="2400"/>
            </a:lvl1pPr>
          </a:lstStyle>
          <a:p>
            <a:pPr algn="r"/>
            <a:endParaRPr lang="nl-NL" dirty="0"/>
          </a:p>
        </p:txBody>
      </p:sp>
    </p:spTree>
    <p:extLst>
      <p:ext uri="{BB962C8B-B14F-4D97-AF65-F5344CB8AC3E}">
        <p14:creationId xmlns:p14="http://schemas.microsoft.com/office/powerpoint/2010/main" val="3808257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 pattern" type="title">
  <p:cSld name="TITLE">
    <p:spTree>
      <p:nvGrpSpPr>
        <p:cNvPr id="1" name="Shape 204"/>
        <p:cNvGrpSpPr/>
        <p:nvPr/>
      </p:nvGrpSpPr>
      <p:grpSpPr>
        <a:xfrm>
          <a:off x="0" y="0"/>
          <a:ext cx="0" cy="0"/>
          <a:chOff x="0" y="0"/>
          <a:chExt cx="0" cy="0"/>
        </a:xfrm>
      </p:grpSpPr>
      <p:pic>
        <p:nvPicPr>
          <p:cNvPr id="205" name="Google Shape;205;p45"/>
          <p:cNvPicPr preferRelativeResize="0"/>
          <p:nvPr/>
        </p:nvPicPr>
        <p:blipFill rotWithShape="1">
          <a:blip r:embed="rId2">
            <a:alphaModFix/>
          </a:blip>
          <a:srcRect l="1181" t="2116" r="1181" b="2116"/>
          <a:stretch/>
        </p:blipFill>
        <p:spPr>
          <a:xfrm>
            <a:off x="108975" y="108975"/>
            <a:ext cx="8926021" cy="4925548"/>
          </a:xfrm>
          <a:prstGeom prst="rect">
            <a:avLst/>
          </a:prstGeom>
          <a:noFill/>
          <a:ln>
            <a:noFill/>
          </a:ln>
        </p:spPr>
      </p:pic>
      <p:pic>
        <p:nvPicPr>
          <p:cNvPr id="206" name="Google Shape;206;p45"/>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207" name="Google Shape;207;p45"/>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 name="Google Shape;208;p45"/>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09" name="Google Shape;209;p45"/>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 woman and pattern V1">
  <p:cSld name="TITLE_1">
    <p:spTree>
      <p:nvGrpSpPr>
        <p:cNvPr id="1" name="Shape 210"/>
        <p:cNvGrpSpPr/>
        <p:nvPr/>
      </p:nvGrpSpPr>
      <p:grpSpPr>
        <a:xfrm>
          <a:off x="0" y="0"/>
          <a:ext cx="0" cy="0"/>
          <a:chOff x="0" y="0"/>
          <a:chExt cx="0" cy="0"/>
        </a:xfrm>
      </p:grpSpPr>
      <p:pic>
        <p:nvPicPr>
          <p:cNvPr id="211" name="Google Shape;211;p46"/>
          <p:cNvPicPr preferRelativeResize="0"/>
          <p:nvPr/>
        </p:nvPicPr>
        <p:blipFill>
          <a:blip r:embed="rId2">
            <a:alphaModFix/>
          </a:blip>
          <a:stretch>
            <a:fillRect/>
          </a:stretch>
        </p:blipFill>
        <p:spPr>
          <a:xfrm>
            <a:off x="5721900" y="137875"/>
            <a:ext cx="3046401" cy="927525"/>
          </a:xfrm>
          <a:prstGeom prst="rect">
            <a:avLst/>
          </a:prstGeom>
          <a:noFill/>
          <a:ln>
            <a:noFill/>
          </a:ln>
        </p:spPr>
      </p:pic>
      <p:sp>
        <p:nvSpPr>
          <p:cNvPr id="212" name="Google Shape;212;p46"/>
          <p:cNvSpPr txBox="1">
            <a:spLocks noGrp="1"/>
          </p:cNvSpPr>
          <p:nvPr>
            <p:ph type="ctrTitle"/>
          </p:nvPr>
        </p:nvSpPr>
        <p:spPr>
          <a:xfrm>
            <a:off x="3733025" y="143125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3" name="Google Shape;213;p46"/>
          <p:cNvSpPr txBox="1">
            <a:spLocks noGrp="1"/>
          </p:cNvSpPr>
          <p:nvPr>
            <p:ph type="subTitle" idx="1"/>
          </p:nvPr>
        </p:nvSpPr>
        <p:spPr>
          <a:xfrm>
            <a:off x="4749200" y="206855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14" name="Google Shape;214;p46"/>
          <p:cNvSpPr txBox="1">
            <a:spLocks noGrp="1"/>
          </p:cNvSpPr>
          <p:nvPr>
            <p:ph type="subTitle" idx="2"/>
          </p:nvPr>
        </p:nvSpPr>
        <p:spPr>
          <a:xfrm>
            <a:off x="4815725" y="32355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215" name="Google Shape;215;p46"/>
          <p:cNvPicPr preferRelativeResize="0"/>
          <p:nvPr/>
        </p:nvPicPr>
        <p:blipFill>
          <a:blip r:embed="rId3">
            <a:alphaModFix/>
          </a:blip>
          <a:stretch>
            <a:fillRect/>
          </a:stretch>
        </p:blipFill>
        <p:spPr>
          <a:xfrm>
            <a:off x="157350" y="2192800"/>
            <a:ext cx="4019099" cy="2740888"/>
          </a:xfrm>
          <a:prstGeom prst="rect">
            <a:avLst/>
          </a:prstGeom>
          <a:noFill/>
          <a:ln>
            <a:noFill/>
          </a:ln>
        </p:spPr>
      </p:pic>
      <p:sp>
        <p:nvSpPr>
          <p:cNvPr id="216" name="Google Shape;216;p46"/>
          <p:cNvSpPr/>
          <p:nvPr/>
        </p:nvSpPr>
        <p:spPr>
          <a:xfrm>
            <a:off x="281675" y="1789675"/>
            <a:ext cx="3246900" cy="174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woman and pattern V2">
  <p:cSld name="TITLE_1_1">
    <p:spTree>
      <p:nvGrpSpPr>
        <p:cNvPr id="1" name="Shape 217"/>
        <p:cNvGrpSpPr/>
        <p:nvPr/>
      </p:nvGrpSpPr>
      <p:grpSpPr>
        <a:xfrm>
          <a:off x="0" y="0"/>
          <a:ext cx="0" cy="0"/>
          <a:chOff x="0" y="0"/>
          <a:chExt cx="0" cy="0"/>
        </a:xfrm>
      </p:grpSpPr>
      <p:pic>
        <p:nvPicPr>
          <p:cNvPr id="218" name="Google Shape;218;p47"/>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219" name="Google Shape;219;p47"/>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220" name="Google Shape;220;p47"/>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1" name="Google Shape;221;p47"/>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22" name="Google Shape;222;p47"/>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 man and pattern V1">
  <p:cSld name="TITLE_1_1_1">
    <p:spTree>
      <p:nvGrpSpPr>
        <p:cNvPr id="1" name="Shape 223"/>
        <p:cNvGrpSpPr/>
        <p:nvPr/>
      </p:nvGrpSpPr>
      <p:grpSpPr>
        <a:xfrm>
          <a:off x="0" y="0"/>
          <a:ext cx="0" cy="0"/>
          <a:chOff x="0" y="0"/>
          <a:chExt cx="0" cy="0"/>
        </a:xfrm>
      </p:grpSpPr>
      <p:pic>
        <p:nvPicPr>
          <p:cNvPr id="224" name="Google Shape;224;p48"/>
          <p:cNvPicPr preferRelativeResize="0"/>
          <p:nvPr/>
        </p:nvPicPr>
        <p:blipFill>
          <a:blip r:embed="rId2">
            <a:alphaModFix/>
          </a:blip>
          <a:stretch>
            <a:fillRect/>
          </a:stretch>
        </p:blipFill>
        <p:spPr>
          <a:xfrm>
            <a:off x="0" y="0"/>
            <a:ext cx="9143995" cy="5144503"/>
          </a:xfrm>
          <a:prstGeom prst="rect">
            <a:avLst/>
          </a:prstGeom>
          <a:noFill/>
          <a:ln>
            <a:noFill/>
          </a:ln>
        </p:spPr>
      </p:pic>
      <p:pic>
        <p:nvPicPr>
          <p:cNvPr id="225" name="Google Shape;225;p48"/>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226" name="Google Shape;226;p48"/>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7" name="Google Shape;227;p48"/>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28" name="Google Shape;228;p48"/>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 man and pattern V1 1">
  <p:cSld name="TITLE_1_1_1_1">
    <p:spTree>
      <p:nvGrpSpPr>
        <p:cNvPr id="1" name="Shape 229"/>
        <p:cNvGrpSpPr/>
        <p:nvPr/>
      </p:nvGrpSpPr>
      <p:grpSpPr>
        <a:xfrm>
          <a:off x="0" y="0"/>
          <a:ext cx="0" cy="0"/>
          <a:chOff x="0" y="0"/>
          <a:chExt cx="0" cy="0"/>
        </a:xfrm>
      </p:grpSpPr>
      <p:pic>
        <p:nvPicPr>
          <p:cNvPr id="230" name="Google Shape;230;p49"/>
          <p:cNvPicPr preferRelativeResize="0"/>
          <p:nvPr/>
        </p:nvPicPr>
        <p:blipFill>
          <a:blip r:embed="rId2">
            <a:alphaModFix/>
          </a:blip>
          <a:stretch>
            <a:fillRect/>
          </a:stretch>
        </p:blipFill>
        <p:spPr>
          <a:xfrm>
            <a:off x="0" y="0"/>
            <a:ext cx="9142235" cy="5143501"/>
          </a:xfrm>
          <a:prstGeom prst="rect">
            <a:avLst/>
          </a:prstGeom>
          <a:noFill/>
          <a:ln>
            <a:noFill/>
          </a:ln>
        </p:spPr>
      </p:pic>
      <p:pic>
        <p:nvPicPr>
          <p:cNvPr id="231" name="Google Shape;231;p49"/>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232" name="Google Shape;232;p49"/>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3" name="Google Shape;233;p49"/>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34" name="Google Shape;234;p49"/>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27AA27"/>
        </a:solidFill>
        <a:effectLst/>
      </p:bgPr>
    </p:bg>
    <p:spTree>
      <p:nvGrpSpPr>
        <p:cNvPr id="1" name="Shape 235"/>
        <p:cNvGrpSpPr/>
        <p:nvPr/>
      </p:nvGrpSpPr>
      <p:grpSpPr>
        <a:xfrm>
          <a:off x="0" y="0"/>
          <a:ext cx="0" cy="0"/>
          <a:chOff x="0" y="0"/>
          <a:chExt cx="0" cy="0"/>
        </a:xfrm>
      </p:grpSpPr>
      <p:sp>
        <p:nvSpPr>
          <p:cNvPr id="236" name="Google Shape;236;p50"/>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3000"/>
              <a:buFont typeface="Barlow"/>
              <a:buNone/>
              <a:defRPr b="1">
                <a:solidFill>
                  <a:schemeClr val="lt1"/>
                </a:solidFill>
                <a:latin typeface="Barlow"/>
                <a:ea typeface="Barlow"/>
                <a:cs typeface="Barlow"/>
                <a:sym typeface="Barlow"/>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37" name="Google Shape;237;p50"/>
          <p:cNvPicPr preferRelativeResize="0"/>
          <p:nvPr/>
        </p:nvPicPr>
        <p:blipFill rotWithShape="1">
          <a:blip r:embed="rId2">
            <a:alphaModFix/>
          </a:blip>
          <a:srcRect r="16471" b="24276"/>
          <a:stretch/>
        </p:blipFill>
        <p:spPr>
          <a:xfrm>
            <a:off x="266125" y="2610325"/>
            <a:ext cx="3408426" cy="2257384"/>
          </a:xfrm>
          <a:prstGeom prst="rect">
            <a:avLst/>
          </a:prstGeom>
          <a:noFill/>
          <a:ln>
            <a:noFill/>
          </a:ln>
        </p:spPr>
      </p:pic>
      <p:pic>
        <p:nvPicPr>
          <p:cNvPr id="238" name="Google Shape;238;p50"/>
          <p:cNvPicPr preferRelativeResize="0"/>
          <p:nvPr/>
        </p:nvPicPr>
        <p:blipFill>
          <a:blip r:embed="rId3">
            <a:alphaModFix/>
          </a:blip>
          <a:stretch>
            <a:fillRect/>
          </a:stretch>
        </p:blipFill>
        <p:spPr>
          <a:xfrm>
            <a:off x="8417524" y="4423000"/>
            <a:ext cx="271975" cy="36283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 1 column" type="tx">
  <p:cSld name="TITLE_AND_BODY">
    <p:spTree>
      <p:nvGrpSpPr>
        <p:cNvPr id="1" name="Shape 239"/>
        <p:cNvGrpSpPr/>
        <p:nvPr/>
      </p:nvGrpSpPr>
      <p:grpSpPr>
        <a:xfrm>
          <a:off x="0" y="0"/>
          <a:ext cx="0" cy="0"/>
          <a:chOff x="0" y="0"/>
          <a:chExt cx="0" cy="0"/>
        </a:xfrm>
      </p:grpSpPr>
      <p:pic>
        <p:nvPicPr>
          <p:cNvPr id="240" name="Google Shape;240;p51"/>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241" name="Google Shape;241;p51"/>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2" name="Google Shape;242;p51"/>
          <p:cNvSpPr txBox="1">
            <a:spLocks noGrp="1"/>
          </p:cNvSpPr>
          <p:nvPr>
            <p:ph type="body" idx="1"/>
          </p:nvPr>
        </p:nvSpPr>
        <p:spPr>
          <a:xfrm>
            <a:off x="468000" y="1295400"/>
            <a:ext cx="3663000" cy="3630600"/>
          </a:xfrm>
          <a:prstGeom prst="rect">
            <a:avLst/>
          </a:prstGeom>
        </p:spPr>
        <p:txBody>
          <a:bodyPr spcFirstLastPara="1" wrap="square" lIns="0" tIns="0" rIns="0" bIns="0" anchor="t" anchorCtr="0">
            <a:noAutofit/>
          </a:bodyPr>
          <a:lstStyle>
            <a:lvl1pPr marL="457200" lvl="0" indent="-342900" rtl="0">
              <a:lnSpc>
                <a:spcPct val="114000"/>
              </a:lnSpc>
              <a:spcBef>
                <a:spcPts val="0"/>
              </a:spcBef>
              <a:spcAft>
                <a:spcPts val="0"/>
              </a:spcAft>
              <a:buClr>
                <a:schemeClr val="accent1"/>
              </a:buClr>
              <a:buSzPts val="1800"/>
              <a:buFont typeface="Barlow"/>
              <a:buChar char="►"/>
              <a:defRPr>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243" name="Google Shape;243;p51"/>
          <p:cNvPicPr preferRelativeResize="0"/>
          <p:nvPr/>
        </p:nvPicPr>
        <p:blipFill>
          <a:blip r:embed="rId3">
            <a:alphaModFix/>
          </a:blip>
          <a:stretch>
            <a:fillRect/>
          </a:stretch>
        </p:blipFill>
        <p:spPr>
          <a:xfrm>
            <a:off x="8150149" y="82825"/>
            <a:ext cx="836475" cy="7812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 1 column 1">
  <p:cSld name="TITLE_AND_BODY_2">
    <p:spTree>
      <p:nvGrpSpPr>
        <p:cNvPr id="1" name="Shape 244"/>
        <p:cNvGrpSpPr/>
        <p:nvPr/>
      </p:nvGrpSpPr>
      <p:grpSpPr>
        <a:xfrm>
          <a:off x="0" y="0"/>
          <a:ext cx="0" cy="0"/>
          <a:chOff x="0" y="0"/>
          <a:chExt cx="0" cy="0"/>
        </a:xfrm>
      </p:grpSpPr>
      <p:pic>
        <p:nvPicPr>
          <p:cNvPr id="245" name="Google Shape;245;p52"/>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246" name="Google Shape;246;p52"/>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47" name="Google Shape;247;p52"/>
          <p:cNvPicPr preferRelativeResize="0"/>
          <p:nvPr/>
        </p:nvPicPr>
        <p:blipFill>
          <a:blip r:embed="rId3">
            <a:alphaModFix/>
          </a:blip>
          <a:stretch>
            <a:fillRect/>
          </a:stretch>
        </p:blipFill>
        <p:spPr>
          <a:xfrm>
            <a:off x="8150149" y="82825"/>
            <a:ext cx="836475" cy="7812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man and pattern V1 1">
  <p:cSld name="TITLE_1_1_1_1">
    <p:spTree>
      <p:nvGrpSpPr>
        <p:cNvPr id="1" name="Shape 33"/>
        <p:cNvGrpSpPr/>
        <p:nvPr/>
      </p:nvGrpSpPr>
      <p:grpSpPr>
        <a:xfrm>
          <a:off x="0" y="0"/>
          <a:ext cx="0" cy="0"/>
          <a:chOff x="0" y="0"/>
          <a:chExt cx="0" cy="0"/>
        </a:xfrm>
      </p:grpSpPr>
      <p:pic>
        <p:nvPicPr>
          <p:cNvPr id="34" name="Google Shape;34;p6"/>
          <p:cNvPicPr preferRelativeResize="0"/>
          <p:nvPr/>
        </p:nvPicPr>
        <p:blipFill>
          <a:blip r:embed="rId2">
            <a:alphaModFix/>
          </a:blip>
          <a:stretch>
            <a:fillRect/>
          </a:stretch>
        </p:blipFill>
        <p:spPr>
          <a:xfrm>
            <a:off x="0" y="0"/>
            <a:ext cx="9142235" cy="5143501"/>
          </a:xfrm>
          <a:prstGeom prst="rect">
            <a:avLst/>
          </a:prstGeom>
          <a:noFill/>
          <a:ln>
            <a:noFill/>
          </a:ln>
        </p:spPr>
      </p:pic>
      <p:pic>
        <p:nvPicPr>
          <p:cNvPr id="35" name="Google Shape;35;p6"/>
          <p:cNvPicPr preferRelativeResize="0"/>
          <p:nvPr/>
        </p:nvPicPr>
        <p:blipFill>
          <a:blip r:embed="rId3">
            <a:alphaModFix/>
          </a:blip>
          <a:stretch>
            <a:fillRect/>
          </a:stretch>
        </p:blipFill>
        <p:spPr>
          <a:xfrm>
            <a:off x="5812975" y="411175"/>
            <a:ext cx="3046401" cy="927525"/>
          </a:xfrm>
          <a:prstGeom prst="rect">
            <a:avLst/>
          </a:prstGeom>
          <a:noFill/>
          <a:ln>
            <a:noFill/>
          </a:ln>
        </p:spPr>
      </p:pic>
      <p:sp>
        <p:nvSpPr>
          <p:cNvPr id="36" name="Google Shape;36;p6"/>
          <p:cNvSpPr txBox="1">
            <a:spLocks noGrp="1"/>
          </p:cNvSpPr>
          <p:nvPr>
            <p:ph type="ctrTitle"/>
          </p:nvPr>
        </p:nvSpPr>
        <p:spPr>
          <a:xfrm>
            <a:off x="3423600" y="1931400"/>
            <a:ext cx="5101800" cy="395700"/>
          </a:xfrm>
          <a:prstGeom prst="rect">
            <a:avLst/>
          </a:prstGeom>
        </p:spPr>
        <p:txBody>
          <a:bodyPr spcFirstLastPara="1" wrap="square" lIns="0" tIns="0" rIns="0" bIns="0" anchor="b" anchorCtr="0">
            <a:noAutofit/>
          </a:bodyPr>
          <a:lstStyle>
            <a:lvl1pPr lvl="0" algn="r" rtl="0">
              <a:spcBef>
                <a:spcPts val="0"/>
              </a:spcBef>
              <a:spcAft>
                <a:spcPts val="0"/>
              </a:spcAft>
              <a:buSzPts val="3000"/>
              <a:buFont typeface="Barlow"/>
              <a:buNone/>
              <a:defRPr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 name="Google Shape;37;p6"/>
          <p:cNvSpPr txBox="1">
            <a:spLocks noGrp="1"/>
          </p:cNvSpPr>
          <p:nvPr>
            <p:ph type="subTitle" idx="1"/>
          </p:nvPr>
        </p:nvSpPr>
        <p:spPr>
          <a:xfrm>
            <a:off x="4506300" y="2471400"/>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Barlow"/>
              <a:buNone/>
              <a:defRPr sz="1800">
                <a:solidFill>
                  <a:schemeClr val="dk1"/>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8" name="Google Shape;38;p6"/>
          <p:cNvSpPr txBox="1">
            <a:spLocks noGrp="1"/>
          </p:cNvSpPr>
          <p:nvPr>
            <p:ph type="subTitle" idx="2"/>
          </p:nvPr>
        </p:nvSpPr>
        <p:spPr>
          <a:xfrm>
            <a:off x="4506300" y="3635238"/>
            <a:ext cx="4019100" cy="42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rgbClr val="6E6E70"/>
              </a:buClr>
              <a:buSzPts val="1400"/>
              <a:buFont typeface="Barlow"/>
              <a:buNone/>
              <a:defRPr sz="1400">
                <a:solidFill>
                  <a:srgbClr val="6E6E70"/>
                </a:solidFill>
                <a:latin typeface="Barlow"/>
                <a:ea typeface="Barlow"/>
                <a:cs typeface="Barlow"/>
                <a:sym typeface="Barlow"/>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71">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 2 columns">
  <p:cSld name="TITLE_AND_BODY_1">
    <p:spTree>
      <p:nvGrpSpPr>
        <p:cNvPr id="1" name="Shape 248"/>
        <p:cNvGrpSpPr/>
        <p:nvPr/>
      </p:nvGrpSpPr>
      <p:grpSpPr>
        <a:xfrm>
          <a:off x="0" y="0"/>
          <a:ext cx="0" cy="0"/>
          <a:chOff x="0" y="0"/>
          <a:chExt cx="0" cy="0"/>
        </a:xfrm>
      </p:grpSpPr>
      <p:pic>
        <p:nvPicPr>
          <p:cNvPr id="249" name="Google Shape;249;p53"/>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250" name="Google Shape;250;p53"/>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1" name="Google Shape;251;p53"/>
          <p:cNvSpPr txBox="1">
            <a:spLocks noGrp="1"/>
          </p:cNvSpPr>
          <p:nvPr>
            <p:ph type="body" idx="1"/>
          </p:nvPr>
        </p:nvSpPr>
        <p:spPr>
          <a:xfrm>
            <a:off x="468000" y="1295400"/>
            <a:ext cx="3586200" cy="3630600"/>
          </a:xfrm>
          <a:prstGeom prst="rect">
            <a:avLst/>
          </a:prstGeom>
        </p:spPr>
        <p:txBody>
          <a:bodyPr spcFirstLastPara="1" wrap="square" lIns="0" tIns="0" rIns="0" bIns="0" anchor="t" anchorCtr="0">
            <a:noAutofit/>
          </a:bodyPr>
          <a:lstStyle>
            <a:lvl1pPr marL="457200" lvl="0" indent="-342900" rtl="0">
              <a:lnSpc>
                <a:spcPct val="115000"/>
              </a:lnSpc>
              <a:spcBef>
                <a:spcPts val="0"/>
              </a:spcBef>
              <a:spcAft>
                <a:spcPts val="0"/>
              </a:spcAft>
              <a:buClr>
                <a:schemeClr val="accent1"/>
              </a:buClr>
              <a:buSzPts val="1800"/>
              <a:buFont typeface="Barlow"/>
              <a:buChar char="►"/>
              <a:defRPr>
                <a:solidFill>
                  <a:schemeClr val="dk1"/>
                </a:solidFill>
                <a:latin typeface="Barlow"/>
                <a:ea typeface="Barlow"/>
                <a:cs typeface="Barlow"/>
                <a:sym typeface="Barlow"/>
              </a:defRPr>
            </a:lvl1pPr>
            <a:lvl2pPr marL="914400" lvl="1" indent="-317500" rtl="0">
              <a:lnSpc>
                <a:spcPct val="115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5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5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sp>
        <p:nvSpPr>
          <p:cNvPr id="252" name="Google Shape;252;p53"/>
          <p:cNvSpPr txBox="1">
            <a:spLocks noGrp="1"/>
          </p:cNvSpPr>
          <p:nvPr>
            <p:ph type="body" idx="2"/>
          </p:nvPr>
        </p:nvSpPr>
        <p:spPr>
          <a:xfrm>
            <a:off x="4529075" y="1295400"/>
            <a:ext cx="3586200" cy="3630600"/>
          </a:xfrm>
          <a:prstGeom prst="rect">
            <a:avLst/>
          </a:prstGeom>
        </p:spPr>
        <p:txBody>
          <a:bodyPr spcFirstLastPara="1" wrap="square" lIns="0" tIns="0" rIns="0" bIns="0" anchor="t" anchorCtr="0">
            <a:noAutofit/>
          </a:bodyPr>
          <a:lstStyle>
            <a:lvl1pPr marL="457200" lvl="0" indent="-342900" rtl="0">
              <a:lnSpc>
                <a:spcPct val="115000"/>
              </a:lnSpc>
              <a:spcBef>
                <a:spcPts val="0"/>
              </a:spcBef>
              <a:spcAft>
                <a:spcPts val="0"/>
              </a:spcAft>
              <a:buClr>
                <a:schemeClr val="accent1"/>
              </a:buClr>
              <a:buSzPts val="1800"/>
              <a:buFont typeface="Barlow"/>
              <a:buChar char="►"/>
              <a:defRPr>
                <a:solidFill>
                  <a:schemeClr val="dk1"/>
                </a:solidFill>
                <a:latin typeface="Barlow"/>
                <a:ea typeface="Barlow"/>
                <a:cs typeface="Barlow"/>
                <a:sym typeface="Barlow"/>
              </a:defRPr>
            </a:lvl1pPr>
            <a:lvl2pPr marL="914400" lvl="1" indent="-317500" rtl="0">
              <a:lnSpc>
                <a:spcPct val="115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5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5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5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253" name="Google Shape;253;p53"/>
          <p:cNvPicPr preferRelativeResize="0"/>
          <p:nvPr/>
        </p:nvPicPr>
        <p:blipFill>
          <a:blip r:embed="rId3">
            <a:alphaModFix/>
          </a:blip>
          <a:stretch>
            <a:fillRect/>
          </a:stretch>
        </p:blipFill>
        <p:spPr>
          <a:xfrm>
            <a:off x="8301788" y="59575"/>
            <a:ext cx="786775" cy="7348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54"/>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56" name="Google Shape;256;p54"/>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257" name="Google Shape;257;p54"/>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arge quote">
  <p:cSld name="CUSTOM">
    <p:spTree>
      <p:nvGrpSpPr>
        <p:cNvPr id="1" name="Shape 258"/>
        <p:cNvGrpSpPr/>
        <p:nvPr/>
      </p:nvGrpSpPr>
      <p:grpSpPr>
        <a:xfrm>
          <a:off x="0" y="0"/>
          <a:ext cx="0" cy="0"/>
          <a:chOff x="0" y="0"/>
          <a:chExt cx="0" cy="0"/>
        </a:xfrm>
      </p:grpSpPr>
      <p:sp>
        <p:nvSpPr>
          <p:cNvPr id="259" name="Google Shape;259;p55"/>
          <p:cNvSpPr txBox="1">
            <a:spLocks noGrp="1"/>
          </p:cNvSpPr>
          <p:nvPr>
            <p:ph type="title"/>
          </p:nvPr>
        </p:nvSpPr>
        <p:spPr>
          <a:xfrm>
            <a:off x="468000" y="1295400"/>
            <a:ext cx="5827800" cy="2596500"/>
          </a:xfrm>
          <a:prstGeom prst="rect">
            <a:avLst/>
          </a:prstGeom>
        </p:spPr>
        <p:txBody>
          <a:bodyPr spcFirstLastPara="1" wrap="square" lIns="0" tIns="0" rIns="0" bIns="0" anchor="t" anchorCtr="0">
            <a:noAutofit/>
          </a:bodyPr>
          <a:lstStyle>
            <a:lvl1pPr lvl="0" rtl="0">
              <a:lnSpc>
                <a:spcPct val="114000"/>
              </a:lnSpc>
              <a:spcBef>
                <a:spcPts val="0"/>
              </a:spcBef>
              <a:spcAft>
                <a:spcPts val="0"/>
              </a:spcAft>
              <a:buNone/>
              <a:defRPr/>
            </a:lvl1pPr>
            <a:lvl2pPr lvl="1" rtl="0">
              <a:lnSpc>
                <a:spcPct val="114000"/>
              </a:lnSpc>
              <a:spcBef>
                <a:spcPts val="1000"/>
              </a:spcBef>
              <a:spcAft>
                <a:spcPts val="0"/>
              </a:spcAft>
              <a:buNone/>
              <a:defRPr/>
            </a:lvl2pPr>
            <a:lvl3pPr lvl="2" rtl="0">
              <a:lnSpc>
                <a:spcPct val="114000"/>
              </a:lnSpc>
              <a:spcBef>
                <a:spcPts val="1000"/>
              </a:spcBef>
              <a:spcAft>
                <a:spcPts val="0"/>
              </a:spcAft>
              <a:buNone/>
              <a:defRPr/>
            </a:lvl3pPr>
            <a:lvl4pPr lvl="3" rtl="0">
              <a:lnSpc>
                <a:spcPct val="114000"/>
              </a:lnSpc>
              <a:spcBef>
                <a:spcPts val="1000"/>
              </a:spcBef>
              <a:spcAft>
                <a:spcPts val="0"/>
              </a:spcAft>
              <a:buNone/>
              <a:defRPr/>
            </a:lvl4pPr>
            <a:lvl5pPr lvl="4" rtl="0">
              <a:lnSpc>
                <a:spcPct val="114000"/>
              </a:lnSpc>
              <a:spcBef>
                <a:spcPts val="1000"/>
              </a:spcBef>
              <a:spcAft>
                <a:spcPts val="0"/>
              </a:spcAft>
              <a:buNone/>
              <a:defRPr/>
            </a:lvl5pPr>
            <a:lvl6pPr lvl="5" rtl="0">
              <a:lnSpc>
                <a:spcPct val="114000"/>
              </a:lnSpc>
              <a:spcBef>
                <a:spcPts val="1000"/>
              </a:spcBef>
              <a:spcAft>
                <a:spcPts val="0"/>
              </a:spcAft>
              <a:buNone/>
              <a:defRPr/>
            </a:lvl6pPr>
            <a:lvl7pPr lvl="6" rtl="0">
              <a:lnSpc>
                <a:spcPct val="114000"/>
              </a:lnSpc>
              <a:spcBef>
                <a:spcPts val="1000"/>
              </a:spcBef>
              <a:spcAft>
                <a:spcPts val="0"/>
              </a:spcAft>
              <a:buNone/>
              <a:defRPr/>
            </a:lvl7pPr>
            <a:lvl8pPr lvl="7" rtl="0">
              <a:lnSpc>
                <a:spcPct val="114000"/>
              </a:lnSpc>
              <a:spcBef>
                <a:spcPts val="1000"/>
              </a:spcBef>
              <a:spcAft>
                <a:spcPts val="0"/>
              </a:spcAft>
              <a:buNone/>
              <a:defRPr/>
            </a:lvl8pPr>
            <a:lvl9pPr lvl="8" rtl="0">
              <a:lnSpc>
                <a:spcPct val="114000"/>
              </a:lnSpc>
              <a:spcBef>
                <a:spcPts val="1000"/>
              </a:spcBef>
              <a:spcAft>
                <a:spcPts val="1000"/>
              </a:spcAft>
              <a:buNone/>
              <a:defRPr/>
            </a:lvl9pPr>
          </a:lstStyle>
          <a:p>
            <a:endParaRPr/>
          </a:p>
        </p:txBody>
      </p:sp>
      <p:pic>
        <p:nvPicPr>
          <p:cNvPr id="260" name="Google Shape;260;p55"/>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261" name="Google Shape;261;p55"/>
          <p:cNvPicPr preferRelativeResize="0"/>
          <p:nvPr/>
        </p:nvPicPr>
        <p:blipFill>
          <a:blip r:embed="rId3">
            <a:alphaModFix/>
          </a:blip>
          <a:stretch>
            <a:fillRect/>
          </a:stretch>
        </p:blipFill>
        <p:spPr>
          <a:xfrm>
            <a:off x="8183975" y="102700"/>
            <a:ext cx="857325" cy="8007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logo only">
  <p:cSld name="TITLE_ONLY_2">
    <p:spTree>
      <p:nvGrpSpPr>
        <p:cNvPr id="1" name="Shape 262"/>
        <p:cNvGrpSpPr/>
        <p:nvPr/>
      </p:nvGrpSpPr>
      <p:grpSpPr>
        <a:xfrm>
          <a:off x="0" y="0"/>
          <a:ext cx="0" cy="0"/>
          <a:chOff x="0" y="0"/>
          <a:chExt cx="0" cy="0"/>
        </a:xfrm>
      </p:grpSpPr>
      <p:sp>
        <p:nvSpPr>
          <p:cNvPr id="263" name="Google Shape;263;p56"/>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64" name="Google Shape;264;p56"/>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ogo only">
  <p:cSld name="TITLE_ONLY_1">
    <p:spTree>
      <p:nvGrpSpPr>
        <p:cNvPr id="1" name="Shape 265"/>
        <p:cNvGrpSpPr/>
        <p:nvPr/>
      </p:nvGrpSpPr>
      <p:grpSpPr>
        <a:xfrm>
          <a:off x="0" y="0"/>
          <a:ext cx="0" cy="0"/>
          <a:chOff x="0" y="0"/>
          <a:chExt cx="0" cy="0"/>
        </a:xfrm>
      </p:grpSpPr>
      <p:pic>
        <p:nvPicPr>
          <p:cNvPr id="266" name="Google Shape;266;p57"/>
          <p:cNvPicPr preferRelativeResize="0"/>
          <p:nvPr/>
        </p:nvPicPr>
        <p:blipFill>
          <a:blip r:embed="rId2">
            <a:alphaModFix/>
          </a:blip>
          <a:stretch>
            <a:fillRect/>
          </a:stretch>
        </p:blipFill>
        <p:spPr>
          <a:xfrm>
            <a:off x="7285451" y="4428137"/>
            <a:ext cx="1409725" cy="4292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slide">
  <p:cSld name="TITLE_ONLY_1_1">
    <p:spTree>
      <p:nvGrpSpPr>
        <p:cNvPr id="1" name="Shape 267"/>
        <p:cNvGrpSpPr/>
        <p:nvPr/>
      </p:nvGrpSpPr>
      <p:grpSpPr>
        <a:xfrm>
          <a:off x="0" y="0"/>
          <a:ext cx="0" cy="0"/>
          <a:chOff x="0" y="0"/>
          <a:chExt cx="0" cy="0"/>
        </a:xfrm>
      </p:grpSpPr>
      <p:pic>
        <p:nvPicPr>
          <p:cNvPr id="268" name="Google Shape;268;p58"/>
          <p:cNvPicPr preferRelativeResize="0"/>
          <p:nvPr/>
        </p:nvPicPr>
        <p:blipFill rotWithShape="1">
          <a:blip r:embed="rId2">
            <a:alphaModFix/>
          </a:blip>
          <a:srcRect t="15634" b="-8"/>
          <a:stretch/>
        </p:blipFill>
        <p:spPr>
          <a:xfrm>
            <a:off x="-64525" y="-26025"/>
            <a:ext cx="9226775" cy="5190173"/>
          </a:xfrm>
          <a:prstGeom prst="rect">
            <a:avLst/>
          </a:prstGeom>
          <a:noFill/>
          <a:ln>
            <a:noFill/>
          </a:ln>
        </p:spPr>
      </p:pic>
      <p:pic>
        <p:nvPicPr>
          <p:cNvPr id="269" name="Google Shape;269;p58"/>
          <p:cNvPicPr preferRelativeResize="0"/>
          <p:nvPr/>
        </p:nvPicPr>
        <p:blipFill rotWithShape="1">
          <a:blip r:embed="rId3">
            <a:alphaModFix/>
          </a:blip>
          <a:srcRect/>
          <a:stretch/>
        </p:blipFill>
        <p:spPr>
          <a:xfrm>
            <a:off x="7345669" y="4489118"/>
            <a:ext cx="1443038" cy="444500"/>
          </a:xfrm>
          <a:prstGeom prst="rect">
            <a:avLst/>
          </a:prstGeom>
          <a:noFill/>
          <a:ln>
            <a:noFill/>
          </a:ln>
          <a:effectLst>
            <a:outerShdw blurRad="139700" algn="tl" rotWithShape="0">
              <a:srgbClr val="000000">
                <a:alpha val="17650"/>
              </a:srgbClr>
            </a:outerShdw>
          </a:effectLst>
        </p:spPr>
      </p:pic>
      <p:sp>
        <p:nvSpPr>
          <p:cNvPr id="270" name="Google Shape;270;p58"/>
          <p:cNvSpPr/>
          <p:nvPr/>
        </p:nvSpPr>
        <p:spPr>
          <a:xfrm>
            <a:off x="611188" y="2913600"/>
            <a:ext cx="3308700" cy="1386900"/>
          </a:xfrm>
          <a:prstGeom prst="round2DiagRect">
            <a:avLst>
              <a:gd name="adj1" fmla="val 31872"/>
              <a:gd name="adj2" fmla="val 0"/>
            </a:avLst>
          </a:prstGeom>
          <a:solidFill>
            <a:schemeClr val="accent1"/>
          </a:solidFill>
          <a:ln>
            <a:noFill/>
          </a:ln>
        </p:spPr>
        <p:txBody>
          <a:bodyPr spcFirstLastPara="1" wrap="square" lIns="251975" tIns="144000" rIns="180000" bIns="6840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Tahoma"/>
              <a:ea typeface="Tahoma"/>
              <a:cs typeface="Tahoma"/>
              <a:sym typeface="Tahoma"/>
            </a:endParaRPr>
          </a:p>
        </p:txBody>
      </p:sp>
      <p:sp>
        <p:nvSpPr>
          <p:cNvPr id="271" name="Google Shape;271;p58"/>
          <p:cNvSpPr txBox="1">
            <a:spLocks noGrp="1"/>
          </p:cNvSpPr>
          <p:nvPr>
            <p:ph type="title"/>
          </p:nvPr>
        </p:nvSpPr>
        <p:spPr>
          <a:xfrm>
            <a:off x="920850" y="2913600"/>
            <a:ext cx="2657100" cy="1386900"/>
          </a:xfrm>
          <a:prstGeom prst="rect">
            <a:avLst/>
          </a:prstGeom>
        </p:spPr>
        <p:txBody>
          <a:bodyPr spcFirstLastPara="1" wrap="square" lIns="0" tIns="0" rIns="0" bIns="0" anchor="ctr"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 you">
  <p:cSld name="BLANK_1_1_1">
    <p:spTree>
      <p:nvGrpSpPr>
        <p:cNvPr id="1" name="Shape 273"/>
        <p:cNvGrpSpPr/>
        <p:nvPr/>
      </p:nvGrpSpPr>
      <p:grpSpPr>
        <a:xfrm>
          <a:off x="0" y="0"/>
          <a:ext cx="0" cy="0"/>
          <a:chOff x="0" y="0"/>
          <a:chExt cx="0" cy="0"/>
        </a:xfrm>
      </p:grpSpPr>
      <p:pic>
        <p:nvPicPr>
          <p:cNvPr id="274" name="Google Shape;274;p60"/>
          <p:cNvPicPr preferRelativeResize="0"/>
          <p:nvPr/>
        </p:nvPicPr>
        <p:blipFill>
          <a:blip r:embed="rId2">
            <a:alphaModFix/>
          </a:blip>
          <a:stretch>
            <a:fillRect/>
          </a:stretch>
        </p:blipFill>
        <p:spPr>
          <a:xfrm>
            <a:off x="5760149" y="3375064"/>
            <a:ext cx="2943873" cy="896334"/>
          </a:xfrm>
          <a:prstGeom prst="rect">
            <a:avLst/>
          </a:prstGeom>
          <a:noFill/>
          <a:ln>
            <a:noFill/>
          </a:ln>
        </p:spPr>
      </p:pic>
      <p:grpSp>
        <p:nvGrpSpPr>
          <p:cNvPr id="275" name="Google Shape;275;p60"/>
          <p:cNvGrpSpPr/>
          <p:nvPr/>
        </p:nvGrpSpPr>
        <p:grpSpPr>
          <a:xfrm>
            <a:off x="2877692" y="792075"/>
            <a:ext cx="3259833" cy="2659309"/>
            <a:chOff x="429256" y="1388803"/>
            <a:chExt cx="2381700" cy="1942803"/>
          </a:xfrm>
        </p:grpSpPr>
        <p:sp>
          <p:nvSpPr>
            <p:cNvPr id="276" name="Google Shape;276;p60"/>
            <p:cNvSpPr/>
            <p:nvPr/>
          </p:nvSpPr>
          <p:spPr>
            <a:xfrm flipH="1">
              <a:off x="429256" y="1388803"/>
              <a:ext cx="2381700" cy="1516200"/>
            </a:xfrm>
            <a:prstGeom prst="round2DiagRect">
              <a:avLst>
                <a:gd name="adj1" fmla="val 29718"/>
                <a:gd name="adj2" fmla="val 0"/>
              </a:avLst>
            </a:prstGeom>
            <a:solidFill>
              <a:schemeClr val="accent1"/>
            </a:solidFill>
            <a:ln>
              <a:noFill/>
            </a:ln>
          </p:spPr>
          <p:txBody>
            <a:bodyPr spcFirstLastPara="1" wrap="square" lIns="234000" tIns="91425" rIns="91425" bIns="91425" anchor="ctr" anchorCtr="0">
              <a:noAutofit/>
            </a:bodyPr>
            <a:lstStyle/>
            <a:p>
              <a:pPr marL="0" lvl="0" indent="0" algn="l" rtl="0">
                <a:spcBef>
                  <a:spcPts val="0"/>
                </a:spcBef>
                <a:spcAft>
                  <a:spcPts val="0"/>
                </a:spcAft>
                <a:buNone/>
              </a:pPr>
              <a:r>
                <a:rPr lang="en-GB" sz="5200" b="1">
                  <a:solidFill>
                    <a:srgbClr val="FFFFFF"/>
                  </a:solidFill>
                  <a:latin typeface="Barlow"/>
                  <a:ea typeface="Barlow"/>
                  <a:cs typeface="Barlow"/>
                  <a:sym typeface="Barlow"/>
                </a:rPr>
                <a:t>Thank</a:t>
              </a:r>
              <a:br>
                <a:rPr lang="en-GB" sz="5200" b="1">
                  <a:solidFill>
                    <a:srgbClr val="FFFFFF"/>
                  </a:solidFill>
                  <a:latin typeface="Barlow"/>
                  <a:ea typeface="Barlow"/>
                  <a:cs typeface="Barlow"/>
                  <a:sym typeface="Barlow"/>
                </a:rPr>
              </a:br>
              <a:r>
                <a:rPr lang="en-GB" sz="5200" b="1">
                  <a:solidFill>
                    <a:srgbClr val="FFFFFF"/>
                  </a:solidFill>
                  <a:latin typeface="Barlow"/>
                  <a:ea typeface="Barlow"/>
                  <a:cs typeface="Barlow"/>
                  <a:sym typeface="Barlow"/>
                </a:rPr>
                <a:t>you!</a:t>
              </a:r>
              <a:endParaRPr sz="1200">
                <a:solidFill>
                  <a:srgbClr val="FFFFFF"/>
                </a:solidFill>
                <a:latin typeface="Barlow"/>
                <a:ea typeface="Barlow"/>
                <a:cs typeface="Barlow"/>
                <a:sym typeface="Barlow"/>
              </a:endParaRPr>
            </a:p>
          </p:txBody>
        </p:sp>
        <p:sp>
          <p:nvSpPr>
            <p:cNvPr id="277" name="Google Shape;277;p60"/>
            <p:cNvSpPr/>
            <p:nvPr/>
          </p:nvSpPr>
          <p:spPr>
            <a:xfrm rot="-5400000" flipH="1">
              <a:off x="2409999" y="2930656"/>
              <a:ext cx="431700" cy="370200"/>
            </a:xfrm>
            <a:prstGeom prst="rtTriangle">
              <a:avLst/>
            </a:prstGeom>
            <a:solidFill>
              <a:srgbClr val="198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8" name="Google Shape;278;p60"/>
          <p:cNvPicPr preferRelativeResize="0"/>
          <p:nvPr/>
        </p:nvPicPr>
        <p:blipFill>
          <a:blip r:embed="rId3">
            <a:alphaModFix amt="60000"/>
          </a:blip>
          <a:stretch>
            <a:fillRect/>
          </a:stretch>
        </p:blipFill>
        <p:spPr>
          <a:xfrm>
            <a:off x="5760150" y="4379525"/>
            <a:ext cx="2635775" cy="42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335">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 you 1">
  <p:cSld name="BLANK_1_1_1_1">
    <p:spTree>
      <p:nvGrpSpPr>
        <p:cNvPr id="1" name="Shape 279"/>
        <p:cNvGrpSpPr/>
        <p:nvPr/>
      </p:nvGrpSpPr>
      <p:grpSpPr>
        <a:xfrm>
          <a:off x="0" y="0"/>
          <a:ext cx="0" cy="0"/>
          <a:chOff x="0" y="0"/>
          <a:chExt cx="0" cy="0"/>
        </a:xfrm>
      </p:grpSpPr>
      <p:pic>
        <p:nvPicPr>
          <p:cNvPr id="280" name="Google Shape;280;p61"/>
          <p:cNvPicPr preferRelativeResize="0"/>
          <p:nvPr/>
        </p:nvPicPr>
        <p:blipFill>
          <a:blip r:embed="rId2">
            <a:alphaModFix/>
          </a:blip>
          <a:stretch>
            <a:fillRect/>
          </a:stretch>
        </p:blipFill>
        <p:spPr>
          <a:xfrm>
            <a:off x="5760149" y="3375064"/>
            <a:ext cx="2943873" cy="896334"/>
          </a:xfrm>
          <a:prstGeom prst="rect">
            <a:avLst/>
          </a:prstGeom>
          <a:noFill/>
          <a:ln>
            <a:noFill/>
          </a:ln>
        </p:spPr>
      </p:pic>
      <p:grpSp>
        <p:nvGrpSpPr>
          <p:cNvPr id="281" name="Google Shape;281;p61"/>
          <p:cNvGrpSpPr/>
          <p:nvPr/>
        </p:nvGrpSpPr>
        <p:grpSpPr>
          <a:xfrm>
            <a:off x="2877692" y="792075"/>
            <a:ext cx="3259833" cy="2659309"/>
            <a:chOff x="429256" y="1388803"/>
            <a:chExt cx="2381700" cy="1942803"/>
          </a:xfrm>
        </p:grpSpPr>
        <p:sp>
          <p:nvSpPr>
            <p:cNvPr id="282" name="Google Shape;282;p61"/>
            <p:cNvSpPr/>
            <p:nvPr/>
          </p:nvSpPr>
          <p:spPr>
            <a:xfrm flipH="1">
              <a:off x="429256" y="1388803"/>
              <a:ext cx="2381700" cy="1516200"/>
            </a:xfrm>
            <a:prstGeom prst="round2DiagRect">
              <a:avLst>
                <a:gd name="adj1" fmla="val 29718"/>
                <a:gd name="adj2" fmla="val 0"/>
              </a:avLst>
            </a:prstGeom>
            <a:solidFill>
              <a:schemeClr val="accent1"/>
            </a:solidFill>
            <a:ln>
              <a:noFill/>
            </a:ln>
          </p:spPr>
          <p:txBody>
            <a:bodyPr spcFirstLastPara="1" wrap="square" lIns="234000" tIns="91425" rIns="91425" bIns="91425" anchor="ctr" anchorCtr="0">
              <a:noAutofit/>
            </a:bodyPr>
            <a:lstStyle/>
            <a:p>
              <a:pPr marL="0" lvl="0" indent="0" algn="l" rtl="0">
                <a:spcBef>
                  <a:spcPts val="0"/>
                </a:spcBef>
                <a:spcAft>
                  <a:spcPts val="0"/>
                </a:spcAft>
                <a:buNone/>
              </a:pPr>
              <a:endParaRPr sz="1200">
                <a:solidFill>
                  <a:srgbClr val="FFFFFF"/>
                </a:solidFill>
                <a:latin typeface="Barlow"/>
                <a:ea typeface="Barlow"/>
                <a:cs typeface="Barlow"/>
                <a:sym typeface="Barlow"/>
              </a:endParaRPr>
            </a:p>
          </p:txBody>
        </p:sp>
        <p:sp>
          <p:nvSpPr>
            <p:cNvPr id="283" name="Google Shape;283;p61"/>
            <p:cNvSpPr/>
            <p:nvPr/>
          </p:nvSpPr>
          <p:spPr>
            <a:xfrm rot="-5400000" flipH="1">
              <a:off x="2409999" y="2930656"/>
              <a:ext cx="431700" cy="370200"/>
            </a:xfrm>
            <a:prstGeom prst="rtTriangle">
              <a:avLst/>
            </a:prstGeom>
            <a:solidFill>
              <a:srgbClr val="198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335">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 1 column 1">
  <p:cSld name="1_Title and body - 1 column 1">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SzPts val="3000"/>
              <a:buFont typeface="Barlow"/>
              <a:buNone/>
              <a:defRPr b="1">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p63"/>
          <p:cNvSpPr txBox="1">
            <a:spLocks noGrp="1"/>
          </p:cNvSpPr>
          <p:nvPr>
            <p:ph type="body" idx="1"/>
          </p:nvPr>
        </p:nvSpPr>
        <p:spPr>
          <a:xfrm>
            <a:off x="468000" y="1295400"/>
            <a:ext cx="3663000" cy="3221100"/>
          </a:xfrm>
          <a:prstGeom prst="rect">
            <a:avLst/>
          </a:prstGeom>
        </p:spPr>
        <p:txBody>
          <a:bodyPr spcFirstLastPara="1" wrap="square" lIns="0" tIns="0" rIns="0" bIns="0" anchor="t" anchorCtr="0">
            <a:noAutofit/>
          </a:bodyPr>
          <a:lstStyle>
            <a:lvl1pPr marL="457200" lvl="0" indent="-342900" rtl="0">
              <a:lnSpc>
                <a:spcPct val="114000"/>
              </a:lnSpc>
              <a:spcBef>
                <a:spcPts val="0"/>
              </a:spcBef>
              <a:spcAft>
                <a:spcPts val="0"/>
              </a:spcAft>
              <a:buClr>
                <a:schemeClr val="accent1"/>
              </a:buClr>
              <a:buSzPts val="1800"/>
              <a:buFont typeface="Barlow"/>
              <a:buChar char="►"/>
              <a:defRPr>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sp>
        <p:nvSpPr>
          <p:cNvPr id="316" name="Google Shape;316;p63"/>
          <p:cNvSpPr/>
          <p:nvPr/>
        </p:nvSpPr>
        <p:spPr>
          <a:xfrm>
            <a:off x="493200" y="4516374"/>
            <a:ext cx="3794700" cy="34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221E1F"/>
              </a:buClr>
              <a:buSzPts val="150"/>
              <a:buFont typeface="Arial"/>
              <a:buNone/>
            </a:pPr>
            <a:r>
              <a:rPr lang="en-GB" sz="1100" b="1">
                <a:solidFill>
                  <a:srgbClr val="F47900"/>
                </a:solidFill>
                <a:latin typeface="Barlow"/>
                <a:ea typeface="Barlow"/>
                <a:cs typeface="Barlow"/>
                <a:sym typeface="Barlow"/>
              </a:rPr>
              <a:t>For internal use only</a:t>
            </a:r>
            <a:endParaRPr sz="1100" b="1">
              <a:solidFill>
                <a:srgbClr val="F47900"/>
              </a:solidFill>
              <a:latin typeface="Barlow"/>
              <a:ea typeface="Barlow"/>
              <a:cs typeface="Barlow"/>
              <a:sym typeface="Barlow"/>
            </a:endParaRPr>
          </a:p>
        </p:txBody>
      </p:sp>
      <p:pic>
        <p:nvPicPr>
          <p:cNvPr id="317" name="Google Shape;317;p63"/>
          <p:cNvPicPr preferRelativeResize="0"/>
          <p:nvPr/>
        </p:nvPicPr>
        <p:blipFill>
          <a:blip r:embed="rId2">
            <a:alphaModFix/>
          </a:blip>
          <a:stretch>
            <a:fillRect/>
          </a:stretch>
        </p:blipFill>
        <p:spPr>
          <a:xfrm>
            <a:off x="6207890" y="4472592"/>
            <a:ext cx="2507653" cy="385200"/>
          </a:xfrm>
          <a:prstGeom prst="rect">
            <a:avLst/>
          </a:prstGeom>
          <a:noFill/>
          <a:ln>
            <a:noFill/>
          </a:ln>
        </p:spPr>
      </p:pic>
    </p:spTree>
    <p:extLst>
      <p:ext uri="{BB962C8B-B14F-4D97-AF65-F5344CB8AC3E}">
        <p14:creationId xmlns:p14="http://schemas.microsoft.com/office/powerpoint/2010/main" val="1119912061"/>
      </p:ext>
    </p:extLst>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27AA27"/>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lvl1pPr lvl="0" algn="r">
              <a:spcBef>
                <a:spcPts val="0"/>
              </a:spcBef>
              <a:spcAft>
                <a:spcPts val="0"/>
              </a:spcAft>
              <a:buClr>
                <a:schemeClr val="lt1"/>
              </a:buClr>
              <a:buSzPts val="3000"/>
              <a:buFont typeface="Barlow"/>
              <a:buNone/>
              <a:defRPr b="1">
                <a:solidFill>
                  <a:schemeClr val="lt1"/>
                </a:solidFill>
                <a:latin typeface="Barlow"/>
                <a:ea typeface="Barlow"/>
                <a:cs typeface="Barlow"/>
                <a:sym typeface="Barlow"/>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41" name="Google Shape;41;p7"/>
          <p:cNvPicPr preferRelativeResize="0"/>
          <p:nvPr/>
        </p:nvPicPr>
        <p:blipFill rotWithShape="1">
          <a:blip r:embed="rId2">
            <a:alphaModFix/>
          </a:blip>
          <a:srcRect r="16471" b="24276"/>
          <a:stretch/>
        </p:blipFill>
        <p:spPr>
          <a:xfrm>
            <a:off x="266125" y="2610325"/>
            <a:ext cx="3408426" cy="2257384"/>
          </a:xfrm>
          <a:prstGeom prst="rect">
            <a:avLst/>
          </a:prstGeom>
          <a:noFill/>
          <a:ln>
            <a:noFill/>
          </a:ln>
        </p:spPr>
      </p:pic>
      <p:pic>
        <p:nvPicPr>
          <p:cNvPr id="42" name="Google Shape;42;p7"/>
          <p:cNvPicPr preferRelativeResize="0"/>
          <p:nvPr/>
        </p:nvPicPr>
        <p:blipFill>
          <a:blip r:embed="rId3">
            <a:alphaModFix/>
          </a:blip>
          <a:stretch>
            <a:fillRect/>
          </a:stretch>
        </p:blipFill>
        <p:spPr>
          <a:xfrm>
            <a:off x="8417524" y="4423000"/>
            <a:ext cx="271975" cy="36283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 1 column" type="tx">
  <p:cSld name="TITLE_AND_BODY">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7285451" y="4428137"/>
            <a:ext cx="1409725" cy="429214"/>
          </a:xfrm>
          <a:prstGeom prst="rect">
            <a:avLst/>
          </a:prstGeom>
          <a:noFill/>
          <a:ln>
            <a:noFill/>
          </a:ln>
        </p:spPr>
      </p:pic>
      <p:sp>
        <p:nvSpPr>
          <p:cNvPr id="45" name="Google Shape;45;p8"/>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a:spcBef>
                <a:spcPts val="0"/>
              </a:spcBef>
              <a:spcAft>
                <a:spcPts val="0"/>
              </a:spcAft>
              <a:buSzPts val="3000"/>
              <a:buFont typeface="Barlow"/>
              <a:buNone/>
              <a:defRPr b="1">
                <a:latin typeface="Barlow"/>
                <a:ea typeface="Barlow"/>
                <a:cs typeface="Barlow"/>
                <a:sym typeface="Barlow"/>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 name="Google Shape;46;p8"/>
          <p:cNvSpPr txBox="1">
            <a:spLocks noGrp="1"/>
          </p:cNvSpPr>
          <p:nvPr>
            <p:ph type="body" idx="1"/>
          </p:nvPr>
        </p:nvSpPr>
        <p:spPr>
          <a:xfrm>
            <a:off x="468000" y="1295400"/>
            <a:ext cx="3663000" cy="3630600"/>
          </a:xfrm>
          <a:prstGeom prst="rect">
            <a:avLst/>
          </a:prstGeom>
        </p:spPr>
        <p:txBody>
          <a:bodyPr spcFirstLastPara="1" wrap="square" lIns="0" tIns="0" rIns="0" bIns="0" anchor="t" anchorCtr="0">
            <a:noAutofit/>
          </a:bodyPr>
          <a:lstStyle>
            <a:lvl1pPr marL="457200" lvl="0" indent="-342900" rtl="0">
              <a:lnSpc>
                <a:spcPct val="114000"/>
              </a:lnSpc>
              <a:spcBef>
                <a:spcPts val="0"/>
              </a:spcBef>
              <a:spcAft>
                <a:spcPts val="0"/>
              </a:spcAft>
              <a:buClr>
                <a:schemeClr val="accent1"/>
              </a:buClr>
              <a:buSzPts val="1800"/>
              <a:buFont typeface="Barlow"/>
              <a:buChar char="►"/>
              <a:defRPr>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a:solidFill>
                  <a:srgbClr val="6E6E70"/>
                </a:solidFill>
                <a:latin typeface="Barlow"/>
                <a:ea typeface="Barlow"/>
                <a:cs typeface="Barlow"/>
                <a:sym typeface="Barlow"/>
              </a:defRPr>
            </a:lvl9pPr>
          </a:lstStyle>
          <a:p>
            <a:endParaRPr/>
          </a:p>
        </p:txBody>
      </p:sp>
      <p:pic>
        <p:nvPicPr>
          <p:cNvPr id="47" name="Google Shape;47;p8"/>
          <p:cNvPicPr preferRelativeResize="0"/>
          <p:nvPr/>
        </p:nvPicPr>
        <p:blipFill>
          <a:blip r:embed="rId3">
            <a:alphaModFix/>
          </a:blip>
          <a:stretch>
            <a:fillRect/>
          </a:stretch>
        </p:blipFill>
        <p:spPr>
          <a:xfrm>
            <a:off x="8150149" y="82825"/>
            <a:ext cx="836475" cy="781225"/>
          </a:xfrm>
          <a:prstGeom prst="rect">
            <a:avLst/>
          </a:prstGeom>
          <a:noFill/>
          <a:ln>
            <a:noFill/>
          </a:ln>
        </p:spPr>
      </p:pic>
    </p:spTree>
  </p:cSld>
  <p:clrMapOvr>
    <a:masterClrMapping/>
  </p:clrMapOvr>
  <p:extLst>
    <p:ext uri="{DCECCB84-F9BA-43D5-87BE-67443E8EF086}">
      <p15:sldGuideLst xmlns:p15="http://schemas.microsoft.com/office/powerpoint/2012/main">
        <p15:guide id="1" pos="5477">
          <p15:clr>
            <a:srgbClr val="FA7B17"/>
          </p15:clr>
        </p15:guide>
        <p15:guide id="2" orient="horz" pos="3030">
          <p15:clr>
            <a:srgbClr val="FA7B17"/>
          </p15:clr>
        </p15:guide>
        <p15:guide id="3" pos="282">
          <p15:clr>
            <a:srgbClr val="FA7B17"/>
          </p15:clr>
        </p15:guide>
        <p15:guide id="4" pos="283">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b="1">
                <a:solidFill>
                  <a:schemeClr val="dk1"/>
                </a:solidFill>
                <a:latin typeface="Barlow"/>
                <a:ea typeface="Barlow"/>
                <a:cs typeface="Barlow"/>
                <a:sym typeface="Barlow"/>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6" name="Google Shape;56;p10"/>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57" name="Google Shape;57;p10"/>
          <p:cNvPicPr preferRelativeResize="0"/>
          <p:nvPr/>
        </p:nvPicPr>
        <p:blipFill>
          <a:blip r:embed="rId3">
            <a:alphaModFix/>
          </a:blip>
          <a:stretch>
            <a:fillRect/>
          </a:stretch>
        </p:blipFill>
        <p:spPr>
          <a:xfrm>
            <a:off x="7734275" y="-2"/>
            <a:ext cx="1409724" cy="94037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9">
          <p15:clr>
            <a:srgbClr val="FA7B17"/>
          </p15:clr>
        </p15:guide>
        <p15:guide id="2" pos="5477">
          <p15:clr>
            <a:srgbClr val="FA7B17"/>
          </p15:clr>
        </p15:guide>
        <p15:guide id="3" pos="25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 quote">
  <p:cSld name="CUSTOM">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468000" y="1295400"/>
            <a:ext cx="5827800" cy="2596500"/>
          </a:xfrm>
          <a:prstGeom prst="rect">
            <a:avLst/>
          </a:prstGeom>
        </p:spPr>
        <p:txBody>
          <a:bodyPr spcFirstLastPara="1" wrap="square" lIns="0" tIns="0" rIns="0" bIns="0" anchor="t" anchorCtr="0">
            <a:noAutofit/>
          </a:bodyPr>
          <a:lstStyle>
            <a:lvl1pPr lvl="0">
              <a:lnSpc>
                <a:spcPct val="114000"/>
              </a:lnSpc>
              <a:spcBef>
                <a:spcPts val="0"/>
              </a:spcBef>
              <a:spcAft>
                <a:spcPts val="0"/>
              </a:spcAft>
              <a:buNone/>
              <a:defRPr/>
            </a:lvl1pPr>
            <a:lvl2pPr lvl="1">
              <a:lnSpc>
                <a:spcPct val="114000"/>
              </a:lnSpc>
              <a:spcBef>
                <a:spcPts val="1000"/>
              </a:spcBef>
              <a:spcAft>
                <a:spcPts val="0"/>
              </a:spcAft>
              <a:buNone/>
              <a:defRPr/>
            </a:lvl2pPr>
            <a:lvl3pPr lvl="2">
              <a:lnSpc>
                <a:spcPct val="114000"/>
              </a:lnSpc>
              <a:spcBef>
                <a:spcPts val="1000"/>
              </a:spcBef>
              <a:spcAft>
                <a:spcPts val="0"/>
              </a:spcAft>
              <a:buNone/>
              <a:defRPr/>
            </a:lvl3pPr>
            <a:lvl4pPr lvl="3">
              <a:lnSpc>
                <a:spcPct val="114000"/>
              </a:lnSpc>
              <a:spcBef>
                <a:spcPts val="1000"/>
              </a:spcBef>
              <a:spcAft>
                <a:spcPts val="0"/>
              </a:spcAft>
              <a:buNone/>
              <a:defRPr/>
            </a:lvl4pPr>
            <a:lvl5pPr lvl="4">
              <a:lnSpc>
                <a:spcPct val="114000"/>
              </a:lnSpc>
              <a:spcBef>
                <a:spcPts val="1000"/>
              </a:spcBef>
              <a:spcAft>
                <a:spcPts val="0"/>
              </a:spcAft>
              <a:buNone/>
              <a:defRPr/>
            </a:lvl5pPr>
            <a:lvl6pPr lvl="5">
              <a:lnSpc>
                <a:spcPct val="114000"/>
              </a:lnSpc>
              <a:spcBef>
                <a:spcPts val="1000"/>
              </a:spcBef>
              <a:spcAft>
                <a:spcPts val="0"/>
              </a:spcAft>
              <a:buNone/>
              <a:defRPr/>
            </a:lvl6pPr>
            <a:lvl7pPr lvl="6">
              <a:lnSpc>
                <a:spcPct val="114000"/>
              </a:lnSpc>
              <a:spcBef>
                <a:spcPts val="1000"/>
              </a:spcBef>
              <a:spcAft>
                <a:spcPts val="0"/>
              </a:spcAft>
              <a:buNone/>
              <a:defRPr/>
            </a:lvl7pPr>
            <a:lvl8pPr lvl="7">
              <a:lnSpc>
                <a:spcPct val="114000"/>
              </a:lnSpc>
              <a:spcBef>
                <a:spcPts val="1000"/>
              </a:spcBef>
              <a:spcAft>
                <a:spcPts val="0"/>
              </a:spcAft>
              <a:buNone/>
              <a:defRPr/>
            </a:lvl8pPr>
            <a:lvl9pPr lvl="8">
              <a:lnSpc>
                <a:spcPct val="114000"/>
              </a:lnSpc>
              <a:spcBef>
                <a:spcPts val="1000"/>
              </a:spcBef>
              <a:spcAft>
                <a:spcPts val="1000"/>
              </a:spcAft>
              <a:buNone/>
              <a:defRPr/>
            </a:lvl9pPr>
          </a:lstStyle>
          <a:p>
            <a:endParaRPr/>
          </a:p>
        </p:txBody>
      </p:sp>
      <p:pic>
        <p:nvPicPr>
          <p:cNvPr id="60" name="Google Shape;60;p11"/>
          <p:cNvPicPr preferRelativeResize="0"/>
          <p:nvPr/>
        </p:nvPicPr>
        <p:blipFill>
          <a:blip r:embed="rId2">
            <a:alphaModFix/>
          </a:blip>
          <a:stretch>
            <a:fillRect/>
          </a:stretch>
        </p:blipFill>
        <p:spPr>
          <a:xfrm>
            <a:off x="7285451" y="4428137"/>
            <a:ext cx="1409725" cy="429214"/>
          </a:xfrm>
          <a:prstGeom prst="rect">
            <a:avLst/>
          </a:prstGeom>
          <a:noFill/>
          <a:ln>
            <a:noFill/>
          </a:ln>
        </p:spPr>
      </p:pic>
      <p:pic>
        <p:nvPicPr>
          <p:cNvPr id="61" name="Google Shape;61;p11"/>
          <p:cNvPicPr preferRelativeResize="0"/>
          <p:nvPr/>
        </p:nvPicPr>
        <p:blipFill>
          <a:blip r:embed="rId3">
            <a:alphaModFix/>
          </a:blip>
          <a:stretch>
            <a:fillRect/>
          </a:stretch>
        </p:blipFill>
        <p:spPr>
          <a:xfrm>
            <a:off x="8183975" y="102700"/>
            <a:ext cx="857325" cy="800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8000" y="360000"/>
            <a:ext cx="5827800" cy="394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sz="3000" b="1">
                <a:solidFill>
                  <a:schemeClr val="dk1"/>
                </a:solidFill>
                <a:latin typeface="Barlow"/>
                <a:ea typeface="Barlow"/>
                <a:cs typeface="Barlow"/>
                <a:sym typeface="Barlow"/>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68000" y="1295400"/>
            <a:ext cx="5650200" cy="3630600"/>
          </a:xfrm>
          <a:prstGeom prst="rect">
            <a:avLst/>
          </a:prstGeom>
          <a:noFill/>
          <a:ln>
            <a:noFill/>
          </a:ln>
        </p:spPr>
        <p:txBody>
          <a:bodyPr spcFirstLastPara="1" wrap="square" lIns="0" tIns="0" rIns="0" bIns="0" anchor="t" anchorCtr="0">
            <a:noAutofit/>
          </a:bodyPr>
          <a:lstStyle>
            <a:lvl1pPr marL="457200" lvl="0" indent="-342900" rtl="0">
              <a:lnSpc>
                <a:spcPct val="114000"/>
              </a:lnSpc>
              <a:spcBef>
                <a:spcPts val="0"/>
              </a:spcBef>
              <a:spcAft>
                <a:spcPts val="0"/>
              </a:spcAft>
              <a:buClr>
                <a:schemeClr val="accent1"/>
              </a:buClr>
              <a:buSzPts val="1800"/>
              <a:buFont typeface="Barlow"/>
              <a:buChar char="►"/>
              <a:defRPr sz="1800">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sz="1200">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sz="1200">
                <a:solidFill>
                  <a:srgbClr val="6E6E70"/>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709" r:id="rId17"/>
    <p:sldLayoutId id="214748371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2">
          <p15:clr>
            <a:srgbClr val="EA4335"/>
          </p15:clr>
        </p15:guide>
        <p15:guide id="2" orient="horz" pos="79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468000" y="360000"/>
            <a:ext cx="5827800" cy="394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sz="3000" b="1">
                <a:solidFill>
                  <a:schemeClr val="dk1"/>
                </a:solidFill>
                <a:latin typeface="Barlow"/>
                <a:ea typeface="Barlow"/>
                <a:cs typeface="Barlow"/>
                <a:sym typeface="Barlow"/>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0" name="Google Shape;100;p21"/>
          <p:cNvSpPr txBox="1">
            <a:spLocks noGrp="1"/>
          </p:cNvSpPr>
          <p:nvPr>
            <p:ph type="body" idx="1"/>
          </p:nvPr>
        </p:nvSpPr>
        <p:spPr>
          <a:xfrm>
            <a:off x="468000" y="1295400"/>
            <a:ext cx="5650200" cy="3630600"/>
          </a:xfrm>
          <a:prstGeom prst="rect">
            <a:avLst/>
          </a:prstGeom>
          <a:noFill/>
          <a:ln>
            <a:noFill/>
          </a:ln>
        </p:spPr>
        <p:txBody>
          <a:bodyPr spcFirstLastPara="1" wrap="square" lIns="0" tIns="0" rIns="0" bIns="0" anchor="t" anchorCtr="0">
            <a:noAutofit/>
          </a:bodyPr>
          <a:lstStyle>
            <a:lvl1pPr marL="457200" lvl="0" indent="-317500" rtl="0">
              <a:lnSpc>
                <a:spcPct val="114000"/>
              </a:lnSpc>
              <a:spcBef>
                <a:spcPts val="0"/>
              </a:spcBef>
              <a:spcAft>
                <a:spcPts val="0"/>
              </a:spcAft>
              <a:buClr>
                <a:schemeClr val="accent1"/>
              </a:buClr>
              <a:buSzPts val="1400"/>
              <a:buFont typeface="Barlow"/>
              <a:buChar char="►"/>
              <a:defRPr sz="1800">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sz="1200">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sz="1200">
                <a:solidFill>
                  <a:srgbClr val="6E6E70"/>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71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2">
          <p15:clr>
            <a:srgbClr val="EA4335"/>
          </p15:clr>
        </p15:guide>
        <p15:guide id="2" orient="horz" pos="794">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1"/>
        <p:cNvGrpSpPr/>
        <p:nvPr/>
      </p:nvGrpSpPr>
      <p:grpSpPr>
        <a:xfrm>
          <a:off x="0" y="0"/>
          <a:ext cx="0" cy="0"/>
          <a:chOff x="0" y="0"/>
          <a:chExt cx="0" cy="0"/>
        </a:xfrm>
      </p:grpSpPr>
      <p:sp>
        <p:nvSpPr>
          <p:cNvPr id="202" name="Google Shape;202;p44"/>
          <p:cNvSpPr txBox="1">
            <a:spLocks noGrp="1"/>
          </p:cNvSpPr>
          <p:nvPr>
            <p:ph type="title"/>
          </p:nvPr>
        </p:nvSpPr>
        <p:spPr>
          <a:xfrm>
            <a:off x="468000" y="360000"/>
            <a:ext cx="5827800" cy="394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Font typeface="Barlow"/>
              <a:buNone/>
              <a:defRPr sz="3000" b="1">
                <a:solidFill>
                  <a:schemeClr val="dk1"/>
                </a:solidFill>
                <a:latin typeface="Barlow"/>
                <a:ea typeface="Barlow"/>
                <a:cs typeface="Barlow"/>
                <a:sym typeface="Barlow"/>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03" name="Google Shape;203;p44"/>
          <p:cNvSpPr txBox="1">
            <a:spLocks noGrp="1"/>
          </p:cNvSpPr>
          <p:nvPr>
            <p:ph type="body" idx="1"/>
          </p:nvPr>
        </p:nvSpPr>
        <p:spPr>
          <a:xfrm>
            <a:off x="468000" y="1295400"/>
            <a:ext cx="5650200" cy="3630600"/>
          </a:xfrm>
          <a:prstGeom prst="rect">
            <a:avLst/>
          </a:prstGeom>
          <a:noFill/>
          <a:ln>
            <a:noFill/>
          </a:ln>
        </p:spPr>
        <p:txBody>
          <a:bodyPr spcFirstLastPara="1" wrap="square" lIns="0" tIns="0" rIns="0" bIns="0" anchor="t" anchorCtr="0">
            <a:noAutofit/>
          </a:bodyPr>
          <a:lstStyle>
            <a:lvl1pPr marL="457200" lvl="0" indent="-342900" rtl="0">
              <a:lnSpc>
                <a:spcPct val="114000"/>
              </a:lnSpc>
              <a:spcBef>
                <a:spcPts val="0"/>
              </a:spcBef>
              <a:spcAft>
                <a:spcPts val="0"/>
              </a:spcAft>
              <a:buClr>
                <a:schemeClr val="accent1"/>
              </a:buClr>
              <a:buSzPts val="1800"/>
              <a:buFont typeface="Barlow"/>
              <a:buChar char="►"/>
              <a:defRPr sz="1800">
                <a:solidFill>
                  <a:schemeClr val="dk1"/>
                </a:solidFill>
                <a:latin typeface="Barlow"/>
                <a:ea typeface="Barlow"/>
                <a:cs typeface="Barlow"/>
                <a:sym typeface="Barlow"/>
              </a:defRPr>
            </a:lvl1pPr>
            <a:lvl2pPr marL="914400" lvl="1" indent="-317500" rtl="0">
              <a:lnSpc>
                <a:spcPct val="114000"/>
              </a:lnSpc>
              <a:spcBef>
                <a:spcPts val="1000"/>
              </a:spcBef>
              <a:spcAft>
                <a:spcPts val="0"/>
              </a:spcAft>
              <a:buClr>
                <a:srgbClr val="6E6E70"/>
              </a:buClr>
              <a:buSzPts val="1400"/>
              <a:buFont typeface="Barlow"/>
              <a:buChar char="●"/>
              <a:defRPr>
                <a:solidFill>
                  <a:srgbClr val="6E6E70"/>
                </a:solidFill>
                <a:latin typeface="Barlow"/>
                <a:ea typeface="Barlow"/>
                <a:cs typeface="Barlow"/>
                <a:sym typeface="Barlow"/>
              </a:defRPr>
            </a:lvl2pPr>
            <a:lvl3pPr marL="1371600" lvl="2" indent="-304800" rtl="0">
              <a:lnSpc>
                <a:spcPct val="114000"/>
              </a:lnSpc>
              <a:spcBef>
                <a:spcPts val="1000"/>
              </a:spcBef>
              <a:spcAft>
                <a:spcPts val="0"/>
              </a:spcAft>
              <a:buClr>
                <a:srgbClr val="6E6E70"/>
              </a:buClr>
              <a:buSzPts val="1200"/>
              <a:buFont typeface="Barlow SemiBold"/>
              <a:buChar char="－"/>
              <a:defRPr sz="1200">
                <a:solidFill>
                  <a:srgbClr val="6E6E70"/>
                </a:solidFill>
                <a:latin typeface="Barlow"/>
                <a:ea typeface="Barlow"/>
                <a:cs typeface="Barlow"/>
                <a:sym typeface="Barlow"/>
              </a:defRPr>
            </a:lvl3pPr>
            <a:lvl4pPr marL="1828800" lvl="3"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4pPr>
            <a:lvl5pPr marL="2286000" lvl="4"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5pPr>
            <a:lvl6pPr marL="2743200" lvl="5"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6pPr>
            <a:lvl7pPr marL="3200400" lvl="6"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7pPr>
            <a:lvl8pPr marL="3657600" lvl="7" indent="-304800" rtl="0">
              <a:lnSpc>
                <a:spcPct val="114000"/>
              </a:lnSpc>
              <a:spcBef>
                <a:spcPts val="1000"/>
              </a:spcBef>
              <a:spcAft>
                <a:spcPts val="0"/>
              </a:spcAft>
              <a:buClr>
                <a:srgbClr val="6E6E70"/>
              </a:buClr>
              <a:buSzPts val="1200"/>
              <a:buFont typeface="Barlow"/>
              <a:buChar char="○"/>
              <a:defRPr sz="1200">
                <a:solidFill>
                  <a:srgbClr val="6E6E70"/>
                </a:solidFill>
                <a:latin typeface="Barlow"/>
                <a:ea typeface="Barlow"/>
                <a:cs typeface="Barlow"/>
                <a:sym typeface="Barlow"/>
              </a:defRPr>
            </a:lvl8pPr>
            <a:lvl9pPr marL="4114800" lvl="8" indent="-304800" rtl="0">
              <a:lnSpc>
                <a:spcPct val="114000"/>
              </a:lnSpc>
              <a:spcBef>
                <a:spcPts val="1000"/>
              </a:spcBef>
              <a:spcAft>
                <a:spcPts val="1000"/>
              </a:spcAft>
              <a:buClr>
                <a:srgbClr val="6E6E70"/>
              </a:buClr>
              <a:buSzPts val="1200"/>
              <a:buFont typeface="Barlow"/>
              <a:buChar char="■"/>
              <a:defRPr sz="1200">
                <a:solidFill>
                  <a:srgbClr val="6E6E70"/>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1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2">
          <p15:clr>
            <a:srgbClr val="EA4335"/>
          </p15:clr>
        </p15:guide>
        <p15:guide id="2" orient="horz" pos="794">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33.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11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11.xml"/><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16.xml"/><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image" Target="../media/image119.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54.xml"/><Relationship Id="rId4" Type="http://schemas.openxmlformats.org/officeDocument/2006/relationships/image" Target="../media/image121.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5.xml"/><Relationship Id="rId1" Type="http://schemas.openxmlformats.org/officeDocument/2006/relationships/slideLayout" Target="../slideLayouts/slideLayout51.xml"/><Relationship Id="rId4" Type="http://schemas.openxmlformats.org/officeDocument/2006/relationships/image" Target="../media/image123.png"/></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7.xml"/><Relationship Id="rId1" Type="http://schemas.openxmlformats.org/officeDocument/2006/relationships/slideLayout" Target="../slideLayouts/slideLayout59.xml"/><Relationship Id="rId4" Type="http://schemas.openxmlformats.org/officeDocument/2006/relationships/image" Target="../media/image12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9.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4.em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papercut.com/products/free-software/mobility-print/"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hyperlink" Target="mailto:johns@companyA.com" TargetMode="External"/><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3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3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33.xml"/><Relationship Id="rId6" Type="http://schemas.openxmlformats.org/officeDocument/2006/relationships/image" Target="../media/image99.png"/><Relationship Id="rId5" Type="http://schemas.openxmlformats.org/officeDocument/2006/relationships/image" Target="../media/image96.png"/><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2"/>
          <p:cNvSpPr txBox="1">
            <a:spLocks noGrp="1"/>
          </p:cNvSpPr>
          <p:nvPr>
            <p:ph type="ctrTitle"/>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GB" dirty="0"/>
              <a:t>PaperCut MF 20.1</a:t>
            </a:r>
            <a:endParaRPr dirty="0"/>
          </a:p>
        </p:txBody>
      </p:sp>
      <p:sp>
        <p:nvSpPr>
          <p:cNvPr id="290" name="Google Shape;290;p62"/>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ru-RU" dirty="0"/>
              <a:t>Декабрь</a:t>
            </a:r>
            <a:r>
              <a:rPr lang="en-GB" dirty="0"/>
              <a:t> 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2"/>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ru-RU" dirty="0"/>
              <a:t>Обновление </a:t>
            </a:r>
            <a:r>
              <a:rPr lang="en-GB" dirty="0"/>
              <a:t>Print Deploy</a:t>
            </a:r>
            <a:endParaRP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38"/>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br>
              <a:rPr lang="en-GB" dirty="0"/>
            </a:br>
            <a:r>
              <a:rPr lang="en-GB" dirty="0"/>
              <a:t>Sharp </a:t>
            </a:r>
            <a:r>
              <a:rPr lang="ru-RU" dirty="0"/>
              <a:t>выбор языка</a:t>
            </a:r>
            <a:endParaRPr dirty="0"/>
          </a:p>
          <a:p>
            <a:pPr marL="0" lvl="0" indent="0" algn="r" rtl="0">
              <a:spcBef>
                <a:spcPts val="0"/>
              </a:spcBef>
              <a:spcAft>
                <a:spcPts val="0"/>
              </a:spcAft>
              <a:buNone/>
            </a:pP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9"/>
          <p:cNvSpPr txBox="1">
            <a:spLocks noGrp="1"/>
          </p:cNvSpPr>
          <p:nvPr>
            <p:ph type="title" idx="4294967295"/>
          </p:nvPr>
        </p:nvSpPr>
        <p:spPr>
          <a:xfrm>
            <a:off x="382683" y="367263"/>
            <a:ext cx="5468938" cy="433387"/>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ru-RU" sz="3000" b="0" dirty="0">
                <a:solidFill>
                  <a:schemeClr val="dk1"/>
                </a:solidFill>
              </a:rPr>
              <a:t>Что</a:t>
            </a:r>
            <a:r>
              <a:rPr lang="en-GB" sz="3000" b="0" dirty="0">
                <a:solidFill>
                  <a:schemeClr val="dk1"/>
                </a:solidFill>
              </a:rPr>
              <a:t> </a:t>
            </a:r>
            <a:r>
              <a:rPr lang="ru-RU" b="0" dirty="0"/>
              <a:t>нового</a:t>
            </a:r>
            <a:r>
              <a:rPr lang="en-GB" sz="3000" dirty="0">
                <a:solidFill>
                  <a:schemeClr val="dk1"/>
                </a:solidFill>
              </a:rPr>
              <a:t>?</a:t>
            </a:r>
            <a:endParaRPr dirty="0"/>
          </a:p>
        </p:txBody>
      </p:sp>
      <p:sp>
        <p:nvSpPr>
          <p:cNvPr id="1060" name="Google Shape;1060;p139"/>
          <p:cNvSpPr txBox="1"/>
          <p:nvPr/>
        </p:nvSpPr>
        <p:spPr>
          <a:xfrm>
            <a:off x="535719" y="1159825"/>
            <a:ext cx="1317600" cy="36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b="1" dirty="0">
                <a:latin typeface="Barlow"/>
                <a:ea typeface="Barlow"/>
                <a:cs typeface="Barlow"/>
                <a:sym typeface="Barlow"/>
              </a:rPr>
              <a:t>До</a:t>
            </a:r>
            <a:endParaRPr b="1" dirty="0">
              <a:latin typeface="Barlow"/>
              <a:ea typeface="Barlow"/>
              <a:cs typeface="Barlow"/>
              <a:sym typeface="Barlow"/>
            </a:endParaRPr>
          </a:p>
        </p:txBody>
      </p:sp>
      <p:sp>
        <p:nvSpPr>
          <p:cNvPr id="1061" name="Google Shape;1061;p139"/>
          <p:cNvSpPr txBox="1"/>
          <p:nvPr/>
        </p:nvSpPr>
        <p:spPr>
          <a:xfrm>
            <a:off x="5017067" y="1159825"/>
            <a:ext cx="1317600" cy="36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b="1" dirty="0">
                <a:solidFill>
                  <a:srgbClr val="27AA27"/>
                </a:solidFill>
                <a:latin typeface="Barlow"/>
                <a:ea typeface="Barlow"/>
                <a:cs typeface="Barlow"/>
                <a:sym typeface="Barlow"/>
              </a:rPr>
              <a:t>После</a:t>
            </a:r>
            <a:endParaRPr b="1" dirty="0">
              <a:solidFill>
                <a:srgbClr val="27AA27"/>
              </a:solidFill>
              <a:latin typeface="Barlow"/>
              <a:ea typeface="Barlow"/>
              <a:cs typeface="Barlow"/>
              <a:sym typeface="Barlow"/>
            </a:endParaRPr>
          </a:p>
        </p:txBody>
      </p:sp>
      <p:sp>
        <p:nvSpPr>
          <p:cNvPr id="1062" name="Google Shape;1062;p139"/>
          <p:cNvSpPr txBox="1"/>
          <p:nvPr/>
        </p:nvSpPr>
        <p:spPr>
          <a:xfrm>
            <a:off x="1025925" y="1879825"/>
            <a:ext cx="580800" cy="19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GB" sz="900">
                <a:solidFill>
                  <a:srgbClr val="3B3C3D"/>
                </a:solidFill>
                <a:latin typeface="Barlow"/>
                <a:ea typeface="Barlow"/>
                <a:cs typeface="Barlow"/>
                <a:sym typeface="Barlow"/>
              </a:rPr>
              <a:t>Sys admin</a:t>
            </a:r>
            <a:endParaRPr sz="600"/>
          </a:p>
        </p:txBody>
      </p:sp>
      <p:pic>
        <p:nvPicPr>
          <p:cNvPr id="1063" name="Google Shape;1063;p139"/>
          <p:cNvPicPr preferRelativeResize="0"/>
          <p:nvPr/>
        </p:nvPicPr>
        <p:blipFill>
          <a:blip r:embed="rId3">
            <a:alphaModFix/>
          </a:blip>
          <a:stretch>
            <a:fillRect/>
          </a:stretch>
        </p:blipFill>
        <p:spPr>
          <a:xfrm>
            <a:off x="1092225" y="1519825"/>
            <a:ext cx="357012" cy="360000"/>
          </a:xfrm>
          <a:prstGeom prst="rect">
            <a:avLst/>
          </a:prstGeom>
          <a:noFill/>
          <a:ln>
            <a:noFill/>
          </a:ln>
        </p:spPr>
      </p:pic>
      <p:cxnSp>
        <p:nvCxnSpPr>
          <p:cNvPr id="1064" name="Google Shape;1064;p139"/>
          <p:cNvCxnSpPr/>
          <p:nvPr/>
        </p:nvCxnSpPr>
        <p:spPr>
          <a:xfrm>
            <a:off x="1270729" y="2079325"/>
            <a:ext cx="0" cy="693000"/>
          </a:xfrm>
          <a:prstGeom prst="straightConnector1">
            <a:avLst/>
          </a:prstGeom>
          <a:noFill/>
          <a:ln w="9525" cap="flat" cmpd="sng">
            <a:solidFill>
              <a:srgbClr val="595959"/>
            </a:solidFill>
            <a:prstDash val="solid"/>
            <a:round/>
            <a:headEnd type="none" w="med" len="med"/>
            <a:tailEnd type="none" w="med" len="med"/>
          </a:ln>
        </p:spPr>
      </p:cxnSp>
      <p:pic>
        <p:nvPicPr>
          <p:cNvPr id="1065" name="Google Shape;1065;p139"/>
          <p:cNvPicPr preferRelativeResize="0"/>
          <p:nvPr/>
        </p:nvPicPr>
        <p:blipFill>
          <a:blip r:embed="rId4">
            <a:alphaModFix/>
          </a:blip>
          <a:stretch>
            <a:fillRect/>
          </a:stretch>
        </p:blipFill>
        <p:spPr>
          <a:xfrm>
            <a:off x="1103338" y="2231725"/>
            <a:ext cx="334783" cy="167400"/>
          </a:xfrm>
          <a:prstGeom prst="rect">
            <a:avLst/>
          </a:prstGeom>
          <a:noFill/>
          <a:ln>
            <a:noFill/>
          </a:ln>
        </p:spPr>
      </p:pic>
      <p:cxnSp>
        <p:nvCxnSpPr>
          <p:cNvPr id="1066" name="Google Shape;1066;p139"/>
          <p:cNvCxnSpPr>
            <a:endCxn id="1067" idx="0"/>
          </p:cNvCxnSpPr>
          <p:nvPr/>
        </p:nvCxnSpPr>
        <p:spPr>
          <a:xfrm flipH="1">
            <a:off x="870362" y="2769698"/>
            <a:ext cx="392100" cy="873600"/>
          </a:xfrm>
          <a:prstGeom prst="straightConnector1">
            <a:avLst/>
          </a:prstGeom>
          <a:noFill/>
          <a:ln w="9525" cap="flat" cmpd="sng">
            <a:solidFill>
              <a:srgbClr val="595959"/>
            </a:solidFill>
            <a:prstDash val="solid"/>
            <a:round/>
            <a:headEnd type="none" w="med" len="med"/>
            <a:tailEnd type="none" w="med" len="med"/>
          </a:ln>
        </p:spPr>
      </p:cxnSp>
      <p:cxnSp>
        <p:nvCxnSpPr>
          <p:cNvPr id="1068" name="Google Shape;1068;p139"/>
          <p:cNvCxnSpPr>
            <a:endCxn id="1069" idx="0"/>
          </p:cNvCxnSpPr>
          <p:nvPr/>
        </p:nvCxnSpPr>
        <p:spPr>
          <a:xfrm>
            <a:off x="1270737" y="2761598"/>
            <a:ext cx="367200" cy="881700"/>
          </a:xfrm>
          <a:prstGeom prst="straightConnector1">
            <a:avLst/>
          </a:prstGeom>
          <a:noFill/>
          <a:ln w="9525" cap="flat" cmpd="sng">
            <a:solidFill>
              <a:srgbClr val="595959"/>
            </a:solidFill>
            <a:prstDash val="solid"/>
            <a:round/>
            <a:headEnd type="none" w="med" len="med"/>
            <a:tailEnd type="none" w="med" len="med"/>
          </a:ln>
        </p:spPr>
      </p:cxnSp>
      <p:grpSp>
        <p:nvGrpSpPr>
          <p:cNvPr id="1070" name="Google Shape;1070;p139"/>
          <p:cNvGrpSpPr/>
          <p:nvPr/>
        </p:nvGrpSpPr>
        <p:grpSpPr>
          <a:xfrm>
            <a:off x="535725" y="3643298"/>
            <a:ext cx="669275" cy="721100"/>
            <a:chOff x="5608650" y="2994225"/>
            <a:chExt cx="669275" cy="721100"/>
          </a:xfrm>
        </p:grpSpPr>
        <p:pic>
          <p:nvPicPr>
            <p:cNvPr id="1067" name="Google Shape;1067;p139"/>
            <p:cNvPicPr preferRelativeResize="0"/>
            <p:nvPr/>
          </p:nvPicPr>
          <p:blipFill>
            <a:blip r:embed="rId5">
              <a:alphaModFix/>
            </a:blip>
            <a:stretch>
              <a:fillRect/>
            </a:stretch>
          </p:blipFill>
          <p:spPr>
            <a:xfrm>
              <a:off x="5608650" y="2994225"/>
              <a:ext cx="669275" cy="721100"/>
            </a:xfrm>
            <a:prstGeom prst="rect">
              <a:avLst/>
            </a:prstGeom>
            <a:noFill/>
            <a:ln>
              <a:noFill/>
            </a:ln>
          </p:spPr>
        </p:pic>
        <p:pic>
          <p:nvPicPr>
            <p:cNvPr id="1071" name="Google Shape;1071;p139"/>
            <p:cNvPicPr preferRelativeResize="0"/>
            <p:nvPr/>
          </p:nvPicPr>
          <p:blipFill>
            <a:blip r:embed="rId4">
              <a:alphaModFix/>
            </a:blip>
            <a:stretch>
              <a:fillRect/>
            </a:stretch>
          </p:blipFill>
          <p:spPr>
            <a:xfrm>
              <a:off x="5854035" y="3135200"/>
              <a:ext cx="226800" cy="111260"/>
            </a:xfrm>
            <a:prstGeom prst="rect">
              <a:avLst/>
            </a:prstGeom>
            <a:noFill/>
            <a:ln>
              <a:noFill/>
            </a:ln>
          </p:spPr>
        </p:pic>
      </p:grpSp>
      <p:grpSp>
        <p:nvGrpSpPr>
          <p:cNvPr id="1072" name="Google Shape;1072;p139"/>
          <p:cNvGrpSpPr/>
          <p:nvPr/>
        </p:nvGrpSpPr>
        <p:grpSpPr>
          <a:xfrm>
            <a:off x="1303300" y="3643298"/>
            <a:ext cx="669275" cy="721100"/>
            <a:chOff x="6300025" y="2994225"/>
            <a:chExt cx="669275" cy="721100"/>
          </a:xfrm>
        </p:grpSpPr>
        <p:pic>
          <p:nvPicPr>
            <p:cNvPr id="1069" name="Google Shape;1069;p139"/>
            <p:cNvPicPr preferRelativeResize="0"/>
            <p:nvPr/>
          </p:nvPicPr>
          <p:blipFill>
            <a:blip r:embed="rId5">
              <a:alphaModFix/>
            </a:blip>
            <a:stretch>
              <a:fillRect/>
            </a:stretch>
          </p:blipFill>
          <p:spPr>
            <a:xfrm>
              <a:off x="6300025" y="2994225"/>
              <a:ext cx="669275" cy="721100"/>
            </a:xfrm>
            <a:prstGeom prst="rect">
              <a:avLst/>
            </a:prstGeom>
            <a:noFill/>
            <a:ln>
              <a:noFill/>
            </a:ln>
          </p:spPr>
        </p:pic>
        <p:pic>
          <p:nvPicPr>
            <p:cNvPr id="1073" name="Google Shape;1073;p139"/>
            <p:cNvPicPr preferRelativeResize="0"/>
            <p:nvPr/>
          </p:nvPicPr>
          <p:blipFill>
            <a:blip r:embed="rId4">
              <a:alphaModFix/>
            </a:blip>
            <a:stretch>
              <a:fillRect/>
            </a:stretch>
          </p:blipFill>
          <p:spPr>
            <a:xfrm>
              <a:off x="6555934" y="3135200"/>
              <a:ext cx="226800" cy="111260"/>
            </a:xfrm>
            <a:prstGeom prst="rect">
              <a:avLst/>
            </a:prstGeom>
            <a:noFill/>
            <a:ln>
              <a:noFill/>
            </a:ln>
          </p:spPr>
        </p:pic>
      </p:grpSp>
      <p:sp>
        <p:nvSpPr>
          <p:cNvPr id="1074" name="Google Shape;1074;p139"/>
          <p:cNvSpPr txBox="1"/>
          <p:nvPr/>
        </p:nvSpPr>
        <p:spPr>
          <a:xfrm>
            <a:off x="980350" y="2421150"/>
            <a:ext cx="580800" cy="167400"/>
          </a:xfrm>
          <a:prstGeom prst="rect">
            <a:avLst/>
          </a:prstGeom>
          <a:solidFill>
            <a:srgbClr val="FFFFFF"/>
          </a:solidFill>
          <a:ln>
            <a:noFill/>
          </a:ln>
        </p:spPr>
        <p:txBody>
          <a:bodyPr spcFirstLastPara="1" wrap="square" lIns="0" tIns="0" rIns="0" bIns="0" anchor="t" anchorCtr="0">
            <a:noAutofit/>
          </a:bodyPr>
          <a:lstStyle/>
          <a:p>
            <a:pPr marL="0" lvl="0" indent="0" algn="ctr" rtl="0">
              <a:lnSpc>
                <a:spcPct val="115000"/>
              </a:lnSpc>
              <a:spcBef>
                <a:spcPts val="0"/>
              </a:spcBef>
              <a:spcAft>
                <a:spcPts val="1000"/>
              </a:spcAft>
              <a:buNone/>
            </a:pPr>
            <a:r>
              <a:rPr lang="en-GB" sz="700">
                <a:solidFill>
                  <a:srgbClr val="3B3C3D"/>
                </a:solidFill>
                <a:latin typeface="Barlow"/>
                <a:ea typeface="Barlow"/>
                <a:cs typeface="Barlow"/>
                <a:sym typeface="Barlow"/>
              </a:rPr>
              <a:t>English</a:t>
            </a:r>
            <a:endParaRPr sz="400"/>
          </a:p>
        </p:txBody>
      </p:sp>
      <p:sp>
        <p:nvSpPr>
          <p:cNvPr id="1075" name="Google Shape;1075;p139"/>
          <p:cNvSpPr txBox="1"/>
          <p:nvPr/>
        </p:nvSpPr>
        <p:spPr>
          <a:xfrm>
            <a:off x="5439425" y="1879825"/>
            <a:ext cx="580800" cy="19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GB" sz="900">
                <a:solidFill>
                  <a:srgbClr val="3B3C3D"/>
                </a:solidFill>
                <a:latin typeface="Barlow"/>
                <a:ea typeface="Barlow"/>
                <a:cs typeface="Barlow"/>
                <a:sym typeface="Barlow"/>
              </a:rPr>
              <a:t>Sys admin</a:t>
            </a:r>
            <a:endParaRPr sz="600"/>
          </a:p>
        </p:txBody>
      </p:sp>
      <p:pic>
        <p:nvPicPr>
          <p:cNvPr id="1076" name="Google Shape;1076;p139"/>
          <p:cNvPicPr preferRelativeResize="0"/>
          <p:nvPr/>
        </p:nvPicPr>
        <p:blipFill>
          <a:blip r:embed="rId3">
            <a:alphaModFix/>
          </a:blip>
          <a:stretch>
            <a:fillRect/>
          </a:stretch>
        </p:blipFill>
        <p:spPr>
          <a:xfrm>
            <a:off x="5505725" y="1519825"/>
            <a:ext cx="357012" cy="360000"/>
          </a:xfrm>
          <a:prstGeom prst="rect">
            <a:avLst/>
          </a:prstGeom>
          <a:noFill/>
          <a:ln>
            <a:noFill/>
          </a:ln>
        </p:spPr>
      </p:pic>
      <p:cxnSp>
        <p:nvCxnSpPr>
          <p:cNvPr id="1077" name="Google Shape;1077;p139"/>
          <p:cNvCxnSpPr/>
          <p:nvPr/>
        </p:nvCxnSpPr>
        <p:spPr>
          <a:xfrm>
            <a:off x="5684229" y="2079325"/>
            <a:ext cx="0" cy="693000"/>
          </a:xfrm>
          <a:prstGeom prst="straightConnector1">
            <a:avLst/>
          </a:prstGeom>
          <a:noFill/>
          <a:ln w="9525" cap="flat" cmpd="sng">
            <a:solidFill>
              <a:srgbClr val="595959"/>
            </a:solidFill>
            <a:prstDash val="solid"/>
            <a:round/>
            <a:headEnd type="none" w="med" len="med"/>
            <a:tailEnd type="none" w="med" len="med"/>
          </a:ln>
        </p:spPr>
      </p:cxnSp>
      <p:pic>
        <p:nvPicPr>
          <p:cNvPr id="1078" name="Google Shape;1078;p139"/>
          <p:cNvPicPr preferRelativeResize="0"/>
          <p:nvPr/>
        </p:nvPicPr>
        <p:blipFill>
          <a:blip r:embed="rId4">
            <a:alphaModFix/>
          </a:blip>
          <a:stretch>
            <a:fillRect/>
          </a:stretch>
        </p:blipFill>
        <p:spPr>
          <a:xfrm>
            <a:off x="5516838" y="2231725"/>
            <a:ext cx="334783" cy="167400"/>
          </a:xfrm>
          <a:prstGeom prst="rect">
            <a:avLst/>
          </a:prstGeom>
          <a:noFill/>
          <a:ln>
            <a:noFill/>
          </a:ln>
        </p:spPr>
      </p:pic>
      <p:sp>
        <p:nvSpPr>
          <p:cNvPr id="1079" name="Google Shape;1079;p139"/>
          <p:cNvSpPr txBox="1"/>
          <p:nvPr/>
        </p:nvSpPr>
        <p:spPr>
          <a:xfrm>
            <a:off x="5393850" y="2421150"/>
            <a:ext cx="580800" cy="167400"/>
          </a:xfrm>
          <a:prstGeom prst="rect">
            <a:avLst/>
          </a:prstGeom>
          <a:solidFill>
            <a:srgbClr val="FFFFFF"/>
          </a:solidFill>
          <a:ln>
            <a:noFill/>
          </a:ln>
        </p:spPr>
        <p:txBody>
          <a:bodyPr spcFirstLastPara="1" wrap="square" lIns="0" tIns="0" rIns="0" bIns="0" anchor="t" anchorCtr="0">
            <a:noAutofit/>
          </a:bodyPr>
          <a:lstStyle/>
          <a:p>
            <a:pPr marL="0" lvl="0" indent="0" algn="ctr" rtl="0">
              <a:lnSpc>
                <a:spcPct val="115000"/>
              </a:lnSpc>
              <a:spcBef>
                <a:spcPts val="0"/>
              </a:spcBef>
              <a:spcAft>
                <a:spcPts val="1000"/>
              </a:spcAft>
              <a:buNone/>
            </a:pPr>
            <a:r>
              <a:rPr lang="en-GB" sz="700">
                <a:solidFill>
                  <a:srgbClr val="3B3C3D"/>
                </a:solidFill>
                <a:latin typeface="Barlow"/>
                <a:ea typeface="Barlow"/>
                <a:cs typeface="Barlow"/>
                <a:sym typeface="Barlow"/>
              </a:rPr>
              <a:t>English</a:t>
            </a:r>
            <a:endParaRPr sz="400"/>
          </a:p>
        </p:txBody>
      </p:sp>
      <p:cxnSp>
        <p:nvCxnSpPr>
          <p:cNvPr id="1080" name="Google Shape;1080;p139"/>
          <p:cNvCxnSpPr>
            <a:endCxn id="1081" idx="0"/>
          </p:cNvCxnSpPr>
          <p:nvPr/>
        </p:nvCxnSpPr>
        <p:spPr>
          <a:xfrm flipH="1">
            <a:off x="5291912" y="2777747"/>
            <a:ext cx="392100" cy="873600"/>
          </a:xfrm>
          <a:prstGeom prst="straightConnector1">
            <a:avLst/>
          </a:prstGeom>
          <a:noFill/>
          <a:ln w="9525" cap="flat" cmpd="sng">
            <a:solidFill>
              <a:srgbClr val="595959"/>
            </a:solidFill>
            <a:prstDash val="solid"/>
            <a:round/>
            <a:headEnd type="none" w="med" len="med"/>
            <a:tailEnd type="none" w="med" len="med"/>
          </a:ln>
        </p:spPr>
      </p:cxnSp>
      <p:cxnSp>
        <p:nvCxnSpPr>
          <p:cNvPr id="1082" name="Google Shape;1082;p139"/>
          <p:cNvCxnSpPr>
            <a:endCxn id="1083" idx="0"/>
          </p:cNvCxnSpPr>
          <p:nvPr/>
        </p:nvCxnSpPr>
        <p:spPr>
          <a:xfrm>
            <a:off x="5692287" y="2769647"/>
            <a:ext cx="367200" cy="881700"/>
          </a:xfrm>
          <a:prstGeom prst="straightConnector1">
            <a:avLst/>
          </a:prstGeom>
          <a:noFill/>
          <a:ln w="9525" cap="flat" cmpd="sng">
            <a:solidFill>
              <a:srgbClr val="595959"/>
            </a:solidFill>
            <a:prstDash val="solid"/>
            <a:round/>
            <a:headEnd type="none" w="med" len="med"/>
            <a:tailEnd type="none" w="med" len="med"/>
          </a:ln>
        </p:spPr>
      </p:cxnSp>
      <p:grpSp>
        <p:nvGrpSpPr>
          <p:cNvPr id="1084" name="Google Shape;1084;p139"/>
          <p:cNvGrpSpPr/>
          <p:nvPr/>
        </p:nvGrpSpPr>
        <p:grpSpPr>
          <a:xfrm>
            <a:off x="4957274" y="3651347"/>
            <a:ext cx="669275" cy="721100"/>
            <a:chOff x="5608650" y="2994225"/>
            <a:chExt cx="669275" cy="721100"/>
          </a:xfrm>
        </p:grpSpPr>
        <p:pic>
          <p:nvPicPr>
            <p:cNvPr id="1081" name="Google Shape;1081;p139"/>
            <p:cNvPicPr preferRelativeResize="0"/>
            <p:nvPr/>
          </p:nvPicPr>
          <p:blipFill>
            <a:blip r:embed="rId5">
              <a:alphaModFix/>
            </a:blip>
            <a:stretch>
              <a:fillRect/>
            </a:stretch>
          </p:blipFill>
          <p:spPr>
            <a:xfrm>
              <a:off x="5608650" y="2994225"/>
              <a:ext cx="669275" cy="721100"/>
            </a:xfrm>
            <a:prstGeom prst="rect">
              <a:avLst/>
            </a:prstGeom>
            <a:noFill/>
            <a:ln>
              <a:noFill/>
            </a:ln>
          </p:spPr>
        </p:pic>
        <p:pic>
          <p:nvPicPr>
            <p:cNvPr id="1085" name="Google Shape;1085;p139"/>
            <p:cNvPicPr preferRelativeResize="0"/>
            <p:nvPr/>
          </p:nvPicPr>
          <p:blipFill>
            <a:blip r:embed="rId4">
              <a:alphaModFix/>
            </a:blip>
            <a:stretch>
              <a:fillRect/>
            </a:stretch>
          </p:blipFill>
          <p:spPr>
            <a:xfrm>
              <a:off x="5854035" y="3135200"/>
              <a:ext cx="226800" cy="111260"/>
            </a:xfrm>
            <a:prstGeom prst="rect">
              <a:avLst/>
            </a:prstGeom>
            <a:noFill/>
            <a:ln>
              <a:noFill/>
            </a:ln>
          </p:spPr>
        </p:pic>
      </p:grpSp>
      <p:grpSp>
        <p:nvGrpSpPr>
          <p:cNvPr id="1086" name="Google Shape;1086;p139"/>
          <p:cNvGrpSpPr/>
          <p:nvPr/>
        </p:nvGrpSpPr>
        <p:grpSpPr>
          <a:xfrm>
            <a:off x="5724849" y="3651347"/>
            <a:ext cx="669275" cy="721100"/>
            <a:chOff x="6300025" y="2994225"/>
            <a:chExt cx="669275" cy="721100"/>
          </a:xfrm>
        </p:grpSpPr>
        <p:pic>
          <p:nvPicPr>
            <p:cNvPr id="1083" name="Google Shape;1083;p139"/>
            <p:cNvPicPr preferRelativeResize="0"/>
            <p:nvPr/>
          </p:nvPicPr>
          <p:blipFill>
            <a:blip r:embed="rId5">
              <a:alphaModFix/>
            </a:blip>
            <a:stretch>
              <a:fillRect/>
            </a:stretch>
          </p:blipFill>
          <p:spPr>
            <a:xfrm>
              <a:off x="6300025" y="2994225"/>
              <a:ext cx="669275" cy="721100"/>
            </a:xfrm>
            <a:prstGeom prst="rect">
              <a:avLst/>
            </a:prstGeom>
            <a:noFill/>
            <a:ln>
              <a:noFill/>
            </a:ln>
          </p:spPr>
        </p:pic>
        <p:pic>
          <p:nvPicPr>
            <p:cNvPr id="1087" name="Google Shape;1087;p139"/>
            <p:cNvPicPr preferRelativeResize="0"/>
            <p:nvPr/>
          </p:nvPicPr>
          <p:blipFill>
            <a:blip r:embed="rId4">
              <a:alphaModFix/>
            </a:blip>
            <a:stretch>
              <a:fillRect/>
            </a:stretch>
          </p:blipFill>
          <p:spPr>
            <a:xfrm>
              <a:off x="6555934" y="3135200"/>
              <a:ext cx="226800" cy="111260"/>
            </a:xfrm>
            <a:prstGeom prst="rect">
              <a:avLst/>
            </a:prstGeom>
            <a:noFill/>
            <a:ln>
              <a:noFill/>
            </a:ln>
          </p:spPr>
        </p:pic>
      </p:grpSp>
      <p:grpSp>
        <p:nvGrpSpPr>
          <p:cNvPr id="1088" name="Google Shape;1088;p139"/>
          <p:cNvGrpSpPr/>
          <p:nvPr/>
        </p:nvGrpSpPr>
        <p:grpSpPr>
          <a:xfrm>
            <a:off x="5144050" y="2937525"/>
            <a:ext cx="580800" cy="364857"/>
            <a:chOff x="5529825" y="267363"/>
            <a:chExt cx="580800" cy="364857"/>
          </a:xfrm>
        </p:grpSpPr>
        <p:pic>
          <p:nvPicPr>
            <p:cNvPr id="1089" name="Google Shape;1089;p139"/>
            <p:cNvPicPr preferRelativeResize="0"/>
            <p:nvPr/>
          </p:nvPicPr>
          <p:blipFill>
            <a:blip r:embed="rId6">
              <a:alphaModFix/>
            </a:blip>
            <a:stretch>
              <a:fillRect/>
            </a:stretch>
          </p:blipFill>
          <p:spPr>
            <a:xfrm>
              <a:off x="5697200" y="267363"/>
              <a:ext cx="246075" cy="246075"/>
            </a:xfrm>
            <a:prstGeom prst="rect">
              <a:avLst/>
            </a:prstGeom>
            <a:noFill/>
            <a:ln>
              <a:noFill/>
            </a:ln>
          </p:spPr>
        </p:pic>
        <p:sp>
          <p:nvSpPr>
            <p:cNvPr id="1090" name="Google Shape;1090;p139"/>
            <p:cNvSpPr txBox="1"/>
            <p:nvPr/>
          </p:nvSpPr>
          <p:spPr>
            <a:xfrm>
              <a:off x="5529825" y="513420"/>
              <a:ext cx="580800" cy="118800"/>
            </a:xfrm>
            <a:prstGeom prst="rect">
              <a:avLst/>
            </a:prstGeom>
            <a:solidFill>
              <a:srgbClr val="FFFFFF"/>
            </a:solidFill>
            <a:ln>
              <a:noFill/>
            </a:ln>
          </p:spPr>
          <p:txBody>
            <a:bodyPr spcFirstLastPara="1" wrap="square" lIns="0" tIns="0" rIns="0" bIns="0" anchor="t" anchorCtr="0">
              <a:noAutofit/>
            </a:bodyPr>
            <a:lstStyle/>
            <a:p>
              <a:pPr marL="0" lvl="0" indent="0" algn="ctr" rtl="0">
                <a:lnSpc>
                  <a:spcPct val="115000"/>
                </a:lnSpc>
                <a:spcBef>
                  <a:spcPts val="0"/>
                </a:spcBef>
                <a:spcAft>
                  <a:spcPts val="1000"/>
                </a:spcAft>
                <a:buNone/>
              </a:pPr>
              <a:r>
                <a:rPr lang="en-GB" sz="700">
                  <a:solidFill>
                    <a:srgbClr val="3B3C3D"/>
                  </a:solidFill>
                  <a:latin typeface="Barlow"/>
                  <a:ea typeface="Barlow"/>
                  <a:cs typeface="Barlow"/>
                  <a:sym typeface="Barlow"/>
                </a:rPr>
                <a:t>End user</a:t>
              </a:r>
              <a:endParaRPr sz="400"/>
            </a:p>
          </p:txBody>
        </p:sp>
      </p:grpSp>
      <p:grpSp>
        <p:nvGrpSpPr>
          <p:cNvPr id="1091" name="Google Shape;1091;p139"/>
          <p:cNvGrpSpPr/>
          <p:nvPr/>
        </p:nvGrpSpPr>
        <p:grpSpPr>
          <a:xfrm>
            <a:off x="5652641" y="2937525"/>
            <a:ext cx="580800" cy="364857"/>
            <a:chOff x="5529825" y="267363"/>
            <a:chExt cx="580800" cy="364857"/>
          </a:xfrm>
        </p:grpSpPr>
        <p:pic>
          <p:nvPicPr>
            <p:cNvPr id="1092" name="Google Shape;1092;p139"/>
            <p:cNvPicPr preferRelativeResize="0"/>
            <p:nvPr/>
          </p:nvPicPr>
          <p:blipFill>
            <a:blip r:embed="rId6">
              <a:alphaModFix/>
            </a:blip>
            <a:stretch>
              <a:fillRect/>
            </a:stretch>
          </p:blipFill>
          <p:spPr>
            <a:xfrm>
              <a:off x="5697200" y="267363"/>
              <a:ext cx="246075" cy="246075"/>
            </a:xfrm>
            <a:prstGeom prst="rect">
              <a:avLst/>
            </a:prstGeom>
            <a:noFill/>
            <a:ln>
              <a:noFill/>
            </a:ln>
          </p:spPr>
        </p:pic>
        <p:sp>
          <p:nvSpPr>
            <p:cNvPr id="1093" name="Google Shape;1093;p139"/>
            <p:cNvSpPr txBox="1"/>
            <p:nvPr/>
          </p:nvSpPr>
          <p:spPr>
            <a:xfrm>
              <a:off x="5529825" y="513420"/>
              <a:ext cx="580800" cy="118800"/>
            </a:xfrm>
            <a:prstGeom prst="rect">
              <a:avLst/>
            </a:prstGeom>
            <a:solidFill>
              <a:srgbClr val="FFFFFF"/>
            </a:solidFill>
            <a:ln>
              <a:noFill/>
            </a:ln>
          </p:spPr>
          <p:txBody>
            <a:bodyPr spcFirstLastPara="1" wrap="square" lIns="0" tIns="0" rIns="0" bIns="0" anchor="t" anchorCtr="0">
              <a:noAutofit/>
            </a:bodyPr>
            <a:lstStyle/>
            <a:p>
              <a:pPr marL="0" lvl="0" indent="0" algn="ctr" rtl="0">
                <a:lnSpc>
                  <a:spcPct val="115000"/>
                </a:lnSpc>
                <a:spcBef>
                  <a:spcPts val="0"/>
                </a:spcBef>
                <a:spcAft>
                  <a:spcPts val="1000"/>
                </a:spcAft>
                <a:buNone/>
              </a:pPr>
              <a:r>
                <a:rPr lang="en-GB" sz="700">
                  <a:solidFill>
                    <a:srgbClr val="3B3C3D"/>
                  </a:solidFill>
                  <a:latin typeface="Barlow"/>
                  <a:ea typeface="Barlow"/>
                  <a:cs typeface="Barlow"/>
                  <a:sym typeface="Barlow"/>
                </a:rPr>
                <a:t>End user</a:t>
              </a:r>
              <a:endParaRPr sz="400"/>
            </a:p>
          </p:txBody>
        </p:sp>
      </p:grpSp>
      <p:pic>
        <p:nvPicPr>
          <p:cNvPr id="1094" name="Google Shape;1094;p139"/>
          <p:cNvPicPr preferRelativeResize="0"/>
          <p:nvPr/>
        </p:nvPicPr>
        <p:blipFill>
          <a:blip r:embed="rId7">
            <a:alphaModFix/>
          </a:blip>
          <a:stretch>
            <a:fillRect/>
          </a:stretch>
        </p:blipFill>
        <p:spPr>
          <a:xfrm>
            <a:off x="5017075" y="3302375"/>
            <a:ext cx="246075" cy="127325"/>
          </a:xfrm>
          <a:prstGeom prst="rect">
            <a:avLst/>
          </a:prstGeom>
          <a:noFill/>
          <a:ln w="9525" cap="flat" cmpd="sng">
            <a:solidFill>
              <a:srgbClr val="595959"/>
            </a:solidFill>
            <a:prstDash val="solid"/>
            <a:round/>
            <a:headEnd type="none" w="sm" len="sm"/>
            <a:tailEnd type="none" w="sm" len="sm"/>
          </a:ln>
        </p:spPr>
      </p:pic>
      <p:pic>
        <p:nvPicPr>
          <p:cNvPr id="1095" name="Google Shape;1095;p139"/>
          <p:cNvPicPr preferRelativeResize="0"/>
          <p:nvPr/>
        </p:nvPicPr>
        <p:blipFill>
          <a:blip r:embed="rId7">
            <a:alphaModFix/>
          </a:blip>
          <a:stretch>
            <a:fillRect/>
          </a:stretch>
        </p:blipFill>
        <p:spPr>
          <a:xfrm>
            <a:off x="5193350" y="3777300"/>
            <a:ext cx="246075" cy="127325"/>
          </a:xfrm>
          <a:prstGeom prst="rect">
            <a:avLst/>
          </a:prstGeom>
          <a:noFill/>
          <a:ln w="9525" cap="flat" cmpd="sng">
            <a:solidFill>
              <a:srgbClr val="595959"/>
            </a:solidFill>
            <a:prstDash val="solid"/>
            <a:round/>
            <a:headEnd type="none" w="sm" len="sm"/>
            <a:tailEnd type="none" w="sm" len="sm"/>
          </a:ln>
        </p:spPr>
      </p:pic>
      <p:sp>
        <p:nvSpPr>
          <p:cNvPr id="1096" name="Google Shape;1096;p139"/>
          <p:cNvSpPr txBox="1"/>
          <p:nvPr/>
        </p:nvSpPr>
        <p:spPr>
          <a:xfrm>
            <a:off x="4711100" y="3453423"/>
            <a:ext cx="580800" cy="118800"/>
          </a:xfrm>
          <a:prstGeom prst="rect">
            <a:avLst/>
          </a:prstGeom>
          <a:solidFill>
            <a:srgbClr val="FFFFFF"/>
          </a:solidFill>
          <a:ln>
            <a:noFill/>
          </a:ln>
        </p:spPr>
        <p:txBody>
          <a:bodyPr spcFirstLastPara="1" wrap="square" lIns="0" tIns="0" rIns="0" bIns="0" anchor="t" anchorCtr="0">
            <a:noAutofit/>
          </a:bodyPr>
          <a:lstStyle/>
          <a:p>
            <a:pPr marL="0" lvl="0" indent="0" algn="r" rtl="0">
              <a:lnSpc>
                <a:spcPct val="115000"/>
              </a:lnSpc>
              <a:spcBef>
                <a:spcPts val="0"/>
              </a:spcBef>
              <a:spcAft>
                <a:spcPts val="1000"/>
              </a:spcAft>
              <a:buNone/>
            </a:pPr>
            <a:r>
              <a:rPr lang="en-GB" sz="700">
                <a:solidFill>
                  <a:srgbClr val="3B3C3D"/>
                </a:solidFill>
                <a:latin typeface="Barlow"/>
                <a:ea typeface="Barlow"/>
                <a:cs typeface="Barlow"/>
                <a:sym typeface="Barlow"/>
              </a:rPr>
              <a:t>Welsh</a:t>
            </a:r>
            <a:endParaRPr sz="400"/>
          </a:p>
        </p:txBody>
      </p:sp>
      <p:pic>
        <p:nvPicPr>
          <p:cNvPr id="1097" name="Google Shape;1097;p139"/>
          <p:cNvPicPr preferRelativeResize="0"/>
          <p:nvPr/>
        </p:nvPicPr>
        <p:blipFill>
          <a:blip r:embed="rId8">
            <a:alphaModFix/>
          </a:blip>
          <a:stretch>
            <a:fillRect/>
          </a:stretch>
        </p:blipFill>
        <p:spPr>
          <a:xfrm>
            <a:off x="6067750" y="3303025"/>
            <a:ext cx="244800" cy="126000"/>
          </a:xfrm>
          <a:prstGeom prst="rect">
            <a:avLst/>
          </a:prstGeom>
          <a:noFill/>
          <a:ln w="9525" cap="flat" cmpd="sng">
            <a:solidFill>
              <a:srgbClr val="595959"/>
            </a:solidFill>
            <a:prstDash val="solid"/>
            <a:round/>
            <a:headEnd type="none" w="sm" len="sm"/>
            <a:tailEnd type="none" w="sm" len="sm"/>
          </a:ln>
        </p:spPr>
      </p:pic>
      <p:pic>
        <p:nvPicPr>
          <p:cNvPr id="1098" name="Google Shape;1098;p139"/>
          <p:cNvPicPr preferRelativeResize="0"/>
          <p:nvPr/>
        </p:nvPicPr>
        <p:blipFill>
          <a:blip r:embed="rId8">
            <a:alphaModFix/>
          </a:blip>
          <a:stretch>
            <a:fillRect/>
          </a:stretch>
        </p:blipFill>
        <p:spPr>
          <a:xfrm>
            <a:off x="5974650" y="3777962"/>
            <a:ext cx="244800" cy="126000"/>
          </a:xfrm>
          <a:prstGeom prst="rect">
            <a:avLst/>
          </a:prstGeom>
          <a:noFill/>
          <a:ln w="9525" cap="flat" cmpd="sng">
            <a:solidFill>
              <a:srgbClr val="595959"/>
            </a:solidFill>
            <a:prstDash val="solid"/>
            <a:round/>
            <a:headEnd type="none" w="sm" len="sm"/>
            <a:tailEnd type="none" w="sm" len="sm"/>
          </a:ln>
        </p:spPr>
      </p:pic>
      <p:sp>
        <p:nvSpPr>
          <p:cNvPr id="1099" name="Google Shape;1099;p139"/>
          <p:cNvSpPr txBox="1"/>
          <p:nvPr/>
        </p:nvSpPr>
        <p:spPr>
          <a:xfrm>
            <a:off x="6067750" y="3480786"/>
            <a:ext cx="580800" cy="118800"/>
          </a:xfrm>
          <a:prstGeom prst="rect">
            <a:avLst/>
          </a:prstGeom>
          <a:solidFill>
            <a:srgbClr val="FFFFFF"/>
          </a:solid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GB" sz="700">
                <a:solidFill>
                  <a:srgbClr val="3B3C3D"/>
                </a:solidFill>
                <a:latin typeface="Barlow"/>
                <a:ea typeface="Barlow"/>
                <a:cs typeface="Barlow"/>
                <a:sym typeface="Barlow"/>
              </a:rPr>
              <a:t>French</a:t>
            </a:r>
            <a:endParaRPr sz="400"/>
          </a:p>
        </p:txBody>
      </p:sp>
      <p:pic>
        <p:nvPicPr>
          <p:cNvPr id="1100" name="Google Shape;1100;p139"/>
          <p:cNvPicPr preferRelativeResize="0"/>
          <p:nvPr/>
        </p:nvPicPr>
        <p:blipFill>
          <a:blip r:embed="rId9">
            <a:alphaModFix/>
          </a:blip>
          <a:stretch>
            <a:fillRect/>
          </a:stretch>
        </p:blipFill>
        <p:spPr>
          <a:xfrm>
            <a:off x="633817" y="3983961"/>
            <a:ext cx="392100" cy="55865"/>
          </a:xfrm>
          <a:prstGeom prst="rect">
            <a:avLst/>
          </a:prstGeom>
          <a:noFill/>
          <a:ln>
            <a:noFill/>
          </a:ln>
        </p:spPr>
      </p:pic>
      <p:pic>
        <p:nvPicPr>
          <p:cNvPr id="1101" name="Google Shape;1101;p139"/>
          <p:cNvPicPr preferRelativeResize="0"/>
          <p:nvPr/>
        </p:nvPicPr>
        <p:blipFill>
          <a:blip r:embed="rId9">
            <a:alphaModFix/>
          </a:blip>
          <a:stretch>
            <a:fillRect/>
          </a:stretch>
        </p:blipFill>
        <p:spPr>
          <a:xfrm>
            <a:off x="1395817" y="3983961"/>
            <a:ext cx="392100" cy="55865"/>
          </a:xfrm>
          <a:prstGeom prst="rect">
            <a:avLst/>
          </a:prstGeom>
          <a:noFill/>
          <a:ln>
            <a:noFill/>
          </a:ln>
        </p:spPr>
      </p:pic>
      <p:pic>
        <p:nvPicPr>
          <p:cNvPr id="1102" name="Google Shape;1102;p139"/>
          <p:cNvPicPr preferRelativeResize="0"/>
          <p:nvPr/>
        </p:nvPicPr>
        <p:blipFill>
          <a:blip r:embed="rId9">
            <a:alphaModFix/>
          </a:blip>
          <a:stretch>
            <a:fillRect/>
          </a:stretch>
        </p:blipFill>
        <p:spPr>
          <a:xfrm>
            <a:off x="5047317" y="3983961"/>
            <a:ext cx="392100" cy="55865"/>
          </a:xfrm>
          <a:prstGeom prst="rect">
            <a:avLst/>
          </a:prstGeom>
          <a:noFill/>
          <a:ln>
            <a:noFill/>
          </a:ln>
        </p:spPr>
      </p:pic>
      <p:pic>
        <p:nvPicPr>
          <p:cNvPr id="1103" name="Google Shape;1103;p139"/>
          <p:cNvPicPr preferRelativeResize="0"/>
          <p:nvPr/>
        </p:nvPicPr>
        <p:blipFill>
          <a:blip r:embed="rId9">
            <a:alphaModFix/>
          </a:blip>
          <a:stretch>
            <a:fillRect/>
          </a:stretch>
        </p:blipFill>
        <p:spPr>
          <a:xfrm>
            <a:off x="5809317" y="3983961"/>
            <a:ext cx="392100" cy="55865"/>
          </a:xfrm>
          <a:prstGeom prst="rect">
            <a:avLst/>
          </a:prstGeom>
          <a:noFill/>
          <a:ln>
            <a:noFill/>
          </a:ln>
        </p:spPr>
      </p:pic>
      <p:sp>
        <p:nvSpPr>
          <p:cNvPr id="1104" name="Google Shape;1104;p139"/>
          <p:cNvSpPr txBox="1"/>
          <p:nvPr/>
        </p:nvSpPr>
        <p:spPr>
          <a:xfrm>
            <a:off x="2157825" y="1367425"/>
            <a:ext cx="2128800" cy="2890800"/>
          </a:xfrm>
          <a:prstGeom prst="rect">
            <a:avLst/>
          </a:prstGeom>
          <a:noFill/>
          <a:ln>
            <a:noFill/>
          </a:ln>
        </p:spPr>
        <p:txBody>
          <a:bodyPr spcFirstLastPara="1" wrap="square" lIns="0" tIns="0" rIns="0" bIns="0" anchor="t" anchorCtr="0">
            <a:noAutofit/>
          </a:bodyPr>
          <a:lstStyle/>
          <a:p>
            <a:pPr lvl="0">
              <a:lnSpc>
                <a:spcPct val="115000"/>
              </a:lnSpc>
              <a:spcAft>
                <a:spcPts val="1000"/>
              </a:spcAft>
            </a:pPr>
            <a:r>
              <a:rPr lang="ru-RU" dirty="0">
                <a:solidFill>
                  <a:schemeClr val="dk1"/>
                </a:solidFill>
                <a:latin typeface="Barlow"/>
                <a:ea typeface="Barlow"/>
                <a:cs typeface="Barlow"/>
                <a:sym typeface="Barlow"/>
              </a:rPr>
              <a:t>Язык пользовательского интерфейса централизованно выбирается администратором системы и применяется ко всем пользователям.</a:t>
            </a:r>
            <a:endParaRPr sz="1700" dirty="0">
              <a:solidFill>
                <a:srgbClr val="3B3C3D"/>
              </a:solidFill>
              <a:latin typeface="Barlow"/>
              <a:ea typeface="Barlow"/>
              <a:cs typeface="Barlow"/>
              <a:sym typeface="Barlow"/>
            </a:endParaRPr>
          </a:p>
        </p:txBody>
      </p:sp>
      <p:cxnSp>
        <p:nvCxnSpPr>
          <p:cNvPr id="1105" name="Google Shape;1105;p139"/>
          <p:cNvCxnSpPr/>
          <p:nvPr/>
        </p:nvCxnSpPr>
        <p:spPr>
          <a:xfrm rot="10800000">
            <a:off x="4572000" y="1241500"/>
            <a:ext cx="0" cy="3472200"/>
          </a:xfrm>
          <a:prstGeom prst="straightConnector1">
            <a:avLst/>
          </a:prstGeom>
          <a:noFill/>
          <a:ln w="9525" cap="flat" cmpd="sng">
            <a:solidFill>
              <a:srgbClr val="D9D9D9"/>
            </a:solidFill>
            <a:prstDash val="solid"/>
            <a:round/>
            <a:headEnd type="none" w="med" len="med"/>
            <a:tailEnd type="none" w="med" len="med"/>
          </a:ln>
        </p:spPr>
      </p:cxnSp>
      <p:sp>
        <p:nvSpPr>
          <p:cNvPr id="1106" name="Google Shape;1106;p139"/>
          <p:cNvSpPr txBox="1"/>
          <p:nvPr/>
        </p:nvSpPr>
        <p:spPr>
          <a:xfrm>
            <a:off x="6694831" y="1367425"/>
            <a:ext cx="2128800" cy="2890800"/>
          </a:xfrm>
          <a:prstGeom prst="rect">
            <a:avLst/>
          </a:prstGeom>
          <a:noFill/>
          <a:ln>
            <a:noFill/>
          </a:ln>
        </p:spPr>
        <p:txBody>
          <a:bodyPr spcFirstLastPara="1" wrap="square" lIns="0" tIns="0" rIns="0" bIns="0" anchor="t" anchorCtr="0">
            <a:noAutofit/>
          </a:bodyPr>
          <a:lstStyle/>
          <a:p>
            <a:pPr lvl="0">
              <a:lnSpc>
                <a:spcPct val="115000"/>
              </a:lnSpc>
            </a:pPr>
            <a:r>
              <a:rPr lang="ru-RU" dirty="0">
                <a:solidFill>
                  <a:schemeClr val="dk1"/>
                </a:solidFill>
                <a:latin typeface="Barlow"/>
                <a:ea typeface="Barlow"/>
                <a:cs typeface="Barlow"/>
                <a:sym typeface="Barlow"/>
              </a:rPr>
              <a:t>Пользователи могут переопределить язык, выбранный администратором системы.</a:t>
            </a:r>
          </a:p>
          <a:p>
            <a:pPr lvl="0">
              <a:lnSpc>
                <a:spcPct val="115000"/>
              </a:lnSpc>
            </a:pPr>
            <a:r>
              <a:rPr lang="ru-RU" dirty="0">
                <a:solidFill>
                  <a:schemeClr val="dk1"/>
                </a:solidFill>
                <a:latin typeface="Barlow"/>
                <a:ea typeface="Barlow"/>
                <a:cs typeface="Barlow"/>
                <a:sym typeface="Barlow"/>
              </a:rPr>
              <a:t>Предпочтение языка затем запоминается для этого пользователя.</a:t>
            </a:r>
            <a:r>
              <a:rPr lang="en-GB" dirty="0">
                <a:solidFill>
                  <a:schemeClr val="dk1"/>
                </a:solidFill>
                <a:latin typeface="Barlow"/>
                <a:ea typeface="Barlow"/>
                <a:cs typeface="Barlow"/>
                <a:sym typeface="Barlow"/>
              </a:rPr>
              <a:t>  </a:t>
            </a:r>
            <a:endParaRPr lang="ru-RU" dirty="0">
              <a:solidFill>
                <a:schemeClr val="dk1"/>
              </a:solidFill>
              <a:latin typeface="Barlow"/>
              <a:ea typeface="Barlow"/>
              <a:cs typeface="Barlow"/>
              <a:sym typeface="Barlow"/>
            </a:endParaRPr>
          </a:p>
          <a:p>
            <a:pPr lvl="0">
              <a:lnSpc>
                <a:spcPct val="115000"/>
              </a:lnSpc>
            </a:pPr>
            <a:r>
              <a:rPr lang="en-GB" dirty="0">
                <a:solidFill>
                  <a:schemeClr val="dk1"/>
                </a:solidFill>
                <a:latin typeface="Barlow"/>
                <a:ea typeface="Barlow"/>
                <a:cs typeface="Barlow"/>
                <a:sym typeface="Barlow"/>
              </a:rPr>
              <a:t>          </a:t>
            </a:r>
            <a:endParaRPr dirty="0">
              <a:solidFill>
                <a:schemeClr val="dk1"/>
              </a:solidFill>
              <a:latin typeface="Barlow"/>
              <a:ea typeface="Barlow"/>
              <a:cs typeface="Barlow"/>
              <a:sym typeface="Barlow"/>
            </a:endParaRPr>
          </a:p>
          <a:p>
            <a:pPr lvl="0"/>
            <a:r>
              <a:rPr lang="en-GB" dirty="0">
                <a:solidFill>
                  <a:schemeClr val="dk1"/>
                </a:solidFill>
                <a:latin typeface="Barlow"/>
                <a:ea typeface="Barlow"/>
                <a:cs typeface="Barlow"/>
                <a:sym typeface="Barlow"/>
              </a:rPr>
              <a:t> </a:t>
            </a:r>
            <a:r>
              <a:rPr lang="ru-RU" dirty="0">
                <a:solidFill>
                  <a:schemeClr val="dk1"/>
                </a:solidFill>
                <a:latin typeface="Barlow"/>
                <a:ea typeface="Barlow"/>
                <a:cs typeface="Barlow"/>
                <a:sym typeface="Barlow"/>
              </a:rPr>
              <a:t>1 устройство поддерживает несколько языков, и язык «следует» за пользователем через МФУ</a:t>
            </a:r>
            <a:r>
              <a:rPr lang="en-GB" sz="1200" dirty="0">
                <a:solidFill>
                  <a:srgbClr val="666666"/>
                </a:solidFill>
                <a:latin typeface="Barlow"/>
                <a:ea typeface="Barlow"/>
                <a:cs typeface="Barlow"/>
                <a:sym typeface="Barlow"/>
              </a:rPr>
              <a:t>.</a:t>
            </a:r>
            <a:endParaRPr sz="1500" dirty="0">
              <a:solidFill>
                <a:srgbClr val="666666"/>
              </a:solidFill>
              <a:latin typeface="Barlow"/>
              <a:ea typeface="Barlow"/>
              <a:cs typeface="Barlow"/>
              <a:sym typeface="Barlow"/>
            </a:endParaRPr>
          </a:p>
        </p:txBody>
      </p:sp>
      <p:pic>
        <p:nvPicPr>
          <p:cNvPr id="1107" name="Google Shape;1107;p139"/>
          <p:cNvPicPr preferRelativeResize="0"/>
          <p:nvPr/>
        </p:nvPicPr>
        <p:blipFill>
          <a:blip r:embed="rId10">
            <a:alphaModFix/>
          </a:blip>
          <a:stretch>
            <a:fillRect/>
          </a:stretch>
        </p:blipFill>
        <p:spPr>
          <a:xfrm>
            <a:off x="6707549" y="3251849"/>
            <a:ext cx="357000" cy="35435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44"/>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en-GB" dirty="0"/>
              <a:t> </a:t>
            </a:r>
            <a:r>
              <a:rPr lang="ru-RU" dirty="0"/>
              <a:t>Усовершенствование </a:t>
            </a:r>
            <a:br>
              <a:rPr lang="ru-RU" dirty="0"/>
            </a:br>
            <a:r>
              <a:rPr lang="en-GB" dirty="0"/>
              <a:t>Ricoh Embedded</a:t>
            </a:r>
            <a:endParaRP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p146"/>
          <p:cNvPicPr preferRelativeResize="0"/>
          <p:nvPr/>
        </p:nvPicPr>
        <p:blipFill>
          <a:blip r:embed="rId3">
            <a:alphaModFix/>
          </a:blip>
          <a:stretch>
            <a:fillRect/>
          </a:stretch>
        </p:blipFill>
        <p:spPr>
          <a:xfrm>
            <a:off x="611200" y="1190850"/>
            <a:ext cx="6343199" cy="3283100"/>
          </a:xfrm>
          <a:prstGeom prst="rect">
            <a:avLst/>
          </a:prstGeom>
          <a:noFill/>
          <a:ln>
            <a:noFill/>
          </a:ln>
        </p:spPr>
      </p:pic>
      <p:sp>
        <p:nvSpPr>
          <p:cNvPr id="1242" name="Google Shape;1242;p146"/>
          <p:cNvSpPr txBox="1">
            <a:spLocks noGrp="1"/>
          </p:cNvSpPr>
          <p:nvPr>
            <p:ph type="title" idx="4294967295"/>
          </p:nvPr>
        </p:nvSpPr>
        <p:spPr>
          <a:xfrm>
            <a:off x="418886" y="359988"/>
            <a:ext cx="6727825" cy="309562"/>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Авто определение формата бумаги</a:t>
            </a:r>
            <a:endParaRPr dirty="0"/>
          </a:p>
        </p:txBody>
      </p:sp>
      <p:sp>
        <p:nvSpPr>
          <p:cNvPr id="1243" name="Google Shape;1243;p146"/>
          <p:cNvSpPr txBox="1"/>
          <p:nvPr/>
        </p:nvSpPr>
        <p:spPr>
          <a:xfrm>
            <a:off x="559075" y="862575"/>
            <a:ext cx="4002000" cy="52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ru-RU" sz="1600" b="1" i="1" dirty="0">
                <a:solidFill>
                  <a:schemeClr val="dk1"/>
                </a:solidFill>
                <a:latin typeface="Barlow"/>
                <a:ea typeface="Barlow"/>
                <a:cs typeface="Barlow"/>
                <a:sym typeface="Barlow"/>
              </a:rPr>
              <a:t>До</a:t>
            </a:r>
            <a:r>
              <a:rPr lang="en-GB" sz="1600" i="1" dirty="0">
                <a:solidFill>
                  <a:schemeClr val="dk1"/>
                </a:solidFill>
                <a:latin typeface="Barlow"/>
                <a:ea typeface="Barlow"/>
                <a:cs typeface="Barlow"/>
                <a:sym typeface="Barlow"/>
              </a:rPr>
              <a:t>:</a:t>
            </a:r>
            <a:r>
              <a:rPr lang="en-GB" sz="1600" dirty="0">
                <a:solidFill>
                  <a:schemeClr val="dk1"/>
                </a:solidFill>
                <a:latin typeface="Barlow"/>
                <a:ea typeface="Barlow"/>
                <a:cs typeface="Barlow"/>
                <a:sym typeface="Barlow"/>
              </a:rPr>
              <a:t> </a:t>
            </a:r>
            <a:r>
              <a:rPr lang="ru-RU" sz="1600" dirty="0">
                <a:solidFill>
                  <a:schemeClr val="dk1"/>
                </a:solidFill>
                <a:latin typeface="Barlow"/>
                <a:ea typeface="Barlow"/>
                <a:cs typeface="Barlow"/>
                <a:sym typeface="Barlow"/>
              </a:rPr>
              <a:t>скриншот </a:t>
            </a:r>
            <a:r>
              <a:rPr lang="en-GB" sz="1600" dirty="0">
                <a:solidFill>
                  <a:schemeClr val="dk1"/>
                </a:solidFill>
                <a:latin typeface="Barlow"/>
                <a:ea typeface="Barlow"/>
                <a:cs typeface="Barlow"/>
                <a:sym typeface="Barlow"/>
              </a:rPr>
              <a:t>PaperCut MF v19</a:t>
            </a:r>
            <a:endParaRPr dirty="0">
              <a:latin typeface="Barlow"/>
              <a:ea typeface="Barlow"/>
              <a:cs typeface="Barlow"/>
              <a:sym typeface="Barlow"/>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147"/>
          <p:cNvPicPr preferRelativeResize="0"/>
          <p:nvPr/>
        </p:nvPicPr>
        <p:blipFill>
          <a:blip r:embed="rId3">
            <a:alphaModFix/>
          </a:blip>
          <a:stretch>
            <a:fillRect/>
          </a:stretch>
        </p:blipFill>
        <p:spPr>
          <a:xfrm>
            <a:off x="611200" y="1190850"/>
            <a:ext cx="6343199" cy="3283100"/>
          </a:xfrm>
          <a:prstGeom prst="rect">
            <a:avLst/>
          </a:prstGeom>
          <a:noFill/>
          <a:ln>
            <a:noFill/>
          </a:ln>
        </p:spPr>
      </p:pic>
      <p:sp>
        <p:nvSpPr>
          <p:cNvPr id="1249" name="Google Shape;1249;p147"/>
          <p:cNvSpPr txBox="1">
            <a:spLocks noGrp="1"/>
          </p:cNvSpPr>
          <p:nvPr>
            <p:ph type="title" idx="4294967295"/>
          </p:nvPr>
        </p:nvSpPr>
        <p:spPr>
          <a:xfrm>
            <a:off x="342900" y="359988"/>
            <a:ext cx="7177088" cy="309562"/>
          </a:xfrm>
          <a:prstGeom prst="rect">
            <a:avLst/>
          </a:prstGeom>
        </p:spPr>
        <p:txBody>
          <a:bodyPr spcFirstLastPara="1" wrap="square" lIns="0" tIns="0" rIns="0" bIns="0" anchor="t" anchorCtr="0">
            <a:noAutofit/>
          </a:bodyPr>
          <a:lstStyle/>
          <a:p>
            <a:pPr lvl="0"/>
            <a:r>
              <a:rPr lang="ru-RU" dirty="0"/>
              <a:t>Авто определение формата бумаги</a:t>
            </a:r>
            <a:endParaRPr dirty="0"/>
          </a:p>
        </p:txBody>
      </p:sp>
      <p:pic>
        <p:nvPicPr>
          <p:cNvPr id="1250" name="Google Shape;1250;p147"/>
          <p:cNvPicPr preferRelativeResize="0"/>
          <p:nvPr/>
        </p:nvPicPr>
        <p:blipFill>
          <a:blip r:embed="rId4">
            <a:alphaModFix/>
          </a:blip>
          <a:stretch>
            <a:fillRect/>
          </a:stretch>
        </p:blipFill>
        <p:spPr>
          <a:xfrm>
            <a:off x="611200" y="1190850"/>
            <a:ext cx="6343140" cy="3283100"/>
          </a:xfrm>
          <a:prstGeom prst="rect">
            <a:avLst/>
          </a:prstGeom>
          <a:noFill/>
          <a:ln>
            <a:noFill/>
          </a:ln>
        </p:spPr>
      </p:pic>
      <p:sp>
        <p:nvSpPr>
          <p:cNvPr id="1251" name="Google Shape;1251;p147"/>
          <p:cNvSpPr txBox="1"/>
          <p:nvPr/>
        </p:nvSpPr>
        <p:spPr>
          <a:xfrm>
            <a:off x="559075" y="862575"/>
            <a:ext cx="4185900" cy="52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RU" sz="1600" b="1" i="1" dirty="0">
                <a:solidFill>
                  <a:schemeClr val="accent1"/>
                </a:solidFill>
                <a:latin typeface="Barlow"/>
                <a:ea typeface="Barlow"/>
                <a:cs typeface="Barlow"/>
                <a:sym typeface="Barlow"/>
              </a:rPr>
              <a:t>После</a:t>
            </a:r>
            <a:r>
              <a:rPr lang="en-GB" sz="1600" b="1" i="1" dirty="0">
                <a:solidFill>
                  <a:schemeClr val="accent1"/>
                </a:solidFill>
                <a:latin typeface="Barlow"/>
                <a:ea typeface="Barlow"/>
                <a:cs typeface="Barlow"/>
                <a:sym typeface="Barlow"/>
              </a:rPr>
              <a:t>: </a:t>
            </a:r>
            <a:r>
              <a:rPr lang="ru-RU" sz="1600" dirty="0">
                <a:solidFill>
                  <a:schemeClr val="dk1"/>
                </a:solidFill>
                <a:latin typeface="Barlow"/>
                <a:ea typeface="Barlow"/>
                <a:cs typeface="Barlow"/>
                <a:sym typeface="Barlow"/>
              </a:rPr>
              <a:t>Скриншот из </a:t>
            </a:r>
            <a:r>
              <a:rPr lang="en-GB" sz="1600" dirty="0">
                <a:solidFill>
                  <a:schemeClr val="dk1"/>
                </a:solidFill>
                <a:latin typeface="Barlow"/>
                <a:ea typeface="Barlow"/>
                <a:cs typeface="Barlow"/>
                <a:sym typeface="Barlow"/>
              </a:rPr>
              <a:t>PaperCut MF v20.0</a:t>
            </a:r>
            <a:endParaRPr dirty="0">
              <a:latin typeface="Barlow"/>
              <a:ea typeface="Barlow"/>
              <a:cs typeface="Barlow"/>
              <a:sym typeface="Barlow"/>
            </a:endParaRPr>
          </a:p>
          <a:p>
            <a:pPr marL="0" lvl="0" indent="0" algn="l" rtl="0">
              <a:lnSpc>
                <a:spcPct val="115000"/>
              </a:lnSpc>
              <a:spcBef>
                <a:spcPts val="1000"/>
              </a:spcBef>
              <a:spcAft>
                <a:spcPts val="1000"/>
              </a:spcAft>
              <a:buNone/>
            </a:pPr>
            <a:endParaRPr sz="1600" b="1" i="1" dirty="0">
              <a:solidFill>
                <a:schemeClr val="accent1"/>
              </a:solidFill>
              <a:latin typeface="Barlow"/>
              <a:ea typeface="Barlow"/>
              <a:cs typeface="Barlow"/>
              <a:sym typeface="Barlow"/>
            </a:endParaRPr>
          </a:p>
        </p:txBody>
      </p:sp>
      <p:sp>
        <p:nvSpPr>
          <p:cNvPr id="1252" name="Google Shape;1252;p147"/>
          <p:cNvSpPr/>
          <p:nvPr/>
        </p:nvSpPr>
        <p:spPr>
          <a:xfrm>
            <a:off x="2516500" y="2382075"/>
            <a:ext cx="1325700" cy="637800"/>
          </a:xfrm>
          <a:prstGeom prst="rect">
            <a:avLst/>
          </a:prstGeom>
          <a:noFill/>
          <a:ln w="2857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148"/>
          <p:cNvPicPr preferRelativeResize="0"/>
          <p:nvPr/>
        </p:nvPicPr>
        <p:blipFill>
          <a:blip r:embed="rId3">
            <a:alphaModFix/>
          </a:blip>
          <a:stretch>
            <a:fillRect/>
          </a:stretch>
        </p:blipFill>
        <p:spPr>
          <a:xfrm>
            <a:off x="611200" y="1190850"/>
            <a:ext cx="6343199" cy="3283100"/>
          </a:xfrm>
          <a:prstGeom prst="rect">
            <a:avLst/>
          </a:prstGeom>
          <a:noFill/>
          <a:ln>
            <a:noFill/>
          </a:ln>
        </p:spPr>
      </p:pic>
      <p:sp>
        <p:nvSpPr>
          <p:cNvPr id="1258" name="Google Shape;1258;p148"/>
          <p:cNvSpPr txBox="1">
            <a:spLocks noGrp="1"/>
          </p:cNvSpPr>
          <p:nvPr>
            <p:ph type="title" idx="4294967295"/>
          </p:nvPr>
        </p:nvSpPr>
        <p:spPr>
          <a:xfrm>
            <a:off x="559075" y="379792"/>
            <a:ext cx="6999288" cy="384175"/>
          </a:xfrm>
          <a:prstGeom prst="rect">
            <a:avLst/>
          </a:prstGeom>
        </p:spPr>
        <p:txBody>
          <a:bodyPr spcFirstLastPara="1" wrap="square" lIns="0" tIns="0" rIns="0" bIns="0" anchor="t" anchorCtr="0">
            <a:noAutofit/>
          </a:bodyPr>
          <a:lstStyle/>
          <a:p>
            <a:pPr lvl="0"/>
            <a:r>
              <a:rPr lang="ru-RU" dirty="0"/>
              <a:t>Авто определение формата бумаги</a:t>
            </a:r>
            <a:endParaRPr dirty="0"/>
          </a:p>
        </p:txBody>
      </p:sp>
      <p:pic>
        <p:nvPicPr>
          <p:cNvPr id="1259" name="Google Shape;1259;p148"/>
          <p:cNvPicPr preferRelativeResize="0"/>
          <p:nvPr/>
        </p:nvPicPr>
        <p:blipFill>
          <a:blip r:embed="rId4">
            <a:alphaModFix/>
          </a:blip>
          <a:stretch>
            <a:fillRect/>
          </a:stretch>
        </p:blipFill>
        <p:spPr>
          <a:xfrm>
            <a:off x="611200" y="1190850"/>
            <a:ext cx="6343140" cy="3283100"/>
          </a:xfrm>
          <a:prstGeom prst="rect">
            <a:avLst/>
          </a:prstGeom>
          <a:noFill/>
          <a:ln>
            <a:noFill/>
          </a:ln>
        </p:spPr>
      </p:pic>
      <p:sp>
        <p:nvSpPr>
          <p:cNvPr id="1260" name="Google Shape;1260;p148"/>
          <p:cNvSpPr txBox="1"/>
          <p:nvPr/>
        </p:nvSpPr>
        <p:spPr>
          <a:xfrm>
            <a:off x="559075" y="862575"/>
            <a:ext cx="4185900" cy="520500"/>
          </a:xfrm>
          <a:prstGeom prst="rect">
            <a:avLst/>
          </a:prstGeom>
          <a:noFill/>
          <a:ln>
            <a:noFill/>
          </a:ln>
        </p:spPr>
        <p:txBody>
          <a:bodyPr spcFirstLastPara="1" wrap="square" lIns="91425" tIns="91425" rIns="91425" bIns="91425" anchor="t" anchorCtr="0">
            <a:noAutofit/>
          </a:bodyPr>
          <a:lstStyle/>
          <a:p>
            <a:pPr lvl="0">
              <a:lnSpc>
                <a:spcPct val="115000"/>
              </a:lnSpc>
            </a:pPr>
            <a:r>
              <a:rPr lang="ru-RU" sz="1600" dirty="0">
                <a:solidFill>
                  <a:schemeClr val="dk1"/>
                </a:solidFill>
                <a:latin typeface="Barlow"/>
                <a:ea typeface="Barlow"/>
                <a:cs typeface="Barlow"/>
                <a:sym typeface="Barlow"/>
              </a:rPr>
              <a:t>Скриншот из PaperCut MF v20.0</a:t>
            </a:r>
            <a:endParaRPr lang="ru-RU" sz="1600" dirty="0">
              <a:latin typeface="Barlow"/>
              <a:ea typeface="Barlow"/>
              <a:cs typeface="Barlow"/>
              <a:sym typeface="Barlow"/>
            </a:endParaRPr>
          </a:p>
          <a:p>
            <a:pPr marL="0" lvl="0" indent="0" algn="l" rtl="0">
              <a:lnSpc>
                <a:spcPct val="115000"/>
              </a:lnSpc>
              <a:spcBef>
                <a:spcPts val="1000"/>
              </a:spcBef>
              <a:spcAft>
                <a:spcPts val="1000"/>
              </a:spcAft>
              <a:buNone/>
            </a:pPr>
            <a:endParaRPr sz="1600" b="1" i="1" dirty="0">
              <a:solidFill>
                <a:schemeClr val="accent1"/>
              </a:solidFill>
              <a:latin typeface="Barlow"/>
              <a:ea typeface="Barlow"/>
              <a:cs typeface="Barlow"/>
              <a:sym typeface="Barlow"/>
            </a:endParaRPr>
          </a:p>
        </p:txBody>
      </p:sp>
      <p:sp>
        <p:nvSpPr>
          <p:cNvPr id="1261" name="Google Shape;1261;p148"/>
          <p:cNvSpPr/>
          <p:nvPr/>
        </p:nvSpPr>
        <p:spPr>
          <a:xfrm>
            <a:off x="663575" y="2382075"/>
            <a:ext cx="3178500" cy="637800"/>
          </a:xfrm>
          <a:prstGeom prst="rect">
            <a:avLst/>
          </a:prstGeom>
          <a:noFill/>
          <a:ln w="2857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8"/>
          <p:cNvSpPr txBox="1"/>
          <p:nvPr/>
        </p:nvSpPr>
        <p:spPr>
          <a:xfrm>
            <a:off x="7053000" y="1890000"/>
            <a:ext cx="2091000" cy="2157067"/>
          </a:xfrm>
          <a:prstGeom prst="rect">
            <a:avLst/>
          </a:prstGeom>
          <a:noFill/>
          <a:ln w="28575" cap="flat" cmpd="sng">
            <a:solidFill>
              <a:srgbClr val="CC0000"/>
            </a:solidFill>
            <a:prstDash val="dash"/>
            <a:round/>
            <a:headEnd type="none" w="sm" len="sm"/>
            <a:tailEnd type="none" w="sm" len="sm"/>
          </a:ln>
        </p:spPr>
        <p:txBody>
          <a:bodyPr spcFirstLastPara="1" wrap="square" lIns="72000" tIns="72000" rIns="72000" bIns="72000" anchor="t" anchorCtr="0">
            <a:noAutofit/>
          </a:bodyPr>
          <a:lstStyle/>
          <a:p>
            <a:pPr marL="0" lvl="0" indent="0" algn="l" rtl="0">
              <a:lnSpc>
                <a:spcPct val="115000"/>
              </a:lnSpc>
              <a:spcBef>
                <a:spcPts val="0"/>
              </a:spcBef>
              <a:spcAft>
                <a:spcPts val="0"/>
              </a:spcAft>
              <a:buNone/>
            </a:pPr>
            <a:r>
              <a:rPr lang="ru-RU" sz="1000" dirty="0">
                <a:solidFill>
                  <a:schemeClr val="dk1"/>
                </a:solidFill>
                <a:latin typeface="Barlow"/>
                <a:ea typeface="Barlow"/>
                <a:cs typeface="Barlow"/>
                <a:sym typeface="Barlow"/>
              </a:rPr>
              <a:t>С помощью функции</a:t>
            </a:r>
            <a:r>
              <a:rPr lang="en-GB" sz="1000" b="1" dirty="0">
                <a:solidFill>
                  <a:schemeClr val="dk1"/>
                </a:solidFill>
                <a:latin typeface="Barlow"/>
                <a:ea typeface="Barlow"/>
                <a:cs typeface="Barlow"/>
                <a:sym typeface="Barlow"/>
              </a:rPr>
              <a:t>“</a:t>
            </a:r>
            <a:r>
              <a:rPr lang="en-GB" sz="1000" b="1" i="1" dirty="0">
                <a:solidFill>
                  <a:schemeClr val="dk1"/>
                </a:solidFill>
                <a:latin typeface="Barlow"/>
                <a:ea typeface="Barlow"/>
                <a:cs typeface="Barlow"/>
                <a:sym typeface="Barlow"/>
              </a:rPr>
              <a:t>Paper size” </a:t>
            </a:r>
            <a:r>
              <a:rPr lang="en-GB" sz="1000" dirty="0">
                <a:solidFill>
                  <a:schemeClr val="dk1"/>
                </a:solidFill>
                <a:latin typeface="Barlow"/>
                <a:ea typeface="Barlow"/>
                <a:cs typeface="Barlow"/>
                <a:sym typeface="Barlow"/>
              </a:rPr>
              <a:t>&amp;</a:t>
            </a:r>
            <a:r>
              <a:rPr lang="en-GB" sz="1000" i="1" dirty="0">
                <a:solidFill>
                  <a:schemeClr val="dk1"/>
                </a:solidFill>
                <a:latin typeface="Barlow"/>
                <a:ea typeface="Barlow"/>
                <a:cs typeface="Barlow"/>
                <a:sym typeface="Barlow"/>
              </a:rPr>
              <a:t> </a:t>
            </a:r>
            <a:r>
              <a:rPr lang="en-GB" sz="1000" b="1" i="1" dirty="0">
                <a:solidFill>
                  <a:schemeClr val="dk1"/>
                </a:solidFill>
                <a:latin typeface="Barlow"/>
                <a:ea typeface="Barlow"/>
                <a:cs typeface="Barlow"/>
                <a:sym typeface="Barlow"/>
              </a:rPr>
              <a:t>“Auto detect size” </a:t>
            </a:r>
            <a:r>
              <a:rPr lang="en-GB" sz="1000" dirty="0">
                <a:solidFill>
                  <a:schemeClr val="dk1"/>
                </a:solidFill>
                <a:latin typeface="Barlow"/>
                <a:ea typeface="Barlow"/>
                <a:cs typeface="Barlow"/>
                <a:sym typeface="Barlow"/>
              </a:rPr>
              <a:t>, </a:t>
            </a:r>
            <a:r>
              <a:rPr lang="ru-RU" sz="1000" dirty="0">
                <a:solidFill>
                  <a:srgbClr val="CC0000"/>
                </a:solidFill>
                <a:latin typeface="Barlow"/>
                <a:ea typeface="Barlow"/>
                <a:cs typeface="Barlow"/>
                <a:sym typeface="Barlow"/>
              </a:rPr>
              <a:t>только</a:t>
            </a:r>
            <a:r>
              <a:rPr lang="en-GB" sz="1000" dirty="0">
                <a:solidFill>
                  <a:srgbClr val="CC0000"/>
                </a:solidFill>
                <a:latin typeface="Barlow"/>
                <a:ea typeface="Barlow"/>
                <a:cs typeface="Barlow"/>
                <a:sym typeface="Barlow"/>
              </a:rPr>
              <a:t> 1 </a:t>
            </a:r>
            <a:r>
              <a:rPr lang="ru-RU" sz="1000" dirty="0">
                <a:solidFill>
                  <a:srgbClr val="CC0000"/>
                </a:solidFill>
                <a:latin typeface="Barlow"/>
                <a:ea typeface="Barlow"/>
                <a:cs typeface="Barlow"/>
                <a:sym typeface="Barlow"/>
              </a:rPr>
              <a:t>из </a:t>
            </a:r>
            <a:r>
              <a:rPr lang="en-GB" sz="1000" dirty="0">
                <a:solidFill>
                  <a:srgbClr val="CC0000"/>
                </a:solidFill>
                <a:latin typeface="Barlow"/>
                <a:ea typeface="Barlow"/>
                <a:cs typeface="Barlow"/>
                <a:sym typeface="Barlow"/>
              </a:rPr>
              <a:t>5 </a:t>
            </a:r>
            <a:r>
              <a:rPr lang="ru-RU" sz="1000" dirty="0">
                <a:solidFill>
                  <a:srgbClr val="CC0000"/>
                </a:solidFill>
                <a:latin typeface="Barlow"/>
                <a:ea typeface="Barlow"/>
                <a:cs typeface="Barlow"/>
                <a:sym typeface="Barlow"/>
              </a:rPr>
              <a:t>кнопок</a:t>
            </a:r>
            <a:r>
              <a:rPr lang="en-GB" sz="1000" dirty="0">
                <a:solidFill>
                  <a:srgbClr val="CC0000"/>
                </a:solidFill>
                <a:latin typeface="Barlow"/>
                <a:ea typeface="Barlow"/>
                <a:cs typeface="Barlow"/>
                <a:sym typeface="Barlow"/>
              </a:rPr>
              <a:t> </a:t>
            </a:r>
            <a:r>
              <a:rPr lang="ru-RU" sz="1000" dirty="0">
                <a:solidFill>
                  <a:srgbClr val="CC0000"/>
                </a:solidFill>
                <a:latin typeface="Barlow"/>
                <a:ea typeface="Barlow"/>
                <a:cs typeface="Barlow"/>
                <a:sym typeface="Barlow"/>
              </a:rPr>
              <a:t>может быть выбрана</a:t>
            </a:r>
            <a:r>
              <a:rPr lang="en-GB" sz="1000" dirty="0">
                <a:solidFill>
                  <a:srgbClr val="CC0000"/>
                </a:solidFill>
                <a:latin typeface="Barlow"/>
                <a:ea typeface="Barlow"/>
                <a:cs typeface="Barlow"/>
                <a:sym typeface="Barlow"/>
              </a:rPr>
              <a:t>.</a:t>
            </a:r>
            <a:endParaRPr sz="1000" dirty="0">
              <a:solidFill>
                <a:srgbClr val="CC0000"/>
              </a:solidFill>
              <a:latin typeface="Barlow"/>
              <a:ea typeface="Barlow"/>
              <a:cs typeface="Barlow"/>
              <a:sym typeface="Barlow"/>
            </a:endParaRPr>
          </a:p>
          <a:p>
            <a:pPr lvl="0">
              <a:spcBef>
                <a:spcPts val="1000"/>
              </a:spcBef>
            </a:pPr>
            <a:r>
              <a:rPr lang="ru-RU" sz="1000" dirty="0">
                <a:solidFill>
                  <a:schemeClr val="dk1"/>
                </a:solidFill>
                <a:latin typeface="Barlow"/>
                <a:ea typeface="Barlow"/>
                <a:cs typeface="Barlow"/>
                <a:sym typeface="Barlow"/>
              </a:rPr>
              <a:t>Выбор </a:t>
            </a:r>
            <a:r>
              <a:rPr lang="en-GB" sz="1000" b="1" dirty="0">
                <a:solidFill>
                  <a:schemeClr val="dk1"/>
                </a:solidFill>
                <a:latin typeface="Barlow"/>
                <a:ea typeface="Barlow"/>
                <a:cs typeface="Barlow"/>
                <a:sym typeface="Barlow"/>
              </a:rPr>
              <a:t>“Auto detect size”</a:t>
            </a:r>
            <a:r>
              <a:rPr lang="en-GB" sz="1000" dirty="0">
                <a:solidFill>
                  <a:schemeClr val="dk1"/>
                </a:solidFill>
                <a:latin typeface="Barlow"/>
                <a:ea typeface="Barlow"/>
                <a:cs typeface="Barlow"/>
                <a:sym typeface="Barlow"/>
              </a:rPr>
              <a:t> </a:t>
            </a:r>
            <a:r>
              <a:rPr lang="ru-RU" sz="1000" dirty="0">
                <a:solidFill>
                  <a:schemeClr val="dk1"/>
                </a:solidFill>
                <a:latin typeface="Barlow"/>
                <a:ea typeface="Barlow"/>
                <a:cs typeface="Barlow"/>
                <a:sym typeface="Barlow"/>
              </a:rPr>
              <a:t>просто сообщает, что последние 2 кнопки предназначены для автоматического определения размеров бумаги</a:t>
            </a:r>
            <a:r>
              <a:rPr lang="en-GB" sz="1000" dirty="0">
                <a:solidFill>
                  <a:schemeClr val="dk1"/>
                </a:solidFill>
                <a:latin typeface="Barlow"/>
                <a:ea typeface="Barlow"/>
                <a:cs typeface="Barlow"/>
                <a:sym typeface="Barlow"/>
              </a:rPr>
              <a:t>.</a:t>
            </a:r>
            <a:endParaRPr sz="1000" dirty="0">
              <a:solidFill>
                <a:schemeClr val="dk1"/>
              </a:solidFill>
              <a:latin typeface="Barlow"/>
              <a:ea typeface="Barlow"/>
              <a:cs typeface="Barlow"/>
              <a:sym typeface="Barlow"/>
            </a:endParaRPr>
          </a:p>
          <a:p>
            <a:pPr marL="0" marR="0" lvl="0" indent="0" algn="l" rtl="0">
              <a:lnSpc>
                <a:spcPct val="100000"/>
              </a:lnSpc>
              <a:spcBef>
                <a:spcPts val="0"/>
              </a:spcBef>
              <a:spcAft>
                <a:spcPts val="0"/>
              </a:spcAft>
              <a:buNone/>
            </a:pPr>
            <a:endParaRPr sz="1000" dirty="0">
              <a:solidFill>
                <a:schemeClr val="dk1"/>
              </a:solidFill>
              <a:latin typeface="Barlow"/>
              <a:ea typeface="Barlow"/>
              <a:cs typeface="Barlow"/>
              <a:sym typeface="Barlow"/>
            </a:endParaRPr>
          </a:p>
          <a:p>
            <a:pPr marL="0" lvl="0" indent="0" algn="l" rtl="0">
              <a:lnSpc>
                <a:spcPct val="115000"/>
              </a:lnSpc>
              <a:spcBef>
                <a:spcPts val="0"/>
              </a:spcBef>
              <a:spcAft>
                <a:spcPts val="1000"/>
              </a:spcAft>
              <a:buNone/>
            </a:pPr>
            <a:r>
              <a:rPr lang="en-GB" sz="1000" b="1" dirty="0">
                <a:solidFill>
                  <a:schemeClr val="dk1"/>
                </a:solidFill>
                <a:latin typeface="Barlow"/>
                <a:ea typeface="Barlow"/>
                <a:cs typeface="Barlow"/>
                <a:sym typeface="Barlow"/>
              </a:rPr>
              <a:t>“Auto detect size” </a:t>
            </a:r>
            <a:r>
              <a:rPr lang="ru-RU" sz="1000" b="1" dirty="0">
                <a:solidFill>
                  <a:schemeClr val="dk1"/>
                </a:solidFill>
                <a:latin typeface="Barlow"/>
                <a:ea typeface="Barlow"/>
                <a:cs typeface="Barlow"/>
                <a:sym typeface="Barlow"/>
              </a:rPr>
              <a:t>это не отдельная настройка</a:t>
            </a:r>
            <a:r>
              <a:rPr lang="en-GB" sz="1000" dirty="0">
                <a:solidFill>
                  <a:schemeClr val="dk1"/>
                </a:solidFill>
                <a:latin typeface="Barlow"/>
                <a:ea typeface="Barlow"/>
                <a:cs typeface="Barlow"/>
                <a:sym typeface="Barlow"/>
              </a:rPr>
              <a:t>, </a:t>
            </a:r>
            <a:r>
              <a:rPr lang="ru-RU" sz="1000" dirty="0">
                <a:solidFill>
                  <a:schemeClr val="dk1"/>
                </a:solidFill>
                <a:latin typeface="Barlow"/>
                <a:ea typeface="Barlow"/>
                <a:cs typeface="Barlow"/>
                <a:sym typeface="Barlow"/>
              </a:rPr>
              <a:t>но часть</a:t>
            </a:r>
            <a:r>
              <a:rPr lang="en-GB" sz="1000" dirty="0">
                <a:solidFill>
                  <a:schemeClr val="dk1"/>
                </a:solidFill>
                <a:latin typeface="Barlow"/>
                <a:ea typeface="Barlow"/>
                <a:cs typeface="Barlow"/>
                <a:sym typeface="Barlow"/>
              </a:rPr>
              <a:t> </a:t>
            </a:r>
            <a:r>
              <a:rPr lang="en-GB" sz="1000" i="1" dirty="0">
                <a:solidFill>
                  <a:schemeClr val="dk1"/>
                </a:solidFill>
                <a:latin typeface="Barlow"/>
                <a:ea typeface="Barlow"/>
                <a:cs typeface="Barlow"/>
                <a:sym typeface="Barlow"/>
              </a:rPr>
              <a:t>“Paper size”</a:t>
            </a:r>
            <a:r>
              <a:rPr lang="en-GB" sz="1000" dirty="0">
                <a:solidFill>
                  <a:schemeClr val="dk1"/>
                </a:solidFill>
                <a:latin typeface="Barlow"/>
                <a:ea typeface="Barlow"/>
                <a:cs typeface="Barlow"/>
                <a:sym typeface="Barlow"/>
              </a:rPr>
              <a:t>.</a:t>
            </a:r>
            <a:endParaRPr sz="1000" dirty="0">
              <a:solidFill>
                <a:schemeClr val="dk1"/>
              </a:solidFill>
              <a:latin typeface="Barlow"/>
              <a:ea typeface="Barlow"/>
              <a:cs typeface="Barlow"/>
              <a:sym typeface="Barlow"/>
            </a:endParaRPr>
          </a:p>
        </p:txBody>
      </p:sp>
      <p:cxnSp>
        <p:nvCxnSpPr>
          <p:cNvPr id="1263" name="Google Shape;1263;p148"/>
          <p:cNvCxnSpPr>
            <a:cxnSpLocks/>
            <a:stCxn id="1261" idx="2"/>
            <a:endCxn id="1262" idx="2"/>
          </p:cNvCxnSpPr>
          <p:nvPr/>
        </p:nvCxnSpPr>
        <p:spPr>
          <a:xfrm rot="16200000" flipH="1">
            <a:off x="4662066" y="610633"/>
            <a:ext cx="1027192" cy="5845675"/>
          </a:xfrm>
          <a:prstGeom prst="bentConnector3">
            <a:avLst>
              <a:gd name="adj1" fmla="val 122255"/>
            </a:avLst>
          </a:prstGeom>
          <a:noFill/>
          <a:ln w="28575" cap="flat" cmpd="sng">
            <a:solidFill>
              <a:srgbClr val="CC0000"/>
            </a:solidFill>
            <a:prstDash val="dash"/>
            <a:round/>
            <a:headEnd type="none" w="sm" len="sm"/>
            <a:tailEnd type="none" w="sm" len="sm"/>
          </a:ln>
        </p:spPr>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50"/>
          <p:cNvSpPr txBox="1">
            <a:spLocks noGrp="1"/>
          </p:cNvSpPr>
          <p:nvPr>
            <p:ph type="title" idx="4294967295"/>
          </p:nvPr>
        </p:nvSpPr>
        <p:spPr>
          <a:xfrm>
            <a:off x="414337" y="408263"/>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Ricoh UI </a:t>
            </a:r>
            <a:endParaRPr dirty="0"/>
          </a:p>
        </p:txBody>
      </p:sp>
      <p:sp>
        <p:nvSpPr>
          <p:cNvPr id="1275" name="Google Shape;1275;p150"/>
          <p:cNvSpPr txBox="1">
            <a:spLocks noGrp="1"/>
          </p:cNvSpPr>
          <p:nvPr>
            <p:ph type="body" idx="4294967295"/>
          </p:nvPr>
        </p:nvSpPr>
        <p:spPr>
          <a:xfrm>
            <a:off x="1068388" y="1095375"/>
            <a:ext cx="8075612" cy="250825"/>
          </a:xfrm>
          <a:prstGeom prst="rect">
            <a:avLst/>
          </a:prstGeom>
        </p:spPr>
        <p:txBody>
          <a:bodyPr spcFirstLastPara="1" wrap="square" lIns="0" tIns="0" rIns="0" bIns="0" anchor="t" anchorCtr="0">
            <a:noAutofit/>
          </a:bodyPr>
          <a:lstStyle/>
          <a:p>
            <a:pPr marL="0" lvl="0" indent="0">
              <a:lnSpc>
                <a:spcPct val="100000"/>
              </a:lnSpc>
              <a:buNone/>
            </a:pPr>
            <a:r>
              <a:rPr lang="ru-RU" sz="1200" dirty="0"/>
              <a:t>В пользовательском интерфейсе 20.0 PaperCut кнопки «</a:t>
            </a:r>
            <a:r>
              <a:rPr lang="en-GB" sz="1200" dirty="0"/>
              <a:t>Same</a:t>
            </a:r>
            <a:r>
              <a:rPr lang="ru-RU" sz="1200" dirty="0"/>
              <a:t>» и «</a:t>
            </a:r>
            <a:r>
              <a:rPr lang="en-GB" sz="1200" dirty="0"/>
              <a:t>Mixed</a:t>
            </a:r>
            <a:r>
              <a:rPr lang="ru-RU" sz="1200" dirty="0"/>
              <a:t>» отражают собственные настройки Ricoh.</a:t>
            </a:r>
            <a:endParaRPr sz="1200" dirty="0"/>
          </a:p>
          <a:p>
            <a:pPr marL="0" lvl="0" indent="0" algn="l" rtl="0">
              <a:lnSpc>
                <a:spcPct val="100000"/>
              </a:lnSpc>
              <a:spcBef>
                <a:spcPts val="1000"/>
              </a:spcBef>
              <a:spcAft>
                <a:spcPts val="0"/>
              </a:spcAft>
              <a:buNone/>
            </a:pPr>
            <a:endParaRPr sz="1200" dirty="0"/>
          </a:p>
          <a:p>
            <a:pPr marL="0" lvl="0" indent="0" algn="l" rtl="0">
              <a:lnSpc>
                <a:spcPct val="100000"/>
              </a:lnSpc>
              <a:spcBef>
                <a:spcPts val="1000"/>
              </a:spcBef>
              <a:spcAft>
                <a:spcPts val="1000"/>
              </a:spcAft>
              <a:buNone/>
            </a:pPr>
            <a:endParaRPr sz="1200" dirty="0"/>
          </a:p>
        </p:txBody>
      </p:sp>
      <p:sp>
        <p:nvSpPr>
          <p:cNvPr id="1278" name="Google Shape;1278;p150"/>
          <p:cNvSpPr txBox="1">
            <a:spLocks noGrp="1"/>
          </p:cNvSpPr>
          <p:nvPr>
            <p:ph type="body" idx="4294967295"/>
          </p:nvPr>
        </p:nvSpPr>
        <p:spPr>
          <a:xfrm>
            <a:off x="0" y="3857625"/>
            <a:ext cx="3279775" cy="376238"/>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1000"/>
              </a:spcAft>
              <a:buNone/>
            </a:pPr>
            <a:r>
              <a:rPr lang="en-GB" sz="900"/>
              <a:t>Ricoh native UI.</a:t>
            </a:r>
            <a:endParaRPr sz="900"/>
          </a:p>
        </p:txBody>
      </p:sp>
      <p:pic>
        <p:nvPicPr>
          <p:cNvPr id="1276" name="Google Shape;1276;p150"/>
          <p:cNvPicPr preferRelativeResize="0"/>
          <p:nvPr/>
        </p:nvPicPr>
        <p:blipFill>
          <a:blip r:embed="rId3">
            <a:alphaModFix/>
          </a:blip>
          <a:stretch>
            <a:fillRect/>
          </a:stretch>
        </p:blipFill>
        <p:spPr>
          <a:xfrm>
            <a:off x="611200" y="1599925"/>
            <a:ext cx="3878049" cy="2258150"/>
          </a:xfrm>
          <a:prstGeom prst="rect">
            <a:avLst/>
          </a:prstGeom>
          <a:noFill/>
          <a:ln>
            <a:noFill/>
          </a:ln>
        </p:spPr>
      </p:pic>
      <p:pic>
        <p:nvPicPr>
          <p:cNvPr id="1277" name="Google Shape;1277;p150"/>
          <p:cNvPicPr preferRelativeResize="0"/>
          <p:nvPr/>
        </p:nvPicPr>
        <p:blipFill>
          <a:blip r:embed="rId4">
            <a:alphaModFix/>
          </a:blip>
          <a:stretch>
            <a:fillRect/>
          </a:stretch>
        </p:blipFill>
        <p:spPr>
          <a:xfrm>
            <a:off x="4548325" y="1599925"/>
            <a:ext cx="4227026" cy="21878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51"/>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GB" dirty="0"/>
              <a:t> </a:t>
            </a:r>
            <a:br>
              <a:rPr lang="en-GB" dirty="0"/>
            </a:br>
            <a:r>
              <a:rPr lang="en-GB" dirty="0"/>
              <a:t>Lexmark</a:t>
            </a:r>
            <a:br>
              <a:rPr lang="ru-RU" dirty="0"/>
            </a:br>
            <a:r>
              <a:rPr lang="en-GB" dirty="0"/>
              <a:t> </a:t>
            </a:r>
            <a:r>
              <a:rPr lang="ru-RU" dirty="0"/>
              <a:t>Интегрированное сканирование</a:t>
            </a:r>
            <a:endParaRPr dirty="0"/>
          </a:p>
          <a:p>
            <a:pPr marL="0" lvl="0" indent="0" algn="r" rtl="0">
              <a:spcBef>
                <a:spcPts val="0"/>
              </a:spcBef>
              <a:spcAft>
                <a:spcPts val="0"/>
              </a:spcAft>
              <a:buNone/>
            </a:pP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52"/>
          <p:cNvSpPr txBox="1">
            <a:spLocks noGrp="1"/>
          </p:cNvSpPr>
          <p:nvPr>
            <p:ph type="title" idx="4294967295"/>
          </p:nvPr>
        </p:nvSpPr>
        <p:spPr>
          <a:xfrm>
            <a:off x="370504" y="304971"/>
            <a:ext cx="5468938" cy="433387"/>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ru-RU" b="0" dirty="0"/>
              <a:t>Что</a:t>
            </a:r>
            <a:r>
              <a:rPr lang="en-GB" sz="3000" b="0" dirty="0">
                <a:solidFill>
                  <a:schemeClr val="dk1"/>
                </a:solidFill>
              </a:rPr>
              <a:t> </a:t>
            </a:r>
            <a:r>
              <a:rPr lang="ru-RU" sz="3000" dirty="0">
                <a:solidFill>
                  <a:schemeClr val="dk1"/>
                </a:solidFill>
              </a:rPr>
              <a:t>нового</a:t>
            </a:r>
            <a:r>
              <a:rPr lang="en-GB" sz="3000" dirty="0">
                <a:solidFill>
                  <a:schemeClr val="dk1"/>
                </a:solidFill>
              </a:rPr>
              <a:t>?</a:t>
            </a:r>
            <a:endParaRPr dirty="0"/>
          </a:p>
        </p:txBody>
      </p:sp>
      <p:sp>
        <p:nvSpPr>
          <p:cNvPr id="1289" name="Google Shape;1289;p152"/>
          <p:cNvSpPr txBox="1">
            <a:spLocks noGrp="1"/>
          </p:cNvSpPr>
          <p:nvPr>
            <p:ph type="body" idx="4294967295"/>
          </p:nvPr>
        </p:nvSpPr>
        <p:spPr>
          <a:xfrm>
            <a:off x="1931425" y="2587756"/>
            <a:ext cx="2159000" cy="1528762"/>
          </a:xfrm>
          <a:prstGeom prst="rect">
            <a:avLst/>
          </a:prstGeom>
        </p:spPr>
        <p:txBody>
          <a:bodyPr spcFirstLastPara="1" wrap="square" lIns="0" tIns="0" rIns="0" bIns="0" anchor="t" anchorCtr="0">
            <a:noAutofit/>
          </a:bodyPr>
          <a:lstStyle/>
          <a:p>
            <a:pPr marL="0" lvl="0" indent="0" algn="ctr">
              <a:buNone/>
            </a:pPr>
            <a:r>
              <a:rPr lang="ru-RU" b="1" dirty="0">
                <a:solidFill>
                  <a:schemeClr val="accent1"/>
                </a:solidFill>
              </a:rPr>
              <a:t>Интегрированное сканирование</a:t>
            </a:r>
          </a:p>
          <a:p>
            <a:pPr marL="0" lvl="0" indent="0" algn="ctr">
              <a:buNone/>
            </a:pPr>
            <a:r>
              <a:rPr lang="ru-RU" sz="1400" dirty="0"/>
              <a:t>Отправляйте редактируемые сканы с возможностью поиска по различным адресам с помощью нескольких нажатий на устройстве.</a:t>
            </a:r>
            <a:endParaRPr sz="1400" dirty="0"/>
          </a:p>
        </p:txBody>
      </p:sp>
      <p:sp>
        <p:nvSpPr>
          <p:cNvPr id="1292" name="Google Shape;1292;p152"/>
          <p:cNvSpPr txBox="1">
            <a:spLocks noGrp="1"/>
          </p:cNvSpPr>
          <p:nvPr>
            <p:ph type="body" idx="4294967295"/>
          </p:nvPr>
        </p:nvSpPr>
        <p:spPr>
          <a:xfrm>
            <a:off x="5128419" y="2726381"/>
            <a:ext cx="2279650" cy="1604962"/>
          </a:xfrm>
          <a:prstGeom prst="rect">
            <a:avLst/>
          </a:prstGeom>
        </p:spPr>
        <p:txBody>
          <a:bodyPr spcFirstLastPara="1" wrap="square" lIns="0" tIns="0" rIns="0" bIns="0" anchor="t" anchorCtr="0">
            <a:noAutofit/>
          </a:bodyPr>
          <a:lstStyle/>
          <a:p>
            <a:pPr marL="0" lvl="0" indent="0" algn="ctr">
              <a:buNone/>
            </a:pPr>
            <a:r>
              <a:rPr lang="ru-RU" b="1" dirty="0">
                <a:solidFill>
                  <a:schemeClr val="accent1"/>
                </a:solidFill>
              </a:rPr>
              <a:t>Выбор аккаунта (версия для печати)</a:t>
            </a:r>
          </a:p>
          <a:p>
            <a:pPr marL="0" lvl="0" indent="0" algn="ctr">
              <a:buNone/>
            </a:pPr>
            <a:r>
              <a:rPr lang="ru-RU" sz="1400" dirty="0"/>
              <a:t>Для заданий на печать без учетной записи: выберите учетную запись для распределения заданий на печать во время выпуска.</a:t>
            </a:r>
            <a:endParaRPr b="1" dirty="0">
              <a:solidFill>
                <a:schemeClr val="accent1"/>
              </a:solidFill>
            </a:endParaRPr>
          </a:p>
        </p:txBody>
      </p:sp>
      <p:pic>
        <p:nvPicPr>
          <p:cNvPr id="1290" name="Google Shape;1290;p152"/>
          <p:cNvPicPr preferRelativeResize="0"/>
          <p:nvPr/>
        </p:nvPicPr>
        <p:blipFill>
          <a:blip r:embed="rId3">
            <a:alphaModFix/>
          </a:blip>
          <a:stretch>
            <a:fillRect/>
          </a:stretch>
        </p:blipFill>
        <p:spPr>
          <a:xfrm>
            <a:off x="2544012" y="1697125"/>
            <a:ext cx="791643" cy="719998"/>
          </a:xfrm>
          <a:prstGeom prst="rect">
            <a:avLst/>
          </a:prstGeom>
          <a:noFill/>
          <a:ln>
            <a:noFill/>
          </a:ln>
        </p:spPr>
      </p:pic>
      <p:pic>
        <p:nvPicPr>
          <p:cNvPr id="1291" name="Google Shape;1291;p152"/>
          <p:cNvPicPr preferRelativeResize="0"/>
          <p:nvPr/>
        </p:nvPicPr>
        <p:blipFill>
          <a:blip r:embed="rId4">
            <a:alphaModFix/>
          </a:blip>
          <a:stretch>
            <a:fillRect/>
          </a:stretch>
        </p:blipFill>
        <p:spPr>
          <a:xfrm>
            <a:off x="5844373" y="1697122"/>
            <a:ext cx="719677" cy="719998"/>
          </a:xfrm>
          <a:prstGeom prst="rect">
            <a:avLst/>
          </a:prstGeom>
          <a:noFill/>
          <a:ln>
            <a:noFill/>
          </a:ln>
        </p:spPr>
      </p:pic>
      <p:sp>
        <p:nvSpPr>
          <p:cNvPr id="7" name="Google Shape;1300;p153">
            <a:extLst>
              <a:ext uri="{FF2B5EF4-FFF2-40B4-BE49-F238E27FC236}">
                <a16:creationId xmlns:a16="http://schemas.microsoft.com/office/drawing/2014/main" id="{7EE8E387-637C-4D41-A95A-83478C6CD57C}"/>
              </a:ext>
            </a:extLst>
          </p:cNvPr>
          <p:cNvSpPr/>
          <p:nvPr/>
        </p:nvSpPr>
        <p:spPr>
          <a:xfrm rot="-2700000">
            <a:off x="1809762" y="1375031"/>
            <a:ext cx="330502" cy="350866"/>
          </a:xfrm>
          <a:prstGeom prst="downArrow">
            <a:avLst>
              <a:gd name="adj1" fmla="val 50000"/>
              <a:gd name="adj2" fmla="val 50000"/>
            </a:avLst>
          </a:prstGeom>
          <a:solidFill>
            <a:srgbClr val="FA8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01;p153">
            <a:extLst>
              <a:ext uri="{FF2B5EF4-FFF2-40B4-BE49-F238E27FC236}">
                <a16:creationId xmlns:a16="http://schemas.microsoft.com/office/drawing/2014/main" id="{6AFDB4F2-72F2-4A6F-9FF4-AFDB5EFDFDE5}"/>
              </a:ext>
            </a:extLst>
          </p:cNvPr>
          <p:cNvSpPr/>
          <p:nvPr/>
        </p:nvSpPr>
        <p:spPr>
          <a:xfrm>
            <a:off x="2774673" y="908991"/>
            <a:ext cx="330300" cy="351000"/>
          </a:xfrm>
          <a:prstGeom prst="downArrow">
            <a:avLst>
              <a:gd name="adj1" fmla="val 50000"/>
              <a:gd name="adj2" fmla="val 50000"/>
            </a:avLst>
          </a:prstGeom>
          <a:solidFill>
            <a:srgbClr val="FA8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02;p153">
            <a:extLst>
              <a:ext uri="{FF2B5EF4-FFF2-40B4-BE49-F238E27FC236}">
                <a16:creationId xmlns:a16="http://schemas.microsoft.com/office/drawing/2014/main" id="{D6DD3A32-0341-425C-95EE-3F929F1DE383}"/>
              </a:ext>
            </a:extLst>
          </p:cNvPr>
          <p:cNvSpPr/>
          <p:nvPr/>
        </p:nvSpPr>
        <p:spPr>
          <a:xfrm rot="2700000" flipH="1">
            <a:off x="3817423" y="1375031"/>
            <a:ext cx="330502" cy="350866"/>
          </a:xfrm>
          <a:prstGeom prst="downArrow">
            <a:avLst>
              <a:gd name="adj1" fmla="val 50000"/>
              <a:gd name="adj2" fmla="val 50000"/>
            </a:avLst>
          </a:prstGeom>
          <a:solidFill>
            <a:srgbClr val="FA8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04;p153">
            <a:extLst>
              <a:ext uri="{FF2B5EF4-FFF2-40B4-BE49-F238E27FC236}">
                <a16:creationId xmlns:a16="http://schemas.microsoft.com/office/drawing/2014/main" id="{195A4870-B76E-4309-94BB-CF47720D554B}"/>
              </a:ext>
            </a:extLst>
          </p:cNvPr>
          <p:cNvSpPr txBox="1"/>
          <p:nvPr/>
        </p:nvSpPr>
        <p:spPr>
          <a:xfrm>
            <a:off x="2002025" y="1274625"/>
            <a:ext cx="2017800" cy="5517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1000"/>
              </a:spcAft>
              <a:buNone/>
            </a:pPr>
            <a:r>
              <a:rPr lang="en-GB" sz="1800" b="1">
                <a:solidFill>
                  <a:srgbClr val="FF9900"/>
                </a:solidFill>
                <a:latin typeface="Barlow"/>
                <a:ea typeface="Barlow"/>
                <a:cs typeface="Barlow"/>
                <a:sym typeface="Barlow"/>
              </a:rPr>
              <a:t>Hero Feature</a:t>
            </a:r>
            <a:endParaRPr>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0"/>
                                        </p:tgtEl>
                                        <p:attrNameLst>
                                          <p:attrName>style.visibility</p:attrName>
                                        </p:attrNameLst>
                                      </p:cBhvr>
                                      <p:to>
                                        <p:strVal val="visible"/>
                                      </p:to>
                                    </p:set>
                                    <p:animEffect transition="in" filter="fade">
                                      <p:cBhvr>
                                        <p:cTn id="7" dur="10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55"/>
          <p:cNvSpPr txBox="1">
            <a:spLocks noGrp="1"/>
          </p:cNvSpPr>
          <p:nvPr>
            <p:ph type="body" idx="4294967295"/>
          </p:nvPr>
        </p:nvSpPr>
        <p:spPr>
          <a:xfrm>
            <a:off x="524625" y="780350"/>
            <a:ext cx="3462338" cy="863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ru-RU" sz="3600" b="1" dirty="0"/>
              <a:t>До</a:t>
            </a:r>
            <a:endParaRPr sz="3600" b="1" dirty="0"/>
          </a:p>
          <a:p>
            <a:pPr marL="0" lvl="0" indent="0" algn="ctr" rtl="0">
              <a:spcBef>
                <a:spcPts val="1000"/>
              </a:spcBef>
              <a:spcAft>
                <a:spcPts val="0"/>
              </a:spcAft>
              <a:buNone/>
            </a:pPr>
            <a:endParaRPr sz="3600" dirty="0"/>
          </a:p>
          <a:p>
            <a:pPr marL="0" lvl="0" indent="0" algn="ctr" rtl="0">
              <a:spcBef>
                <a:spcPts val="1000"/>
              </a:spcBef>
              <a:spcAft>
                <a:spcPts val="1000"/>
              </a:spcAft>
              <a:buNone/>
            </a:pPr>
            <a:endParaRPr sz="3600" dirty="0"/>
          </a:p>
        </p:txBody>
      </p:sp>
      <p:sp>
        <p:nvSpPr>
          <p:cNvPr id="1316" name="Google Shape;1316;p155"/>
          <p:cNvSpPr txBox="1">
            <a:spLocks noGrp="1"/>
          </p:cNvSpPr>
          <p:nvPr>
            <p:ph type="body" idx="4294967295"/>
          </p:nvPr>
        </p:nvSpPr>
        <p:spPr>
          <a:xfrm>
            <a:off x="5016500" y="872425"/>
            <a:ext cx="3460750" cy="679450"/>
          </a:xfrm>
          <a:prstGeom prst="rect">
            <a:avLst/>
          </a:prstGeom>
        </p:spPr>
        <p:txBody>
          <a:bodyPr spcFirstLastPara="1" wrap="square" lIns="0" tIns="0" rIns="0" bIns="0" anchor="t" anchorCtr="0">
            <a:noAutofit/>
          </a:bodyPr>
          <a:lstStyle/>
          <a:p>
            <a:pPr marL="0" lvl="0" indent="0" algn="ctr" rtl="0">
              <a:spcBef>
                <a:spcPts val="0"/>
              </a:spcBef>
              <a:spcAft>
                <a:spcPts val="1000"/>
              </a:spcAft>
              <a:buNone/>
            </a:pPr>
            <a:r>
              <a:rPr lang="ru-RU" sz="3600" b="1" dirty="0">
                <a:solidFill>
                  <a:schemeClr val="accent1"/>
                </a:solidFill>
              </a:rPr>
              <a:t>После</a:t>
            </a:r>
            <a:endParaRPr sz="3600" dirty="0">
              <a:solidFill>
                <a:schemeClr val="accent1"/>
              </a:solidFill>
            </a:endParaRPr>
          </a:p>
        </p:txBody>
      </p:sp>
      <p:sp>
        <p:nvSpPr>
          <p:cNvPr id="1317" name="Google Shape;1317;p155"/>
          <p:cNvSpPr/>
          <p:nvPr/>
        </p:nvSpPr>
        <p:spPr>
          <a:xfrm rot="-5400000">
            <a:off x="4324265" y="3028606"/>
            <a:ext cx="330300" cy="351000"/>
          </a:xfrm>
          <a:prstGeom prst="downArrow">
            <a:avLst>
              <a:gd name="adj1" fmla="val 50000"/>
              <a:gd name="adj2" fmla="val 50000"/>
            </a:avLst>
          </a:prstGeom>
          <a:solidFill>
            <a:srgbClr val="27A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5"/>
          <p:cNvSpPr txBox="1"/>
          <p:nvPr/>
        </p:nvSpPr>
        <p:spPr>
          <a:xfrm>
            <a:off x="524625" y="1328300"/>
            <a:ext cx="3459600" cy="7200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1000"/>
              </a:spcAft>
              <a:buNone/>
            </a:pPr>
            <a:r>
              <a:rPr lang="en-GB" sz="1800" dirty="0">
                <a:solidFill>
                  <a:schemeClr val="dk1"/>
                </a:solidFill>
                <a:latin typeface="Barlow"/>
                <a:ea typeface="Barlow"/>
                <a:cs typeface="Barlow"/>
                <a:sym typeface="Barlow"/>
              </a:rPr>
              <a:t>19.X </a:t>
            </a:r>
            <a:r>
              <a:rPr lang="ru-RU" sz="1800" dirty="0">
                <a:solidFill>
                  <a:schemeClr val="dk1"/>
                </a:solidFill>
                <a:latin typeface="Barlow"/>
                <a:ea typeface="Barlow"/>
                <a:cs typeface="Barlow"/>
                <a:sym typeface="Barlow"/>
              </a:rPr>
              <a:t>и раньше</a:t>
            </a:r>
            <a:br>
              <a:rPr lang="en-GB" sz="1800" dirty="0">
                <a:solidFill>
                  <a:schemeClr val="dk1"/>
                </a:solidFill>
                <a:latin typeface="Barlow"/>
                <a:ea typeface="Barlow"/>
                <a:cs typeface="Barlow"/>
                <a:sym typeface="Barlow"/>
              </a:rPr>
            </a:br>
            <a:r>
              <a:rPr lang="en-GB" sz="1800" dirty="0">
                <a:solidFill>
                  <a:schemeClr val="dk1"/>
                </a:solidFill>
                <a:latin typeface="Barlow"/>
                <a:ea typeface="Barlow"/>
                <a:cs typeface="Barlow"/>
                <a:sym typeface="Barlow"/>
              </a:rPr>
              <a:t>Lexmark’s UI</a:t>
            </a:r>
            <a:endParaRPr dirty="0"/>
          </a:p>
        </p:txBody>
      </p:sp>
      <p:sp>
        <p:nvSpPr>
          <p:cNvPr id="1319" name="Google Shape;1319;p155"/>
          <p:cNvSpPr txBox="1"/>
          <p:nvPr/>
        </p:nvSpPr>
        <p:spPr>
          <a:xfrm>
            <a:off x="5016500" y="1328300"/>
            <a:ext cx="3459600" cy="7200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1000"/>
              </a:spcAft>
              <a:buNone/>
            </a:pPr>
            <a:r>
              <a:rPr lang="en-GB" sz="1800" b="1" dirty="0">
                <a:solidFill>
                  <a:schemeClr val="accent1"/>
                </a:solidFill>
                <a:latin typeface="Barlow"/>
                <a:ea typeface="Barlow"/>
                <a:cs typeface="Barlow"/>
                <a:sym typeface="Barlow"/>
              </a:rPr>
              <a:t>20.0</a:t>
            </a:r>
            <a:br>
              <a:rPr lang="en-GB" sz="1800" b="1" dirty="0">
                <a:solidFill>
                  <a:schemeClr val="accent1"/>
                </a:solidFill>
                <a:latin typeface="Barlow"/>
                <a:ea typeface="Barlow"/>
                <a:cs typeface="Barlow"/>
                <a:sym typeface="Barlow"/>
              </a:rPr>
            </a:br>
            <a:r>
              <a:rPr lang="en-GB" sz="1800" dirty="0" err="1">
                <a:solidFill>
                  <a:schemeClr val="accent1"/>
                </a:solidFill>
                <a:latin typeface="Barlow"/>
                <a:ea typeface="Barlow"/>
                <a:cs typeface="Barlow"/>
                <a:sym typeface="Barlow"/>
              </a:rPr>
              <a:t>PaperCut’s</a:t>
            </a:r>
            <a:r>
              <a:rPr lang="en-GB" sz="1800" dirty="0">
                <a:solidFill>
                  <a:schemeClr val="accent1"/>
                </a:solidFill>
                <a:latin typeface="Barlow"/>
                <a:ea typeface="Barlow"/>
                <a:cs typeface="Barlow"/>
                <a:sym typeface="Barlow"/>
              </a:rPr>
              <a:t> UI</a:t>
            </a:r>
            <a:endParaRPr sz="1800" dirty="0">
              <a:solidFill>
                <a:schemeClr val="accent1"/>
              </a:solidFill>
              <a:latin typeface="Barlow"/>
              <a:ea typeface="Barlow"/>
              <a:cs typeface="Barlow"/>
              <a:sym typeface="Barlow"/>
            </a:endParaRPr>
          </a:p>
        </p:txBody>
      </p:sp>
      <p:pic>
        <p:nvPicPr>
          <p:cNvPr id="1321" name="Google Shape;1321;p155"/>
          <p:cNvPicPr preferRelativeResize="0"/>
          <p:nvPr/>
        </p:nvPicPr>
        <p:blipFill>
          <a:blip r:embed="rId3">
            <a:alphaModFix/>
          </a:blip>
          <a:stretch>
            <a:fillRect/>
          </a:stretch>
        </p:blipFill>
        <p:spPr>
          <a:xfrm>
            <a:off x="5239350" y="2164450"/>
            <a:ext cx="3236740" cy="1950124"/>
          </a:xfrm>
          <a:prstGeom prst="rect">
            <a:avLst/>
          </a:prstGeom>
          <a:noFill/>
          <a:ln>
            <a:noFill/>
          </a:ln>
          <a:effectLst>
            <a:outerShdw blurRad="57150" dist="19050" dir="5400000" algn="bl" rotWithShape="0">
              <a:srgbClr val="000000">
                <a:alpha val="50000"/>
              </a:srgbClr>
            </a:outerShdw>
          </a:effectLst>
        </p:spPr>
      </p:pic>
      <p:pic>
        <p:nvPicPr>
          <p:cNvPr id="1322" name="Google Shape;1322;p155"/>
          <p:cNvPicPr preferRelativeResize="0"/>
          <p:nvPr/>
        </p:nvPicPr>
        <p:blipFill>
          <a:blip r:embed="rId4">
            <a:alphaModFix/>
          </a:blip>
          <a:stretch>
            <a:fillRect/>
          </a:stretch>
        </p:blipFill>
        <p:spPr>
          <a:xfrm>
            <a:off x="621763" y="2164450"/>
            <a:ext cx="3266568" cy="19501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3"/>
          <p:cNvSpPr txBox="1">
            <a:spLocks noGrp="1"/>
          </p:cNvSpPr>
          <p:nvPr>
            <p:ph type="title" idx="4294967295"/>
          </p:nvPr>
        </p:nvSpPr>
        <p:spPr>
          <a:xfrm>
            <a:off x="348350" y="861476"/>
            <a:ext cx="4275138" cy="2844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ru-RU" dirty="0">
                <a:solidFill>
                  <a:schemeClr val="accent1"/>
                </a:solidFill>
              </a:rPr>
              <a:t>Улучшение</a:t>
            </a:r>
            <a:r>
              <a:rPr lang="en-GB" dirty="0">
                <a:solidFill>
                  <a:schemeClr val="accent1"/>
                </a:solidFill>
              </a:rPr>
              <a:t> </a:t>
            </a:r>
            <a:r>
              <a:rPr lang="en-GB" dirty="0">
                <a:solidFill>
                  <a:schemeClr val="dk2"/>
                </a:solidFill>
              </a:rPr>
              <a:t>Print Deploy </a:t>
            </a:r>
            <a:endParaRPr dirty="0">
              <a:solidFill>
                <a:schemeClr val="accent1"/>
              </a:solidFill>
            </a:endParaRPr>
          </a:p>
        </p:txBody>
      </p:sp>
      <p:pic>
        <p:nvPicPr>
          <p:cNvPr id="524" name="Google Shape;524;p83"/>
          <p:cNvPicPr preferRelativeResize="0"/>
          <p:nvPr/>
        </p:nvPicPr>
        <p:blipFill>
          <a:blip r:embed="rId3">
            <a:alphaModFix/>
          </a:blip>
          <a:stretch>
            <a:fillRect/>
          </a:stretch>
        </p:blipFill>
        <p:spPr>
          <a:xfrm>
            <a:off x="5069000" y="1268925"/>
            <a:ext cx="3583476" cy="2437351"/>
          </a:xfrm>
          <a:prstGeom prst="rect">
            <a:avLst/>
          </a:prstGeom>
          <a:noFill/>
          <a:ln>
            <a:noFill/>
          </a:ln>
        </p:spPr>
      </p:pic>
      <p:sp>
        <p:nvSpPr>
          <p:cNvPr id="525" name="Google Shape;525;p83"/>
          <p:cNvSpPr txBox="1"/>
          <p:nvPr/>
        </p:nvSpPr>
        <p:spPr>
          <a:xfrm>
            <a:off x="348350" y="2382575"/>
            <a:ext cx="4869600" cy="102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RU" sz="2400" b="1" dirty="0">
                <a:solidFill>
                  <a:schemeClr val="dk2"/>
                </a:solidFill>
                <a:latin typeface="Barlow"/>
                <a:ea typeface="Barlow"/>
                <a:cs typeface="Barlow"/>
                <a:sym typeface="Barlow"/>
              </a:rPr>
              <a:t>Мы продолжаем </a:t>
            </a:r>
            <a:r>
              <a:rPr lang="ru-RU" sz="2400" b="1" dirty="0">
                <a:solidFill>
                  <a:schemeClr val="accent1"/>
                </a:solidFill>
                <a:latin typeface="Barlow"/>
                <a:ea typeface="Barlow"/>
                <a:cs typeface="Barlow"/>
                <a:sym typeface="Barlow"/>
              </a:rPr>
              <a:t>снижать</a:t>
            </a:r>
            <a:r>
              <a:rPr lang="en-GB" sz="2400" b="1" dirty="0">
                <a:solidFill>
                  <a:schemeClr val="accent1"/>
                </a:solidFill>
                <a:latin typeface="Barlow"/>
                <a:ea typeface="Barlow"/>
                <a:cs typeface="Barlow"/>
                <a:sym typeface="Barlow"/>
              </a:rPr>
              <a:t> IT </a:t>
            </a:r>
            <a:r>
              <a:rPr lang="ru-RU" sz="2400" b="1" dirty="0">
                <a:solidFill>
                  <a:schemeClr val="accent1"/>
                </a:solidFill>
                <a:latin typeface="Barlow"/>
                <a:ea typeface="Barlow"/>
                <a:cs typeface="Barlow"/>
                <a:sym typeface="Barlow"/>
              </a:rPr>
              <a:t>нагрузку</a:t>
            </a:r>
            <a:r>
              <a:rPr lang="en-GB" sz="2400" b="1" dirty="0">
                <a:solidFill>
                  <a:schemeClr val="dk2"/>
                </a:solidFill>
                <a:latin typeface="Barlow"/>
                <a:ea typeface="Barlow"/>
                <a:cs typeface="Barlow"/>
                <a:sym typeface="Barlow"/>
              </a:rPr>
              <a:t> </a:t>
            </a:r>
            <a:r>
              <a:rPr lang="ru-RU" sz="2400" b="1" dirty="0">
                <a:solidFill>
                  <a:schemeClr val="dk2"/>
                </a:solidFill>
                <a:latin typeface="Barlow"/>
                <a:ea typeface="Barlow"/>
                <a:cs typeface="Barlow"/>
                <a:sym typeface="Barlow"/>
              </a:rPr>
              <a:t>с помощью</a:t>
            </a:r>
            <a:r>
              <a:rPr lang="en-GB" sz="2400" b="1" dirty="0">
                <a:solidFill>
                  <a:schemeClr val="dk2"/>
                </a:solidFill>
                <a:latin typeface="Barlow"/>
                <a:ea typeface="Barlow"/>
                <a:cs typeface="Barlow"/>
                <a:sym typeface="Barlow"/>
              </a:rPr>
              <a:t> </a:t>
            </a:r>
            <a:r>
              <a:rPr lang="ru-RU" sz="2400" b="1" dirty="0">
                <a:solidFill>
                  <a:schemeClr val="accent1"/>
                </a:solidFill>
                <a:latin typeface="Barlow"/>
                <a:ea typeface="Barlow"/>
                <a:cs typeface="Barlow"/>
                <a:sym typeface="Barlow"/>
              </a:rPr>
              <a:t>новых</a:t>
            </a:r>
            <a:r>
              <a:rPr lang="en-GB" sz="2400" b="1" dirty="0">
                <a:solidFill>
                  <a:schemeClr val="accent1"/>
                </a:solidFill>
                <a:latin typeface="Barlow"/>
                <a:ea typeface="Barlow"/>
                <a:cs typeface="Barlow"/>
                <a:sym typeface="Barlow"/>
              </a:rPr>
              <a:t> </a:t>
            </a:r>
            <a:r>
              <a:rPr lang="ru-RU" sz="2400" b="1" dirty="0">
                <a:solidFill>
                  <a:schemeClr val="accent1"/>
                </a:solidFill>
                <a:latin typeface="Barlow"/>
                <a:ea typeface="Barlow"/>
                <a:cs typeface="Barlow"/>
                <a:sym typeface="Barlow"/>
              </a:rPr>
              <a:t>функций</a:t>
            </a:r>
            <a:r>
              <a:rPr lang="en-GB" sz="2400" b="1" dirty="0">
                <a:solidFill>
                  <a:schemeClr val="accent1"/>
                </a:solidFill>
                <a:latin typeface="Barlow"/>
                <a:ea typeface="Barlow"/>
                <a:cs typeface="Barlow"/>
                <a:sym typeface="Barlow"/>
              </a:rPr>
              <a:t>...</a:t>
            </a:r>
            <a:endParaRPr sz="2400" b="1" dirty="0">
              <a:solidFill>
                <a:schemeClr val="dk2"/>
              </a:solidFill>
              <a:latin typeface="Barlow"/>
              <a:ea typeface="Barlow"/>
              <a:cs typeface="Barlow"/>
              <a:sym typeface="Barlow"/>
            </a:endParaRPr>
          </a:p>
        </p:txBody>
      </p:sp>
      <p:sp>
        <p:nvSpPr>
          <p:cNvPr id="526" name="Google Shape;526;p83"/>
          <p:cNvSpPr txBox="1"/>
          <p:nvPr/>
        </p:nvSpPr>
        <p:spPr>
          <a:xfrm>
            <a:off x="371400" y="1467625"/>
            <a:ext cx="4049700" cy="1028100"/>
          </a:xfrm>
          <a:prstGeom prst="rect">
            <a:avLst/>
          </a:prstGeom>
          <a:noFill/>
          <a:ln>
            <a:noFill/>
          </a:ln>
        </p:spPr>
        <p:txBody>
          <a:bodyPr spcFirstLastPara="1" wrap="square" lIns="91425" tIns="91425" rIns="91425" bIns="91425" anchor="t" anchorCtr="0">
            <a:noAutofit/>
          </a:bodyPr>
          <a:lstStyle/>
          <a:p>
            <a:pPr lvl="0">
              <a:lnSpc>
                <a:spcPct val="114000"/>
              </a:lnSpc>
              <a:spcAft>
                <a:spcPts val="1000"/>
              </a:spcAft>
            </a:pPr>
            <a:r>
              <a:rPr lang="ru-RU" sz="1000" i="1" dirty="0">
                <a:solidFill>
                  <a:schemeClr val="dk1"/>
                </a:solidFill>
                <a:latin typeface="Barlow"/>
                <a:ea typeface="Barlow"/>
                <a:cs typeface="Barlow"/>
                <a:sym typeface="Barlow"/>
              </a:rPr>
              <a:t>Print Deploy позволяет автоматически развертывать драйверы принтера и очереди печати для нужных людей в нужном месте.</a:t>
            </a:r>
            <a:endParaRPr sz="2400" b="1" dirty="0">
              <a:solidFill>
                <a:schemeClr val="dk2"/>
              </a:solidFill>
              <a:latin typeface="Barlow"/>
              <a:ea typeface="Barlow"/>
              <a:cs typeface="Barlow"/>
              <a:sym typeface="Barlow"/>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69"/>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en-GB" dirty="0"/>
              <a:t> </a:t>
            </a:r>
            <a:br>
              <a:rPr lang="en-GB" dirty="0"/>
            </a:br>
            <a:r>
              <a:rPr lang="en-GB" dirty="0"/>
              <a:t> HP 4.3" </a:t>
            </a:r>
            <a:br>
              <a:rPr lang="ru-RU" dirty="0"/>
            </a:br>
            <a:r>
              <a:rPr lang="ru-RU" dirty="0"/>
              <a:t>Исправление отображения пользовательского интерфейса</a:t>
            </a:r>
            <a:endParaRPr dirty="0"/>
          </a:p>
          <a:p>
            <a:pPr marL="0" lvl="0" indent="0" algn="r" rtl="0">
              <a:spcBef>
                <a:spcPts val="0"/>
              </a:spcBef>
              <a:spcAft>
                <a:spcPts val="0"/>
              </a:spcAft>
              <a:buNone/>
            </a:pPr>
            <a:endParaRP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70"/>
          <p:cNvSpPr txBox="1">
            <a:spLocks noGrp="1"/>
          </p:cNvSpPr>
          <p:nvPr>
            <p:ph type="title"/>
          </p:nvPr>
        </p:nvSpPr>
        <p:spPr>
          <a:prstGeom prst="rect">
            <a:avLst/>
          </a:prstGeom>
        </p:spPr>
        <p:txBody>
          <a:bodyPr spcFirstLastPara="1" wrap="square" lIns="0" tIns="0" rIns="0" bIns="0" anchor="t" anchorCtr="0">
            <a:noAutofit/>
          </a:bodyPr>
          <a:lstStyle/>
          <a:p>
            <a:pPr lvl="0"/>
            <a:r>
              <a:rPr lang="en-GB" dirty="0"/>
              <a:t>HP 4.3” </a:t>
            </a:r>
            <a:r>
              <a:rPr lang="ru-RU" sz="2800" dirty="0"/>
              <a:t>Исправление отображения пользовательского интерфейса</a:t>
            </a:r>
            <a:endParaRPr sz="2800" dirty="0"/>
          </a:p>
        </p:txBody>
      </p:sp>
      <p:sp>
        <p:nvSpPr>
          <p:cNvPr id="1516" name="Google Shape;1516;p170"/>
          <p:cNvSpPr txBox="1"/>
          <p:nvPr/>
        </p:nvSpPr>
        <p:spPr>
          <a:xfrm>
            <a:off x="615156" y="1439297"/>
            <a:ext cx="8014493" cy="392400"/>
          </a:xfrm>
          <a:prstGeom prst="rect">
            <a:avLst/>
          </a:prstGeom>
          <a:noFill/>
          <a:ln>
            <a:noFill/>
          </a:ln>
        </p:spPr>
        <p:txBody>
          <a:bodyPr spcFirstLastPara="1" wrap="square" lIns="0" tIns="0" rIns="0" bIns="0" anchor="t" anchorCtr="0">
            <a:noAutofit/>
          </a:bodyPr>
          <a:lstStyle/>
          <a:p>
            <a:pPr lvl="0">
              <a:lnSpc>
                <a:spcPct val="115000"/>
              </a:lnSpc>
              <a:spcAft>
                <a:spcPts val="1000"/>
              </a:spcAft>
            </a:pPr>
            <a:r>
              <a:rPr lang="ru-RU" sz="1100" dirty="0">
                <a:solidFill>
                  <a:schemeClr val="dk1"/>
                </a:solidFill>
                <a:latin typeface="Barlow"/>
                <a:ea typeface="Barlow"/>
                <a:cs typeface="Barlow"/>
                <a:sym typeface="Barlow"/>
              </a:rPr>
              <a:t>PaperCut исправил проблему отображения на устройствах HP 4.3”, что сделало его более привлекательным для более широкого спектра моделей HP, особенно в отраслях, требующих небольших устройств из-за ограниченного пространства.</a:t>
            </a:r>
            <a:endParaRPr sz="1100" dirty="0">
              <a:solidFill>
                <a:schemeClr val="dk1"/>
              </a:solidFill>
              <a:latin typeface="Barlow"/>
              <a:ea typeface="Barlow"/>
              <a:cs typeface="Barlow"/>
              <a:sym typeface="Barlow"/>
            </a:endParaRPr>
          </a:p>
        </p:txBody>
      </p:sp>
      <p:sp>
        <p:nvSpPr>
          <p:cNvPr id="1517" name="Google Shape;1517;p170"/>
          <p:cNvSpPr txBox="1"/>
          <p:nvPr/>
        </p:nvSpPr>
        <p:spPr>
          <a:xfrm>
            <a:off x="611200" y="1863150"/>
            <a:ext cx="3969600" cy="672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ru-RU" sz="1800" b="1" dirty="0">
                <a:solidFill>
                  <a:schemeClr val="dk1"/>
                </a:solidFill>
                <a:latin typeface="Barlow"/>
                <a:ea typeface="Barlow"/>
                <a:cs typeface="Barlow"/>
                <a:sym typeface="Barlow"/>
              </a:rPr>
              <a:t>До</a:t>
            </a:r>
            <a:endParaRPr sz="1800" b="1" dirty="0">
              <a:solidFill>
                <a:schemeClr val="dk1"/>
              </a:solidFill>
              <a:latin typeface="Barlow"/>
              <a:ea typeface="Barlow"/>
              <a:cs typeface="Barlow"/>
              <a:sym typeface="Barlow"/>
            </a:endParaRPr>
          </a:p>
          <a:p>
            <a:pPr marL="0" lvl="0" indent="0" algn="l" rtl="0">
              <a:lnSpc>
                <a:spcPct val="115000"/>
              </a:lnSpc>
              <a:spcBef>
                <a:spcPts val="1000"/>
              </a:spcBef>
              <a:spcAft>
                <a:spcPts val="1000"/>
              </a:spcAft>
              <a:buNone/>
            </a:pPr>
            <a:endParaRPr sz="1100" dirty="0">
              <a:solidFill>
                <a:schemeClr val="dk1"/>
              </a:solidFill>
              <a:latin typeface="Barlow"/>
              <a:ea typeface="Barlow"/>
              <a:cs typeface="Barlow"/>
              <a:sym typeface="Barlow"/>
            </a:endParaRPr>
          </a:p>
        </p:txBody>
      </p:sp>
      <p:pic>
        <p:nvPicPr>
          <p:cNvPr id="1518" name="Google Shape;1518;p170"/>
          <p:cNvPicPr preferRelativeResize="0"/>
          <p:nvPr/>
        </p:nvPicPr>
        <p:blipFill>
          <a:blip r:embed="rId3">
            <a:alphaModFix/>
          </a:blip>
          <a:stretch>
            <a:fillRect/>
          </a:stretch>
        </p:blipFill>
        <p:spPr>
          <a:xfrm>
            <a:off x="611200" y="2192643"/>
            <a:ext cx="3147800" cy="2700595"/>
          </a:xfrm>
          <a:prstGeom prst="rect">
            <a:avLst/>
          </a:prstGeom>
          <a:noFill/>
          <a:ln>
            <a:noFill/>
          </a:ln>
        </p:spPr>
      </p:pic>
      <p:sp>
        <p:nvSpPr>
          <p:cNvPr id="1519" name="Google Shape;1519;p170"/>
          <p:cNvSpPr txBox="1"/>
          <p:nvPr/>
        </p:nvSpPr>
        <p:spPr>
          <a:xfrm>
            <a:off x="4580800" y="1863150"/>
            <a:ext cx="3969600" cy="672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ru-RU" sz="1800" b="1" dirty="0">
                <a:solidFill>
                  <a:srgbClr val="27AA27"/>
                </a:solidFill>
                <a:latin typeface="Barlow"/>
                <a:ea typeface="Barlow"/>
                <a:cs typeface="Barlow"/>
                <a:sym typeface="Barlow"/>
              </a:rPr>
              <a:t>После</a:t>
            </a:r>
            <a:endParaRPr sz="1800" b="1" dirty="0">
              <a:solidFill>
                <a:srgbClr val="27AA27"/>
              </a:solidFill>
              <a:latin typeface="Barlow"/>
              <a:ea typeface="Barlow"/>
              <a:cs typeface="Barlow"/>
              <a:sym typeface="Barlow"/>
            </a:endParaRPr>
          </a:p>
          <a:p>
            <a:pPr marL="0" lvl="0" indent="0" algn="l" rtl="0">
              <a:lnSpc>
                <a:spcPct val="115000"/>
              </a:lnSpc>
              <a:spcBef>
                <a:spcPts val="1000"/>
              </a:spcBef>
              <a:spcAft>
                <a:spcPts val="1000"/>
              </a:spcAft>
              <a:buNone/>
            </a:pPr>
            <a:endParaRPr sz="1100" dirty="0">
              <a:solidFill>
                <a:schemeClr val="dk1"/>
              </a:solidFill>
              <a:latin typeface="Barlow"/>
              <a:ea typeface="Barlow"/>
              <a:cs typeface="Barlow"/>
              <a:sym typeface="Barlow"/>
            </a:endParaRPr>
          </a:p>
        </p:txBody>
      </p:sp>
      <p:pic>
        <p:nvPicPr>
          <p:cNvPr id="1520" name="Google Shape;1520;p170"/>
          <p:cNvPicPr preferRelativeResize="0"/>
          <p:nvPr/>
        </p:nvPicPr>
        <p:blipFill>
          <a:blip r:embed="rId4">
            <a:alphaModFix/>
          </a:blip>
          <a:stretch>
            <a:fillRect/>
          </a:stretch>
        </p:blipFill>
        <p:spPr>
          <a:xfrm>
            <a:off x="4580800" y="2590000"/>
            <a:ext cx="4263158" cy="23032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6" name="Google Shape;1526;p171"/>
          <p:cNvSpPr txBox="1"/>
          <p:nvPr/>
        </p:nvSpPr>
        <p:spPr>
          <a:xfrm>
            <a:off x="611200" y="1190850"/>
            <a:ext cx="6448800" cy="37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ru-RU" sz="1800" b="1" dirty="0">
                <a:solidFill>
                  <a:srgbClr val="27AA27"/>
                </a:solidFill>
                <a:latin typeface="Barlow"/>
                <a:ea typeface="Barlow"/>
                <a:cs typeface="Barlow"/>
                <a:sym typeface="Barlow"/>
              </a:rPr>
              <a:t>После</a:t>
            </a:r>
            <a:endParaRPr sz="1100" dirty="0">
              <a:solidFill>
                <a:schemeClr val="dk1"/>
              </a:solidFill>
              <a:latin typeface="Barlow"/>
              <a:ea typeface="Barlow"/>
              <a:cs typeface="Barlow"/>
              <a:sym typeface="Barlow"/>
            </a:endParaRPr>
          </a:p>
        </p:txBody>
      </p:sp>
      <p:pic>
        <p:nvPicPr>
          <p:cNvPr id="1527" name="Google Shape;1527;p171"/>
          <p:cNvPicPr preferRelativeResize="0"/>
          <p:nvPr/>
        </p:nvPicPr>
        <p:blipFill>
          <a:blip r:embed="rId3">
            <a:alphaModFix/>
          </a:blip>
          <a:stretch>
            <a:fillRect/>
          </a:stretch>
        </p:blipFill>
        <p:spPr>
          <a:xfrm>
            <a:off x="611200" y="1651450"/>
            <a:ext cx="3999551" cy="2206176"/>
          </a:xfrm>
          <a:prstGeom prst="rect">
            <a:avLst/>
          </a:prstGeom>
          <a:noFill/>
          <a:ln>
            <a:noFill/>
          </a:ln>
        </p:spPr>
      </p:pic>
      <p:pic>
        <p:nvPicPr>
          <p:cNvPr id="1528" name="Google Shape;1528;p171"/>
          <p:cNvPicPr preferRelativeResize="0"/>
          <p:nvPr/>
        </p:nvPicPr>
        <p:blipFill>
          <a:blip r:embed="rId4">
            <a:alphaModFix/>
          </a:blip>
          <a:stretch>
            <a:fillRect/>
          </a:stretch>
        </p:blipFill>
        <p:spPr>
          <a:xfrm>
            <a:off x="4739000" y="1651450"/>
            <a:ext cx="3999551" cy="215773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12"/>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Поддержка </a:t>
            </a:r>
            <a:r>
              <a:rPr lang="en-GB" dirty="0"/>
              <a:t>Sharp SFP</a:t>
            </a: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13"/>
          <p:cNvSpPr txBox="1"/>
          <p:nvPr/>
        </p:nvSpPr>
        <p:spPr>
          <a:xfrm>
            <a:off x="468000" y="349700"/>
            <a:ext cx="5469900" cy="43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3000" b="1" dirty="0">
                <a:solidFill>
                  <a:srgbClr val="3B3C3D"/>
                </a:solidFill>
                <a:latin typeface="Barlow"/>
                <a:ea typeface="Barlow"/>
                <a:cs typeface="Barlow"/>
                <a:sym typeface="Barlow"/>
              </a:rPr>
              <a:t>Sharp SFP</a:t>
            </a:r>
            <a:endParaRPr sz="3000" b="1" dirty="0">
              <a:solidFill>
                <a:srgbClr val="3B3C3D"/>
              </a:solidFill>
              <a:latin typeface="Barlow"/>
              <a:ea typeface="Barlow"/>
              <a:cs typeface="Barlow"/>
              <a:sym typeface="Barlow"/>
            </a:endParaRPr>
          </a:p>
        </p:txBody>
      </p:sp>
      <p:sp>
        <p:nvSpPr>
          <p:cNvPr id="731" name="Google Shape;731;p113"/>
          <p:cNvSpPr txBox="1"/>
          <p:nvPr/>
        </p:nvSpPr>
        <p:spPr>
          <a:xfrm>
            <a:off x="468000" y="1071750"/>
            <a:ext cx="4818000" cy="30000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ru-RU" sz="1500" dirty="0">
                <a:solidFill>
                  <a:schemeClr val="dk1"/>
                </a:solidFill>
                <a:latin typeface="Barlow"/>
                <a:ea typeface="Barlow"/>
                <a:cs typeface="Barlow"/>
                <a:sym typeface="Barlow"/>
              </a:rPr>
              <a:t>Новое лицензирование</a:t>
            </a:r>
            <a:r>
              <a:rPr lang="en-GB" sz="1500" dirty="0">
                <a:solidFill>
                  <a:schemeClr val="dk1"/>
                </a:solidFill>
                <a:latin typeface="Barlow"/>
                <a:ea typeface="Barlow"/>
                <a:cs typeface="Barlow"/>
                <a:sym typeface="Barlow"/>
              </a:rPr>
              <a:t> SKUs </a:t>
            </a:r>
            <a:r>
              <a:rPr lang="ru-RU" sz="1500" dirty="0">
                <a:solidFill>
                  <a:schemeClr val="dk1"/>
                </a:solidFill>
                <a:latin typeface="Barlow"/>
                <a:ea typeface="Barlow"/>
                <a:cs typeface="Barlow"/>
                <a:sym typeface="Barlow"/>
              </a:rPr>
              <a:t>для новых </a:t>
            </a:r>
            <a:r>
              <a:rPr lang="en-GB" sz="1500" dirty="0">
                <a:solidFill>
                  <a:schemeClr val="dk1"/>
                </a:solidFill>
                <a:latin typeface="Barlow"/>
                <a:ea typeface="Barlow"/>
                <a:cs typeface="Barlow"/>
                <a:sym typeface="Barlow"/>
              </a:rPr>
              <a:t>Sharp Single Function Printers</a:t>
            </a:r>
            <a:endParaRPr sz="1500" dirty="0">
              <a:solidFill>
                <a:schemeClr val="dk1"/>
              </a:solidFill>
              <a:latin typeface="Barlow"/>
              <a:ea typeface="Barlow"/>
              <a:cs typeface="Barlow"/>
              <a:sym typeface="Barlow"/>
            </a:endParaRPr>
          </a:p>
          <a:p>
            <a:pPr marL="457200" lvl="0" indent="-323850" algn="l" rtl="0">
              <a:lnSpc>
                <a:spcPct val="114000"/>
              </a:lnSpc>
              <a:spcBef>
                <a:spcPts val="1000"/>
              </a:spcBef>
              <a:spcAft>
                <a:spcPts val="0"/>
              </a:spcAft>
              <a:buClr>
                <a:schemeClr val="accent1"/>
              </a:buClr>
              <a:buSzPts val="1500"/>
              <a:buFont typeface="Barlow"/>
              <a:buChar char="►"/>
            </a:pPr>
            <a:r>
              <a:rPr lang="ru-RU" sz="1500" dirty="0">
                <a:solidFill>
                  <a:schemeClr val="dk1"/>
                </a:solidFill>
                <a:latin typeface="Barlow"/>
                <a:ea typeface="Barlow"/>
                <a:cs typeface="Barlow"/>
                <a:sym typeface="Barlow"/>
              </a:rPr>
              <a:t>Поддержка устройств</a:t>
            </a:r>
            <a:r>
              <a:rPr lang="en-GB" sz="1500" dirty="0">
                <a:solidFill>
                  <a:schemeClr val="dk1"/>
                </a:solidFill>
                <a:latin typeface="Barlow"/>
                <a:ea typeface="Barlow"/>
                <a:cs typeface="Barlow"/>
                <a:sym typeface="Barlow"/>
              </a:rPr>
              <a:t>:</a:t>
            </a:r>
            <a:endParaRPr sz="1500" dirty="0">
              <a:solidFill>
                <a:schemeClr val="dk1"/>
              </a:solidFill>
              <a:latin typeface="Barlow"/>
              <a:ea typeface="Barlow"/>
              <a:cs typeface="Barlow"/>
              <a:sym typeface="Barlow"/>
            </a:endParaRPr>
          </a:p>
          <a:p>
            <a:pPr marL="914400" lvl="1" indent="-323850" algn="l" rtl="0">
              <a:lnSpc>
                <a:spcPct val="150000"/>
              </a:lnSpc>
              <a:spcBef>
                <a:spcPts val="0"/>
              </a:spcBef>
              <a:spcAft>
                <a:spcPts val="0"/>
              </a:spcAft>
              <a:buClr>
                <a:schemeClr val="dk1"/>
              </a:buClr>
              <a:buSzPts val="1500"/>
              <a:buFont typeface="Barlow"/>
              <a:buChar char="●"/>
            </a:pPr>
            <a:r>
              <a:rPr lang="en-GB" sz="1500" dirty="0">
                <a:solidFill>
                  <a:schemeClr val="dk1"/>
                </a:solidFill>
                <a:latin typeface="Barlow"/>
                <a:ea typeface="Barlow"/>
                <a:cs typeface="Barlow"/>
                <a:sym typeface="Barlow"/>
              </a:rPr>
              <a:t>MX-C407P/C507P/C607P</a:t>
            </a:r>
            <a:endParaRPr sz="1500" dirty="0">
              <a:solidFill>
                <a:schemeClr val="dk1"/>
              </a:solidFill>
              <a:latin typeface="Barlow"/>
              <a:ea typeface="Barlow"/>
              <a:cs typeface="Barlow"/>
              <a:sym typeface="Barlow"/>
            </a:endParaRPr>
          </a:p>
          <a:p>
            <a:pPr marL="914400" lvl="1" indent="-323850" algn="l" rtl="0">
              <a:lnSpc>
                <a:spcPct val="150000"/>
              </a:lnSpc>
              <a:spcBef>
                <a:spcPts val="0"/>
              </a:spcBef>
              <a:spcAft>
                <a:spcPts val="0"/>
              </a:spcAft>
              <a:buClr>
                <a:schemeClr val="dk1"/>
              </a:buClr>
              <a:buSzPts val="1500"/>
              <a:buFont typeface="Barlow"/>
              <a:buChar char="●"/>
            </a:pPr>
            <a:r>
              <a:rPr lang="en-GB" sz="1500" dirty="0">
                <a:solidFill>
                  <a:schemeClr val="dk1"/>
                </a:solidFill>
                <a:latin typeface="Barlow"/>
                <a:ea typeface="Barlow"/>
                <a:cs typeface="Barlow"/>
                <a:sym typeface="Barlow"/>
              </a:rPr>
              <a:t>MX-B557P/B707P</a:t>
            </a:r>
            <a:endParaRPr sz="1500" dirty="0">
              <a:solidFill>
                <a:schemeClr val="dk1"/>
              </a:solidFill>
              <a:latin typeface="Barlow"/>
              <a:ea typeface="Barlow"/>
              <a:cs typeface="Barlow"/>
              <a:sym typeface="Barlow"/>
            </a:endParaRPr>
          </a:p>
          <a:p>
            <a:pPr marL="457200" lvl="0" indent="-323850" algn="l" rtl="0">
              <a:lnSpc>
                <a:spcPct val="114000"/>
              </a:lnSpc>
              <a:spcBef>
                <a:spcPts val="0"/>
              </a:spcBef>
              <a:spcAft>
                <a:spcPts val="0"/>
              </a:spcAft>
              <a:buClr>
                <a:schemeClr val="accent1"/>
              </a:buClr>
              <a:buSzPts val="1500"/>
              <a:buFont typeface="Barlow"/>
              <a:buChar char="►"/>
            </a:pPr>
            <a:r>
              <a:rPr lang="en-GB" sz="1500" dirty="0" err="1">
                <a:solidFill>
                  <a:schemeClr val="dk1"/>
                </a:solidFill>
                <a:latin typeface="Barlow"/>
                <a:ea typeface="Barlow"/>
                <a:cs typeface="Barlow"/>
                <a:sym typeface="Barlow"/>
              </a:rPr>
              <a:t>PaperCut</a:t>
            </a:r>
            <a:r>
              <a:rPr lang="en-GB" sz="1500" dirty="0">
                <a:solidFill>
                  <a:schemeClr val="dk1"/>
                </a:solidFill>
                <a:latin typeface="Barlow"/>
                <a:ea typeface="Barlow"/>
                <a:cs typeface="Barlow"/>
                <a:sym typeface="Barlow"/>
              </a:rPr>
              <a:t> </a:t>
            </a:r>
            <a:r>
              <a:rPr lang="ru-RU" sz="1500" dirty="0">
                <a:solidFill>
                  <a:schemeClr val="dk1"/>
                </a:solidFill>
                <a:latin typeface="Barlow"/>
                <a:ea typeface="Barlow"/>
                <a:cs typeface="Barlow"/>
                <a:sym typeface="Barlow"/>
              </a:rPr>
              <a:t>также запускает поддержку новых устройств </a:t>
            </a:r>
            <a:r>
              <a:rPr lang="en-GB" sz="1500" dirty="0">
                <a:solidFill>
                  <a:schemeClr val="dk1"/>
                </a:solidFill>
                <a:latin typeface="Barlow"/>
                <a:ea typeface="Barlow"/>
                <a:cs typeface="Barlow"/>
                <a:sym typeface="Barlow"/>
              </a:rPr>
              <a:t>Sharp </a:t>
            </a:r>
            <a:r>
              <a:rPr lang="ru-RU" sz="1500" dirty="0">
                <a:solidFill>
                  <a:schemeClr val="dk1"/>
                </a:solidFill>
                <a:latin typeface="Barlow"/>
                <a:ea typeface="Barlow"/>
                <a:cs typeface="Barlow"/>
                <a:sym typeface="Barlow"/>
              </a:rPr>
              <a:t> - </a:t>
            </a:r>
            <a:r>
              <a:rPr lang="en-GB" sz="1500" dirty="0">
                <a:solidFill>
                  <a:schemeClr val="dk1"/>
                </a:solidFill>
                <a:latin typeface="Barlow"/>
                <a:ea typeface="Barlow"/>
                <a:cs typeface="Barlow"/>
                <a:sym typeface="Barlow"/>
              </a:rPr>
              <a:t>Luna.  </a:t>
            </a:r>
            <a:endParaRPr sz="1500" dirty="0">
              <a:solidFill>
                <a:schemeClr val="dk1"/>
              </a:solidFill>
              <a:latin typeface="Barlow"/>
              <a:ea typeface="Barlow"/>
              <a:cs typeface="Barlow"/>
              <a:sym typeface="Barlow"/>
            </a:endParaRPr>
          </a:p>
        </p:txBody>
      </p:sp>
      <p:pic>
        <p:nvPicPr>
          <p:cNvPr id="732" name="Google Shape;732;p113"/>
          <p:cNvPicPr preferRelativeResize="0"/>
          <p:nvPr/>
        </p:nvPicPr>
        <p:blipFill>
          <a:blip r:embed="rId3">
            <a:alphaModFix/>
          </a:blip>
          <a:stretch>
            <a:fillRect/>
          </a:stretch>
        </p:blipFill>
        <p:spPr>
          <a:xfrm>
            <a:off x="5841925" y="1194701"/>
            <a:ext cx="2074295" cy="1161612"/>
          </a:xfrm>
          <a:prstGeom prst="rect">
            <a:avLst/>
          </a:prstGeom>
          <a:noFill/>
          <a:ln>
            <a:noFill/>
          </a:ln>
        </p:spPr>
      </p:pic>
      <p:pic>
        <p:nvPicPr>
          <p:cNvPr id="733" name="Google Shape;733;p113"/>
          <p:cNvPicPr preferRelativeResize="0"/>
          <p:nvPr/>
        </p:nvPicPr>
        <p:blipFill>
          <a:blip r:embed="rId4">
            <a:alphaModFix/>
          </a:blip>
          <a:stretch>
            <a:fillRect/>
          </a:stretch>
        </p:blipFill>
        <p:spPr>
          <a:xfrm>
            <a:off x="5715250" y="2220651"/>
            <a:ext cx="3069626" cy="1734876"/>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72"/>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ru-RU" dirty="0"/>
              <a:t>Интеграция данных</a:t>
            </a: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73"/>
          <p:cNvSpPr txBox="1">
            <a:spLocks noGrp="1"/>
          </p:cNvSpPr>
          <p:nvPr>
            <p:ph type="title"/>
          </p:nvPr>
        </p:nvSpPr>
        <p:spPr>
          <a:xfrm>
            <a:off x="468000" y="360000"/>
            <a:ext cx="6115680" cy="434400"/>
          </a:xfrm>
          <a:prstGeom prst="rect">
            <a:avLst/>
          </a:prstGeom>
        </p:spPr>
        <p:txBody>
          <a:bodyPr spcFirstLastPara="1" wrap="square" lIns="0" tIns="0" rIns="0" bIns="0" anchor="t" anchorCtr="0">
            <a:noAutofit/>
          </a:bodyPr>
          <a:lstStyle/>
          <a:p>
            <a:pPr lvl="0"/>
            <a:r>
              <a:rPr lang="ru-RU" dirty="0"/>
              <a:t>Платформа интеграции данных</a:t>
            </a:r>
            <a:endParaRPr dirty="0"/>
          </a:p>
        </p:txBody>
      </p:sp>
      <p:sp>
        <p:nvSpPr>
          <p:cNvPr id="1539" name="Google Shape;1539;p173"/>
          <p:cNvSpPr txBox="1">
            <a:spLocks noGrp="1"/>
          </p:cNvSpPr>
          <p:nvPr>
            <p:ph type="body" idx="4294967295"/>
          </p:nvPr>
        </p:nvSpPr>
        <p:spPr>
          <a:xfrm>
            <a:off x="367360" y="1014413"/>
            <a:ext cx="5006975" cy="3630613"/>
          </a:xfrm>
          <a:prstGeom prst="rect">
            <a:avLst/>
          </a:prstGeom>
        </p:spPr>
        <p:txBody>
          <a:bodyPr spcFirstLastPara="1" wrap="square" lIns="0" tIns="0" rIns="0" bIns="0" anchor="t" anchorCtr="0">
            <a:noAutofit/>
          </a:bodyPr>
          <a:lstStyle/>
          <a:p>
            <a:pPr marL="0" lvl="0" indent="0">
              <a:buNone/>
            </a:pPr>
            <a:r>
              <a:rPr lang="ru-RU" sz="1600" i="1" dirty="0"/>
              <a:t>Предоставление сторонним решениям отчетности к данным PaperCut MF. Позволяет клиентам оптимизировать свой парк печати и со временем понимать тенденции использования для принятия обоснованных решений.</a:t>
            </a:r>
            <a:endParaRPr sz="500" i="1" dirty="0"/>
          </a:p>
          <a:p>
            <a:pPr lvl="0" indent="-304800">
              <a:spcBef>
                <a:spcPts val="1000"/>
              </a:spcBef>
              <a:buSzPts val="1200"/>
              <a:buChar char="●"/>
            </a:pPr>
            <a:r>
              <a:rPr lang="ru-RU" sz="1200" dirty="0"/>
              <a:t>Новая вкладка «Интеграция данных» в области «Отчеты» администратора</a:t>
            </a:r>
          </a:p>
          <a:p>
            <a:pPr lvl="0" indent="-304800">
              <a:spcBef>
                <a:spcPts val="1000"/>
              </a:spcBef>
              <a:buSzPts val="1200"/>
              <a:buChar char="●"/>
            </a:pPr>
            <a:r>
              <a:rPr lang="ru-RU" sz="1200" dirty="0"/>
              <a:t>Вкладка появляется после помещения файла конфигурации в папку</a:t>
            </a:r>
          </a:p>
          <a:p>
            <a:pPr lvl="0" indent="-304800">
              <a:spcBef>
                <a:spcPts val="1000"/>
              </a:spcBef>
              <a:buSzPts val="1200"/>
              <a:buChar char="●"/>
            </a:pPr>
            <a:r>
              <a:rPr lang="en-GB" sz="1200" dirty="0"/>
              <a:t> </a:t>
            </a:r>
            <a:r>
              <a:rPr lang="ru-RU" sz="1300" b="1" dirty="0">
                <a:solidFill>
                  <a:schemeClr val="accent1"/>
                </a:solidFill>
              </a:rPr>
              <a:t>Запуск</a:t>
            </a:r>
            <a:r>
              <a:rPr lang="en-GB" sz="1300" b="1" dirty="0">
                <a:solidFill>
                  <a:schemeClr val="accent1"/>
                </a:solidFill>
              </a:rPr>
              <a:t> </a:t>
            </a:r>
            <a:r>
              <a:rPr lang="ru-RU" sz="1300" b="1" dirty="0">
                <a:solidFill>
                  <a:schemeClr val="accent1"/>
                </a:solidFill>
              </a:rPr>
              <a:t>с</a:t>
            </a:r>
            <a:r>
              <a:rPr lang="en-GB" sz="1300" b="1" dirty="0">
                <a:solidFill>
                  <a:schemeClr val="accent1"/>
                </a:solidFill>
              </a:rPr>
              <a:t> “Intuitive BI" </a:t>
            </a:r>
            <a:r>
              <a:rPr lang="ru-RU" sz="1300" b="1" dirty="0">
                <a:solidFill>
                  <a:schemeClr val="accent1"/>
                </a:solidFill>
              </a:rPr>
              <a:t>с версии</a:t>
            </a:r>
            <a:r>
              <a:rPr lang="en-GB" sz="1300" b="1" dirty="0">
                <a:solidFill>
                  <a:schemeClr val="accent1"/>
                </a:solidFill>
              </a:rPr>
              <a:t> 20.0 </a:t>
            </a:r>
            <a:endParaRPr lang="en-US" sz="1200" dirty="0"/>
          </a:p>
          <a:p>
            <a:pPr lvl="1" indent="-304800">
              <a:spcBef>
                <a:spcPts val="0"/>
              </a:spcBef>
              <a:buSzPts val="1200"/>
              <a:buChar char="○"/>
            </a:pPr>
            <a:r>
              <a:rPr lang="ru-RU" sz="1200" dirty="0"/>
              <a:t>Автоматически заполнять исторические данные об использовании при первоначальной установке</a:t>
            </a:r>
          </a:p>
          <a:p>
            <a:pPr lvl="1" indent="-304800">
              <a:spcBef>
                <a:spcPts val="0"/>
              </a:spcBef>
              <a:buSzPts val="1200"/>
              <a:buChar char="○"/>
            </a:pPr>
            <a:r>
              <a:rPr lang="ru-RU" sz="1200" dirty="0"/>
              <a:t>Ежедневные обновления для пользователей, принтеров, использования печати</a:t>
            </a:r>
          </a:p>
          <a:p>
            <a:pPr lvl="1" indent="-304800">
              <a:spcBef>
                <a:spcPts val="0"/>
              </a:spcBef>
              <a:buSzPts val="1200"/>
              <a:buChar char="○"/>
            </a:pPr>
            <a:r>
              <a:rPr lang="ru-RU" sz="1200" u="sng" dirty="0"/>
              <a:t>Тренинг по продажам и техническому обучению по программному обеспечению Intuitive BI</a:t>
            </a:r>
            <a:endParaRPr sz="1300" b="1" dirty="0">
              <a:solidFill>
                <a:schemeClr val="accent1"/>
              </a:solidFill>
            </a:endParaRPr>
          </a:p>
        </p:txBody>
      </p:sp>
      <p:pic>
        <p:nvPicPr>
          <p:cNvPr id="1540" name="Google Shape;1540;p173"/>
          <p:cNvPicPr preferRelativeResize="0"/>
          <p:nvPr/>
        </p:nvPicPr>
        <p:blipFill>
          <a:blip r:embed="rId3">
            <a:alphaModFix/>
          </a:blip>
          <a:stretch>
            <a:fillRect/>
          </a:stretch>
        </p:blipFill>
        <p:spPr>
          <a:xfrm>
            <a:off x="5420999" y="1183800"/>
            <a:ext cx="3624727" cy="1749399"/>
          </a:xfrm>
          <a:prstGeom prst="rect">
            <a:avLst/>
          </a:prstGeom>
          <a:noFill/>
          <a:ln>
            <a:noFill/>
          </a:ln>
        </p:spPr>
      </p:pic>
      <p:pic>
        <p:nvPicPr>
          <p:cNvPr id="1541" name="Google Shape;1541;p173"/>
          <p:cNvPicPr preferRelativeResize="0"/>
          <p:nvPr/>
        </p:nvPicPr>
        <p:blipFill>
          <a:blip r:embed="rId4">
            <a:alphaModFix/>
          </a:blip>
          <a:stretch>
            <a:fillRect/>
          </a:stretch>
        </p:blipFill>
        <p:spPr>
          <a:xfrm>
            <a:off x="5514326" y="2404732"/>
            <a:ext cx="3531398" cy="194565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74"/>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Интерфейс</a:t>
            </a:r>
            <a:endParaRPr dirty="0"/>
          </a:p>
        </p:txBody>
      </p:sp>
      <p:pic>
        <p:nvPicPr>
          <p:cNvPr id="1547" name="Google Shape;1547;p174"/>
          <p:cNvPicPr preferRelativeResize="0"/>
          <p:nvPr/>
        </p:nvPicPr>
        <p:blipFill>
          <a:blip r:embed="rId3">
            <a:alphaModFix/>
          </a:blip>
          <a:stretch>
            <a:fillRect/>
          </a:stretch>
        </p:blipFill>
        <p:spPr>
          <a:xfrm>
            <a:off x="798875" y="897025"/>
            <a:ext cx="7546248" cy="364205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04"/>
          <p:cNvSpPr txBox="1">
            <a:spLocks noGrp="1"/>
          </p:cNvSpPr>
          <p:nvPr>
            <p:ph type="title"/>
          </p:nvPr>
        </p:nvSpPr>
        <p:spPr>
          <a:xfrm>
            <a:off x="468000" y="360000"/>
            <a:ext cx="83982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2400" dirty="0"/>
              <a:t>Интеграция данных -предварительно настроенная панель мониторинга</a:t>
            </a:r>
            <a:endParaRPr sz="2400" dirty="0"/>
          </a:p>
        </p:txBody>
      </p:sp>
      <p:sp>
        <p:nvSpPr>
          <p:cNvPr id="665" name="Google Shape;665;p104"/>
          <p:cNvSpPr txBox="1">
            <a:spLocks noGrp="1"/>
          </p:cNvSpPr>
          <p:nvPr>
            <p:ph type="body" idx="1"/>
          </p:nvPr>
        </p:nvSpPr>
        <p:spPr>
          <a:xfrm>
            <a:off x="468000" y="1023700"/>
            <a:ext cx="4391700" cy="3221100"/>
          </a:xfrm>
          <a:prstGeom prst="rect">
            <a:avLst/>
          </a:prstGeom>
        </p:spPr>
        <p:txBody>
          <a:bodyPr spcFirstLastPara="1" wrap="square" lIns="0" tIns="0" rIns="0" bIns="0" anchor="t" anchorCtr="0">
            <a:noAutofit/>
          </a:bodyPr>
          <a:lstStyle/>
          <a:p>
            <a:pPr marL="0" lvl="0" indent="0" algn="l" rtl="0">
              <a:lnSpc>
                <a:spcPct val="115000"/>
              </a:lnSpc>
              <a:spcBef>
                <a:spcPts val="300"/>
              </a:spcBef>
              <a:spcAft>
                <a:spcPts val="0"/>
              </a:spcAft>
              <a:buNone/>
            </a:pPr>
            <a:endParaRPr sz="1050" dirty="0">
              <a:solidFill>
                <a:srgbClr val="091E42"/>
              </a:solidFill>
              <a:latin typeface="Roboto"/>
              <a:ea typeface="Roboto"/>
              <a:cs typeface="Roboto"/>
              <a:sym typeface="Roboto"/>
            </a:endParaRPr>
          </a:p>
          <a:p>
            <a:pPr marL="457200" lvl="0" indent="-311150" algn="l" rtl="0">
              <a:lnSpc>
                <a:spcPct val="115000"/>
              </a:lnSpc>
              <a:spcBef>
                <a:spcPts val="0"/>
              </a:spcBef>
              <a:spcAft>
                <a:spcPts val="0"/>
              </a:spcAft>
              <a:buSzPts val="1300"/>
              <a:buChar char="►"/>
            </a:pPr>
            <a:r>
              <a:rPr lang="ru-RU" sz="1700" dirty="0">
                <a:solidFill>
                  <a:schemeClr val="dk2"/>
                </a:solidFill>
              </a:rPr>
              <a:t>Готовое решение </a:t>
            </a:r>
            <a:r>
              <a:rPr lang="en-GB" sz="1700" dirty="0">
                <a:solidFill>
                  <a:schemeClr val="dk2"/>
                </a:solidFill>
              </a:rPr>
              <a:t>- </a:t>
            </a:r>
            <a:r>
              <a:rPr lang="en-GB" sz="1700" b="1" dirty="0">
                <a:solidFill>
                  <a:schemeClr val="dk2"/>
                </a:solidFill>
              </a:rPr>
              <a:t>Storyboard for </a:t>
            </a:r>
            <a:r>
              <a:rPr lang="en-GB" sz="1700" b="1" dirty="0" err="1">
                <a:solidFill>
                  <a:schemeClr val="dk2"/>
                </a:solidFill>
              </a:rPr>
              <a:t>PaperCut</a:t>
            </a:r>
            <a:endParaRPr sz="1700" b="1" dirty="0">
              <a:solidFill>
                <a:schemeClr val="dk2"/>
              </a:solidFill>
            </a:endParaRPr>
          </a:p>
          <a:p>
            <a:pPr marL="457200" lvl="0" indent="-311150" algn="l" rtl="0">
              <a:lnSpc>
                <a:spcPct val="100000"/>
              </a:lnSpc>
              <a:spcBef>
                <a:spcPts val="1000"/>
              </a:spcBef>
              <a:spcAft>
                <a:spcPts val="0"/>
              </a:spcAft>
              <a:buSzPts val="1300"/>
              <a:buChar char="►"/>
            </a:pPr>
            <a:r>
              <a:rPr lang="ru-RU" sz="1700" dirty="0">
                <a:solidFill>
                  <a:srgbClr val="444444"/>
                </a:solidFill>
                <a:highlight>
                  <a:srgbClr val="FFFFFF"/>
                </a:highlight>
              </a:rPr>
              <a:t>Мгновенная визуализация работы PaperCut в режиме реального времени</a:t>
            </a:r>
            <a:r>
              <a:rPr lang="en-GB" sz="1700" dirty="0">
                <a:solidFill>
                  <a:srgbClr val="444444"/>
                </a:solidFill>
                <a:highlight>
                  <a:srgbClr val="FFFFFF"/>
                </a:highlight>
              </a:rPr>
              <a:t> </a:t>
            </a:r>
            <a:endParaRPr sz="1700" dirty="0">
              <a:solidFill>
                <a:srgbClr val="444444"/>
              </a:solidFill>
              <a:highlight>
                <a:srgbClr val="FFFFFF"/>
              </a:highlight>
            </a:endParaRPr>
          </a:p>
          <a:p>
            <a:pPr marL="457200" lvl="0" indent="0" algn="l" rtl="0">
              <a:lnSpc>
                <a:spcPct val="100000"/>
              </a:lnSpc>
              <a:spcBef>
                <a:spcPts val="0"/>
              </a:spcBef>
              <a:spcAft>
                <a:spcPts val="0"/>
              </a:spcAft>
              <a:buNone/>
            </a:pPr>
            <a:endParaRPr sz="1400" dirty="0">
              <a:solidFill>
                <a:srgbClr val="444444"/>
              </a:solidFill>
              <a:highlight>
                <a:srgbClr val="FFFFFF"/>
              </a:highlight>
            </a:endParaRPr>
          </a:p>
          <a:p>
            <a:pPr marL="457200" lvl="0" indent="-311150" algn="l" rtl="0">
              <a:lnSpc>
                <a:spcPct val="100000"/>
              </a:lnSpc>
              <a:spcBef>
                <a:spcPts val="0"/>
              </a:spcBef>
              <a:spcAft>
                <a:spcPts val="0"/>
              </a:spcAft>
              <a:buSzPts val="1300"/>
              <a:buChar char="►"/>
            </a:pPr>
            <a:r>
              <a:rPr lang="ru-RU" sz="1700" dirty="0">
                <a:solidFill>
                  <a:srgbClr val="444444"/>
                </a:solidFill>
                <a:highlight>
                  <a:srgbClr val="FFFFFF"/>
                </a:highlight>
              </a:rPr>
              <a:t>Продвинутая сравнительная аналитика </a:t>
            </a:r>
          </a:p>
          <a:p>
            <a:pPr marL="146050" lvl="0" indent="0" algn="l" rtl="0">
              <a:lnSpc>
                <a:spcPct val="100000"/>
              </a:lnSpc>
              <a:spcBef>
                <a:spcPts val="0"/>
              </a:spcBef>
              <a:spcAft>
                <a:spcPts val="0"/>
              </a:spcAft>
              <a:buSzPts val="1300"/>
              <a:buNone/>
            </a:pPr>
            <a:endParaRPr sz="1100" dirty="0">
              <a:solidFill>
                <a:srgbClr val="444444"/>
              </a:solidFill>
              <a:highlight>
                <a:srgbClr val="FFFFFF"/>
              </a:highlight>
            </a:endParaRPr>
          </a:p>
        </p:txBody>
      </p:sp>
      <p:pic>
        <p:nvPicPr>
          <p:cNvPr id="666" name="Google Shape;666;p104"/>
          <p:cNvPicPr preferRelativeResize="0"/>
          <p:nvPr/>
        </p:nvPicPr>
        <p:blipFill>
          <a:blip r:embed="rId3">
            <a:alphaModFix/>
          </a:blip>
          <a:stretch>
            <a:fillRect/>
          </a:stretch>
        </p:blipFill>
        <p:spPr>
          <a:xfrm>
            <a:off x="4859700" y="1176100"/>
            <a:ext cx="4085676" cy="1958304"/>
          </a:xfrm>
          <a:prstGeom prst="rect">
            <a:avLst/>
          </a:prstGeom>
          <a:noFill/>
          <a:ln>
            <a:noFill/>
          </a:ln>
        </p:spPr>
      </p:pic>
      <p:pic>
        <p:nvPicPr>
          <p:cNvPr id="667" name="Google Shape;667;p104"/>
          <p:cNvPicPr preferRelativeResize="0"/>
          <p:nvPr/>
        </p:nvPicPr>
        <p:blipFill>
          <a:blip r:embed="rId4">
            <a:alphaModFix/>
          </a:blip>
          <a:stretch>
            <a:fillRect/>
          </a:stretch>
        </p:blipFill>
        <p:spPr>
          <a:xfrm>
            <a:off x="5040701" y="2120124"/>
            <a:ext cx="3825449" cy="21346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05"/>
          <p:cNvSpPr txBox="1">
            <a:spLocks noGrp="1"/>
          </p:cNvSpPr>
          <p:nvPr>
            <p:ph type="title"/>
          </p:nvPr>
        </p:nvSpPr>
        <p:spPr>
          <a:xfrm>
            <a:off x="3362350" y="1440000"/>
            <a:ext cx="53271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Создайте свою собственную интеграцию данных</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5"/>
          <p:cNvSpPr txBox="1"/>
          <p:nvPr/>
        </p:nvSpPr>
        <p:spPr>
          <a:xfrm>
            <a:off x="307000" y="1150200"/>
            <a:ext cx="4265000" cy="9749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RU" sz="2400" b="1" dirty="0">
                <a:solidFill>
                  <a:schemeClr val="dk2"/>
                </a:solidFill>
                <a:latin typeface="Barlow"/>
                <a:ea typeface="Barlow"/>
                <a:cs typeface="Barlow"/>
                <a:sym typeface="Barlow"/>
              </a:rPr>
              <a:t>Теперь </a:t>
            </a:r>
            <a:r>
              <a:rPr lang="en-GB" sz="2400" b="1" dirty="0">
                <a:solidFill>
                  <a:schemeClr val="dk2"/>
                </a:solidFill>
                <a:latin typeface="Barlow"/>
                <a:ea typeface="Barlow"/>
                <a:cs typeface="Barlow"/>
                <a:sym typeface="Barlow"/>
              </a:rPr>
              <a:t>IT </a:t>
            </a:r>
            <a:r>
              <a:rPr lang="ru-RU" sz="2400" b="1" dirty="0">
                <a:solidFill>
                  <a:schemeClr val="dk2"/>
                </a:solidFill>
                <a:latin typeface="Barlow"/>
                <a:ea typeface="Barlow"/>
                <a:cs typeface="Barlow"/>
                <a:sym typeface="Barlow"/>
              </a:rPr>
              <a:t>администраторы</a:t>
            </a:r>
            <a:r>
              <a:rPr lang="en-GB" sz="2400" b="1" dirty="0">
                <a:solidFill>
                  <a:schemeClr val="dk2"/>
                </a:solidFill>
                <a:latin typeface="Barlow"/>
                <a:ea typeface="Barlow"/>
                <a:cs typeface="Barlow"/>
                <a:sym typeface="Barlow"/>
              </a:rPr>
              <a:t> </a:t>
            </a:r>
            <a:r>
              <a:rPr lang="ru-RU" sz="2400" b="1" dirty="0">
                <a:solidFill>
                  <a:schemeClr val="dk2"/>
                </a:solidFill>
                <a:latin typeface="Barlow"/>
                <a:ea typeface="Barlow"/>
                <a:cs typeface="Barlow"/>
                <a:sym typeface="Barlow"/>
              </a:rPr>
              <a:t>могут </a:t>
            </a:r>
            <a:r>
              <a:rPr lang="ru-RU" sz="2400" b="1" dirty="0">
                <a:solidFill>
                  <a:schemeClr val="accent1"/>
                </a:solidFill>
                <a:latin typeface="Barlow"/>
                <a:ea typeface="Barlow"/>
                <a:cs typeface="Barlow"/>
                <a:sym typeface="Barlow"/>
              </a:rPr>
              <a:t>выбирать</a:t>
            </a:r>
            <a:r>
              <a:rPr lang="en-GB" sz="2400" b="1" dirty="0">
                <a:solidFill>
                  <a:schemeClr val="accent1"/>
                </a:solidFill>
                <a:latin typeface="Barlow"/>
                <a:ea typeface="Barlow"/>
                <a:cs typeface="Barlow"/>
                <a:sym typeface="Barlow"/>
              </a:rPr>
              <a:t> </a:t>
            </a:r>
            <a:r>
              <a:rPr lang="ru-RU" sz="2400" b="1" dirty="0">
                <a:solidFill>
                  <a:schemeClr val="dk2"/>
                </a:solidFill>
                <a:latin typeface="Barlow"/>
                <a:ea typeface="Barlow"/>
                <a:cs typeface="Barlow"/>
                <a:sym typeface="Barlow"/>
              </a:rPr>
              <a:t>принтеры к развертыванию автоматически или позволять </a:t>
            </a:r>
            <a:r>
              <a:rPr lang="ru-RU" sz="2400" b="1" dirty="0">
                <a:solidFill>
                  <a:schemeClr val="accent1"/>
                </a:solidFill>
                <a:latin typeface="Barlow"/>
                <a:ea typeface="Barlow"/>
                <a:cs typeface="Barlow"/>
                <a:sym typeface="Barlow"/>
              </a:rPr>
              <a:t>опционально устанавливать их</a:t>
            </a:r>
            <a:r>
              <a:rPr lang="en-GB" sz="2400" b="1" dirty="0">
                <a:solidFill>
                  <a:schemeClr val="dk2"/>
                </a:solidFill>
                <a:latin typeface="Barlow"/>
                <a:ea typeface="Barlow"/>
                <a:cs typeface="Barlow"/>
                <a:sym typeface="Barlow"/>
              </a:rPr>
              <a:t> </a:t>
            </a:r>
            <a:r>
              <a:rPr lang="ru-RU" sz="2400" b="1" dirty="0">
                <a:solidFill>
                  <a:schemeClr val="accent1"/>
                </a:solidFill>
                <a:latin typeface="Barlow"/>
                <a:ea typeface="Barlow"/>
                <a:cs typeface="Barlow"/>
                <a:sym typeface="Barlow"/>
              </a:rPr>
              <a:t>пользователем</a:t>
            </a:r>
            <a:endParaRPr dirty="0">
              <a:solidFill>
                <a:schemeClr val="accent1"/>
              </a:solidFill>
              <a:latin typeface="Barlow"/>
              <a:ea typeface="Barlow"/>
              <a:cs typeface="Barlow"/>
              <a:sym typeface="Barlow"/>
            </a:endParaRPr>
          </a:p>
          <a:p>
            <a:pPr marL="0" lvl="0" indent="0" algn="l" rtl="0">
              <a:lnSpc>
                <a:spcPct val="115000"/>
              </a:lnSpc>
              <a:spcBef>
                <a:spcPts val="0"/>
              </a:spcBef>
              <a:spcAft>
                <a:spcPts val="0"/>
              </a:spcAft>
              <a:buNone/>
            </a:pPr>
            <a:endParaRPr sz="2400" b="1" dirty="0">
              <a:solidFill>
                <a:schemeClr val="dk2"/>
              </a:solidFill>
              <a:latin typeface="Barlow"/>
              <a:ea typeface="Barlow"/>
              <a:cs typeface="Barlow"/>
              <a:sym typeface="Barlow"/>
            </a:endParaRPr>
          </a:p>
        </p:txBody>
      </p:sp>
      <p:pic>
        <p:nvPicPr>
          <p:cNvPr id="542" name="Google Shape;542;p85"/>
          <p:cNvPicPr preferRelativeResize="0"/>
          <p:nvPr/>
        </p:nvPicPr>
        <p:blipFill>
          <a:blip r:embed="rId3">
            <a:alphaModFix/>
          </a:blip>
          <a:stretch>
            <a:fillRect/>
          </a:stretch>
        </p:blipFill>
        <p:spPr>
          <a:xfrm>
            <a:off x="4695275" y="1205625"/>
            <a:ext cx="3821400" cy="2884651"/>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7"/>
          <p:cNvSpPr txBox="1">
            <a:spLocks noGrp="1"/>
          </p:cNvSpPr>
          <p:nvPr>
            <p:ph type="title"/>
          </p:nvPr>
        </p:nvSpPr>
        <p:spPr>
          <a:xfrm>
            <a:off x="468000" y="360000"/>
            <a:ext cx="83214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dirty="0"/>
              <a:t>20.1 </a:t>
            </a:r>
            <a:r>
              <a:rPr lang="ru-RU" sz="2400" dirty="0"/>
              <a:t>Интеграция данных - ваш инструмент бизнес-аналитики</a:t>
            </a:r>
            <a:endParaRPr sz="2400" dirty="0"/>
          </a:p>
        </p:txBody>
      </p:sp>
      <p:sp>
        <p:nvSpPr>
          <p:cNvPr id="685" name="Google Shape;685;p107"/>
          <p:cNvSpPr txBox="1">
            <a:spLocks noGrp="1"/>
          </p:cNvSpPr>
          <p:nvPr>
            <p:ph type="body" idx="1"/>
          </p:nvPr>
        </p:nvSpPr>
        <p:spPr>
          <a:xfrm>
            <a:off x="468000" y="1080413"/>
            <a:ext cx="8227200" cy="3744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lang="ru-RU" sz="1700" dirty="0">
              <a:solidFill>
                <a:schemeClr val="dk2"/>
              </a:solidFill>
            </a:endParaRPr>
          </a:p>
          <a:p>
            <a:pPr marL="0" lvl="0" indent="0" algn="l" rtl="0">
              <a:lnSpc>
                <a:spcPct val="115000"/>
              </a:lnSpc>
              <a:spcBef>
                <a:spcPts val="0"/>
              </a:spcBef>
              <a:spcAft>
                <a:spcPts val="0"/>
              </a:spcAft>
              <a:buNone/>
            </a:pPr>
            <a:r>
              <a:rPr lang="ru-RU" sz="1700" dirty="0">
                <a:solidFill>
                  <a:schemeClr val="dk2"/>
                </a:solidFill>
              </a:rPr>
              <a:t>Простая настройка Платформы интеграции данных  </a:t>
            </a:r>
            <a:r>
              <a:rPr lang="en-GB" sz="1700" dirty="0" err="1">
                <a:solidFill>
                  <a:schemeClr val="dk2"/>
                </a:solidFill>
              </a:rPr>
              <a:t>PaperCut</a:t>
            </a:r>
            <a:r>
              <a:rPr lang="en-GB" sz="1700" dirty="0">
                <a:solidFill>
                  <a:schemeClr val="dk2"/>
                </a:solidFill>
              </a:rPr>
              <a:t> </a:t>
            </a:r>
            <a:r>
              <a:rPr lang="ru-RU" sz="1700" dirty="0">
                <a:solidFill>
                  <a:schemeClr val="dk2"/>
                </a:solidFill>
              </a:rPr>
              <a:t>чтобы экспортировать данные об использовании из PaperCut MF в ваш сторонний инструмент бизнес-аналитики (</a:t>
            </a:r>
            <a:r>
              <a:rPr lang="en-US" sz="1700" dirty="0">
                <a:solidFill>
                  <a:schemeClr val="dk2"/>
                </a:solidFill>
              </a:rPr>
              <a:t>BI</a:t>
            </a:r>
            <a:r>
              <a:rPr lang="ru-RU" sz="1700" dirty="0">
                <a:solidFill>
                  <a:schemeClr val="dk2"/>
                </a:solidFill>
              </a:rPr>
              <a:t>)</a:t>
            </a:r>
            <a:r>
              <a:rPr lang="en-GB" sz="1700" dirty="0">
                <a:solidFill>
                  <a:schemeClr val="dk2"/>
                </a:solidFill>
              </a:rPr>
              <a:t>.</a:t>
            </a:r>
            <a:endParaRPr sz="1700" dirty="0">
              <a:solidFill>
                <a:schemeClr val="dk2"/>
              </a:solidFill>
            </a:endParaRPr>
          </a:p>
          <a:p>
            <a:pPr marL="457200" lvl="0" indent="-311150" algn="l" rtl="0">
              <a:lnSpc>
                <a:spcPct val="115000"/>
              </a:lnSpc>
              <a:spcBef>
                <a:spcPts val="1000"/>
              </a:spcBef>
              <a:spcAft>
                <a:spcPts val="0"/>
              </a:spcAft>
              <a:buSzPts val="1300"/>
              <a:buChar char="►"/>
            </a:pPr>
            <a:r>
              <a:rPr lang="ru-RU" sz="1700" dirty="0">
                <a:solidFill>
                  <a:schemeClr val="dk2"/>
                </a:solidFill>
              </a:rPr>
              <a:t>Ваш выбор данных для анализа </a:t>
            </a:r>
          </a:p>
          <a:p>
            <a:pPr marL="146050" lvl="0" indent="0" algn="l" rtl="0">
              <a:lnSpc>
                <a:spcPct val="115000"/>
              </a:lnSpc>
              <a:spcBef>
                <a:spcPts val="1000"/>
              </a:spcBef>
              <a:spcAft>
                <a:spcPts val="0"/>
              </a:spcAft>
              <a:buSzPts val="1300"/>
              <a:buNone/>
            </a:pPr>
            <a:r>
              <a:rPr lang="en-GB" sz="1100" dirty="0">
                <a:solidFill>
                  <a:schemeClr val="dk2"/>
                </a:solidFill>
              </a:rPr>
              <a:t>(</a:t>
            </a:r>
            <a:r>
              <a:rPr lang="ru-RU" sz="1100" dirty="0">
                <a:solidFill>
                  <a:schemeClr val="dk2"/>
                </a:solidFill>
              </a:rPr>
              <a:t>пользователи, принтер, использование сканирования </a:t>
            </a:r>
          </a:p>
          <a:p>
            <a:pPr marL="146050" lvl="0" indent="0" algn="l" rtl="0">
              <a:lnSpc>
                <a:spcPct val="115000"/>
              </a:lnSpc>
              <a:spcBef>
                <a:spcPts val="1000"/>
              </a:spcBef>
              <a:spcAft>
                <a:spcPts val="0"/>
              </a:spcAft>
              <a:buSzPts val="1300"/>
              <a:buNone/>
            </a:pPr>
            <a:r>
              <a:rPr lang="ru-RU" sz="1100" dirty="0">
                <a:solidFill>
                  <a:schemeClr val="dk2"/>
                </a:solidFill>
              </a:rPr>
              <a:t>и копирования печати, учетные записи, серверы</a:t>
            </a:r>
            <a:r>
              <a:rPr lang="en-GB" sz="1100" dirty="0">
                <a:solidFill>
                  <a:schemeClr val="dk2"/>
                </a:solidFill>
              </a:rPr>
              <a:t>)</a:t>
            </a:r>
            <a:endParaRPr sz="1100" dirty="0">
              <a:solidFill>
                <a:schemeClr val="dk2"/>
              </a:solidFill>
            </a:endParaRPr>
          </a:p>
          <a:p>
            <a:pPr marL="457200" lvl="0" indent="-311150" algn="l" rtl="0">
              <a:lnSpc>
                <a:spcPct val="115000"/>
              </a:lnSpc>
              <a:spcBef>
                <a:spcPts val="1000"/>
              </a:spcBef>
              <a:spcAft>
                <a:spcPts val="0"/>
              </a:spcAft>
              <a:buSzPts val="1300"/>
              <a:buChar char="►"/>
            </a:pPr>
            <a:r>
              <a:rPr lang="ru-RU" sz="1700" dirty="0">
                <a:solidFill>
                  <a:schemeClr val="dk2"/>
                </a:solidFill>
              </a:rPr>
              <a:t>Исторя и архив аналитики</a:t>
            </a:r>
            <a:endParaRPr sz="1700" dirty="0">
              <a:solidFill>
                <a:schemeClr val="dk2"/>
              </a:solidFill>
            </a:endParaRPr>
          </a:p>
          <a:p>
            <a:pPr marL="457200" lvl="0" indent="-311150" algn="l" rtl="0">
              <a:lnSpc>
                <a:spcPct val="115000"/>
              </a:lnSpc>
              <a:spcBef>
                <a:spcPts val="1000"/>
              </a:spcBef>
              <a:spcAft>
                <a:spcPts val="0"/>
              </a:spcAft>
              <a:buSzPts val="1300"/>
              <a:buChar char="►"/>
            </a:pPr>
            <a:r>
              <a:rPr lang="ru-RU" sz="1700" dirty="0">
                <a:solidFill>
                  <a:schemeClr val="dk2"/>
                </a:solidFill>
              </a:rPr>
              <a:t>Данные экспортируются в формате csv</a:t>
            </a:r>
          </a:p>
          <a:p>
            <a:pPr marL="457200" lvl="0" indent="-311150" algn="l" rtl="0">
              <a:lnSpc>
                <a:spcPct val="115000"/>
              </a:lnSpc>
              <a:spcBef>
                <a:spcPts val="1000"/>
              </a:spcBef>
              <a:spcAft>
                <a:spcPts val="0"/>
              </a:spcAft>
              <a:buSzPts val="1300"/>
              <a:buChar char="►"/>
            </a:pPr>
            <a:r>
              <a:rPr lang="ru-RU" sz="1700" dirty="0">
                <a:solidFill>
                  <a:schemeClr val="dk2"/>
                </a:solidFill>
              </a:rPr>
              <a:t>Создавайте любую панель управления</a:t>
            </a:r>
            <a:endParaRPr sz="1100" dirty="0">
              <a:solidFill>
                <a:schemeClr val="dk2"/>
              </a:solidFill>
            </a:endParaRPr>
          </a:p>
          <a:p>
            <a:pPr marL="457200" lvl="0" indent="0" algn="l" rtl="0">
              <a:lnSpc>
                <a:spcPct val="115000"/>
              </a:lnSpc>
              <a:spcBef>
                <a:spcPts val="1000"/>
              </a:spcBef>
              <a:spcAft>
                <a:spcPts val="0"/>
              </a:spcAft>
              <a:buNone/>
            </a:pPr>
            <a:endParaRPr sz="1100" dirty="0">
              <a:solidFill>
                <a:schemeClr val="dk2"/>
              </a:solidFill>
            </a:endParaRPr>
          </a:p>
        </p:txBody>
      </p:sp>
      <p:pic>
        <p:nvPicPr>
          <p:cNvPr id="686" name="Google Shape;686;p107"/>
          <p:cNvPicPr preferRelativeResize="0"/>
          <p:nvPr/>
        </p:nvPicPr>
        <p:blipFill>
          <a:blip r:embed="rId3">
            <a:alphaModFix/>
          </a:blip>
          <a:stretch>
            <a:fillRect/>
          </a:stretch>
        </p:blipFill>
        <p:spPr>
          <a:xfrm>
            <a:off x="4864850" y="2807494"/>
            <a:ext cx="3924550" cy="2081233"/>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2" name="Rechthoek: bovenhoeken, één afgeronde en één afgeschuinde hoek 1">
            <a:extLst>
              <a:ext uri="{FF2B5EF4-FFF2-40B4-BE49-F238E27FC236}">
                <a16:creationId xmlns:a16="http://schemas.microsoft.com/office/drawing/2014/main" id="{B8F2FD20-73F5-488F-9423-725A7152CDC7}"/>
              </a:ext>
            </a:extLst>
          </p:cNvPr>
          <p:cNvSpPr/>
          <p:nvPr/>
        </p:nvSpPr>
        <p:spPr>
          <a:xfrm rot="10800000">
            <a:off x="2608729" y="692524"/>
            <a:ext cx="3630706" cy="2077571"/>
          </a:xfrm>
          <a:prstGeom prst="snipRoundRect">
            <a:avLst/>
          </a:prstGeom>
          <a:solidFill>
            <a:srgbClr val="69C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solidFill>
                <a:schemeClr val="tx1"/>
              </a:solidFill>
            </a:endParaRPr>
          </a:p>
        </p:txBody>
      </p:sp>
      <p:sp>
        <p:nvSpPr>
          <p:cNvPr id="5" name="Tekstvak 4">
            <a:extLst>
              <a:ext uri="{FF2B5EF4-FFF2-40B4-BE49-F238E27FC236}">
                <a16:creationId xmlns:a16="http://schemas.microsoft.com/office/drawing/2014/main" id="{D588EAFE-BEBB-4CBA-8EE6-B28FAE0412B6}"/>
              </a:ext>
            </a:extLst>
          </p:cNvPr>
          <p:cNvSpPr txBox="1"/>
          <p:nvPr/>
        </p:nvSpPr>
        <p:spPr>
          <a:xfrm>
            <a:off x="3072654" y="1116106"/>
            <a:ext cx="2716306" cy="1107996"/>
          </a:xfrm>
          <a:prstGeom prst="rect">
            <a:avLst/>
          </a:prstGeom>
          <a:noFill/>
        </p:spPr>
        <p:txBody>
          <a:bodyPr wrap="square" rtlCol="0">
            <a:spAutoFit/>
          </a:bodyPr>
          <a:lstStyle/>
          <a:p>
            <a:r>
              <a:rPr lang="ru-RU" sz="3300" b="1" dirty="0">
                <a:solidFill>
                  <a:schemeClr val="bg1"/>
                </a:solidFill>
                <a:latin typeface="Barlow"/>
              </a:rPr>
              <a:t>Спасибо за внимание</a:t>
            </a:r>
            <a:r>
              <a:rPr lang="nl-NL" sz="3300" b="1" dirty="0">
                <a:solidFill>
                  <a:schemeClr val="bg1"/>
                </a:solidFill>
                <a:latin typeface="Barlow"/>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4"/>
          <p:cNvSpPr txBox="1"/>
          <p:nvPr/>
        </p:nvSpPr>
        <p:spPr>
          <a:xfrm>
            <a:off x="447600" y="203116"/>
            <a:ext cx="7356300" cy="6903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0"/>
              </a:spcAft>
              <a:buNone/>
            </a:pPr>
            <a:r>
              <a:rPr lang="ru-RU" sz="3000" b="1" dirty="0">
                <a:solidFill>
                  <a:srgbClr val="27AA27"/>
                </a:solidFill>
                <a:latin typeface="Barlow"/>
                <a:ea typeface="Barlow"/>
                <a:cs typeface="Barlow"/>
                <a:sym typeface="Barlow"/>
              </a:rPr>
              <a:t>Самостоятельная</a:t>
            </a:r>
            <a:r>
              <a:rPr lang="en-GB" sz="3000" b="1" dirty="0">
                <a:solidFill>
                  <a:srgbClr val="27AA27"/>
                </a:solidFill>
                <a:latin typeface="Barlow"/>
                <a:ea typeface="Barlow"/>
                <a:cs typeface="Barlow"/>
                <a:sym typeface="Barlow"/>
              </a:rPr>
              <a:t> </a:t>
            </a:r>
            <a:r>
              <a:rPr lang="ru-RU" sz="3000" b="1" dirty="0">
                <a:latin typeface="Barlow"/>
                <a:ea typeface="Barlow"/>
                <a:cs typeface="Barlow"/>
                <a:sym typeface="Barlow"/>
              </a:rPr>
              <a:t>установка принтеров</a:t>
            </a:r>
            <a:endParaRPr sz="3000" b="1" dirty="0">
              <a:latin typeface="Barlow"/>
              <a:ea typeface="Barlow"/>
              <a:cs typeface="Barlow"/>
              <a:sym typeface="Barlow"/>
            </a:endParaRPr>
          </a:p>
          <a:p>
            <a:pPr marL="0" lvl="0" indent="0" algn="l" rtl="0">
              <a:lnSpc>
                <a:spcPct val="114000"/>
              </a:lnSpc>
              <a:spcBef>
                <a:spcPts val="1000"/>
              </a:spcBef>
              <a:spcAft>
                <a:spcPts val="1000"/>
              </a:spcAft>
              <a:buNone/>
            </a:pPr>
            <a:endParaRPr sz="3000" b="1" dirty="0">
              <a:latin typeface="Barlow"/>
              <a:ea typeface="Barlow"/>
              <a:cs typeface="Barlow"/>
              <a:sym typeface="Barlow"/>
            </a:endParaRPr>
          </a:p>
        </p:txBody>
      </p:sp>
      <p:sp>
        <p:nvSpPr>
          <p:cNvPr id="532" name="Google Shape;532;p84"/>
          <p:cNvSpPr txBox="1">
            <a:spLocks noGrp="1"/>
          </p:cNvSpPr>
          <p:nvPr>
            <p:ph type="title" idx="4294967295"/>
          </p:nvPr>
        </p:nvSpPr>
        <p:spPr>
          <a:xfrm>
            <a:off x="335756" y="2946400"/>
            <a:ext cx="3719513" cy="1404938"/>
          </a:xfrm>
          <a:prstGeom prst="rect">
            <a:avLst/>
          </a:prstGeom>
        </p:spPr>
        <p:txBody>
          <a:bodyPr spcFirstLastPara="1" wrap="square" lIns="0" tIns="0" rIns="0" bIns="0" anchor="t" anchorCtr="0">
            <a:noAutofit/>
          </a:bodyPr>
          <a:lstStyle/>
          <a:p>
            <a:pPr lvl="0" algn="ctr">
              <a:lnSpc>
                <a:spcPct val="115000"/>
              </a:lnSpc>
            </a:pPr>
            <a:r>
              <a:rPr lang="ru-RU" sz="2400" dirty="0">
                <a:solidFill>
                  <a:schemeClr val="dk2"/>
                </a:solidFill>
              </a:rPr>
              <a:t>Диапазоны IP-адресов не полностью отражают физическое местоположение распределенных сайтов</a:t>
            </a:r>
            <a:endParaRPr sz="2400" dirty="0">
              <a:solidFill>
                <a:schemeClr val="dk2"/>
              </a:solidFill>
            </a:endParaRPr>
          </a:p>
        </p:txBody>
      </p:sp>
      <p:sp>
        <p:nvSpPr>
          <p:cNvPr id="533" name="Google Shape;533;p84"/>
          <p:cNvSpPr txBox="1">
            <a:spLocks noGrp="1"/>
          </p:cNvSpPr>
          <p:nvPr>
            <p:ph type="title" idx="4294967295"/>
          </p:nvPr>
        </p:nvSpPr>
        <p:spPr>
          <a:xfrm>
            <a:off x="5318125" y="2946400"/>
            <a:ext cx="3825875" cy="1404938"/>
          </a:xfrm>
          <a:prstGeom prst="rect">
            <a:avLst/>
          </a:prstGeom>
          <a:solidFill>
            <a:srgbClr val="FFFFFF"/>
          </a:solidFill>
        </p:spPr>
        <p:txBody>
          <a:bodyPr spcFirstLastPara="1" wrap="square" lIns="0" tIns="0" rIns="0" bIns="0" anchor="t" anchorCtr="0">
            <a:noAutofit/>
          </a:bodyPr>
          <a:lstStyle/>
          <a:p>
            <a:pPr lvl="0" algn="ctr">
              <a:lnSpc>
                <a:spcPct val="115000"/>
              </a:lnSpc>
            </a:pPr>
            <a:r>
              <a:rPr lang="ru-RU" sz="2400" dirty="0">
                <a:solidFill>
                  <a:schemeClr val="dk2"/>
                </a:solidFill>
              </a:rPr>
              <a:t>Пользователи должны выбирать специальные принтеры</a:t>
            </a:r>
            <a:endParaRPr sz="2400" dirty="0">
              <a:solidFill>
                <a:schemeClr val="dk2"/>
              </a:solidFill>
            </a:endParaRPr>
          </a:p>
        </p:txBody>
      </p:sp>
      <p:sp>
        <p:nvSpPr>
          <p:cNvPr id="534" name="Google Shape;534;p84"/>
          <p:cNvSpPr txBox="1">
            <a:spLocks noGrp="1"/>
          </p:cNvSpPr>
          <p:nvPr>
            <p:ph type="title" idx="4294967295"/>
          </p:nvPr>
        </p:nvSpPr>
        <p:spPr>
          <a:xfrm>
            <a:off x="2924969" y="1095692"/>
            <a:ext cx="2854325" cy="365125"/>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ru-RU" sz="2400" dirty="0">
                <a:solidFill>
                  <a:schemeClr val="accent1"/>
                </a:solidFill>
              </a:rPr>
              <a:t>Идеальна</a:t>
            </a:r>
            <a:r>
              <a:rPr lang="en-GB" sz="2400" dirty="0">
                <a:solidFill>
                  <a:schemeClr val="accent1"/>
                </a:solidFill>
              </a:rPr>
              <a:t> </a:t>
            </a:r>
            <a:r>
              <a:rPr lang="ru-RU" sz="2400" dirty="0">
                <a:solidFill>
                  <a:schemeClr val="accent1"/>
                </a:solidFill>
              </a:rPr>
              <a:t>когда</a:t>
            </a:r>
            <a:r>
              <a:rPr lang="en-GB" sz="2400" dirty="0">
                <a:solidFill>
                  <a:schemeClr val="accent1"/>
                </a:solidFill>
              </a:rPr>
              <a:t>…..</a:t>
            </a:r>
            <a:endParaRPr sz="2400" dirty="0">
              <a:solidFill>
                <a:schemeClr val="accent1"/>
              </a:solidFill>
            </a:endParaRPr>
          </a:p>
        </p:txBody>
      </p:sp>
      <p:pic>
        <p:nvPicPr>
          <p:cNvPr id="535" name="Google Shape;535;p84"/>
          <p:cNvPicPr preferRelativeResize="0"/>
          <p:nvPr/>
        </p:nvPicPr>
        <p:blipFill>
          <a:blip r:embed="rId3">
            <a:alphaModFix/>
          </a:blip>
          <a:stretch>
            <a:fillRect/>
          </a:stretch>
        </p:blipFill>
        <p:spPr>
          <a:xfrm>
            <a:off x="573617" y="1597062"/>
            <a:ext cx="2518736" cy="1152463"/>
          </a:xfrm>
          <a:prstGeom prst="rect">
            <a:avLst/>
          </a:prstGeom>
          <a:noFill/>
          <a:ln>
            <a:noFill/>
          </a:ln>
        </p:spPr>
      </p:pic>
      <p:pic>
        <p:nvPicPr>
          <p:cNvPr id="536" name="Google Shape;536;p84"/>
          <p:cNvPicPr preferRelativeResize="0"/>
          <p:nvPr/>
        </p:nvPicPr>
        <p:blipFill>
          <a:blip r:embed="rId4">
            <a:alphaModFix/>
          </a:blip>
          <a:stretch>
            <a:fillRect/>
          </a:stretch>
        </p:blipFill>
        <p:spPr>
          <a:xfrm>
            <a:off x="6771853" y="1760325"/>
            <a:ext cx="812344" cy="825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1000"/>
                                        <p:tgtEl>
                                          <p:spTgt spid="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3"/>
                                        </p:tgtEl>
                                        <p:attrNameLst>
                                          <p:attrName>style.visibility</p:attrName>
                                        </p:attrNameLst>
                                      </p:cBhvr>
                                      <p:to>
                                        <p:strVal val="visible"/>
                                      </p:to>
                                    </p:set>
                                    <p:animEffect transition="in" filter="fade">
                                      <p:cBhvr>
                                        <p:cTn id="12" dur="10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86"/>
          <p:cNvPicPr preferRelativeResize="0"/>
          <p:nvPr/>
        </p:nvPicPr>
        <p:blipFill>
          <a:blip r:embed="rId3">
            <a:alphaModFix/>
          </a:blip>
          <a:stretch>
            <a:fillRect/>
          </a:stretch>
        </p:blipFill>
        <p:spPr>
          <a:xfrm>
            <a:off x="123650" y="673900"/>
            <a:ext cx="8561602" cy="4201401"/>
          </a:xfrm>
          <a:prstGeom prst="rect">
            <a:avLst/>
          </a:prstGeom>
          <a:noFill/>
          <a:ln>
            <a:noFill/>
          </a:ln>
        </p:spPr>
      </p:pic>
      <p:sp>
        <p:nvSpPr>
          <p:cNvPr id="548" name="Google Shape;548;p86"/>
          <p:cNvSpPr txBox="1"/>
          <p:nvPr/>
        </p:nvSpPr>
        <p:spPr>
          <a:xfrm>
            <a:off x="123650" y="142550"/>
            <a:ext cx="4904100" cy="41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ru-RU" sz="2400" b="1" dirty="0">
                <a:solidFill>
                  <a:schemeClr val="dk2"/>
                </a:solidFill>
                <a:latin typeface="Barlow"/>
                <a:ea typeface="Barlow"/>
                <a:cs typeface="Barlow"/>
                <a:sym typeface="Barlow"/>
              </a:rPr>
              <a:t>Для </a:t>
            </a:r>
            <a:r>
              <a:rPr lang="ru-RU" sz="2400" b="1" dirty="0">
                <a:solidFill>
                  <a:srgbClr val="6AA84F"/>
                </a:solidFill>
                <a:latin typeface="Barlow"/>
                <a:ea typeface="Barlow"/>
                <a:cs typeface="Barlow"/>
                <a:sym typeface="Barlow"/>
              </a:rPr>
              <a:t>администратора</a:t>
            </a:r>
            <a:endParaRPr sz="2400" b="1" dirty="0">
              <a:solidFill>
                <a:srgbClr val="6AA84F"/>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87"/>
          <p:cNvPicPr preferRelativeResize="0"/>
          <p:nvPr/>
        </p:nvPicPr>
        <p:blipFill>
          <a:blip r:embed="rId3">
            <a:alphaModFix/>
          </a:blip>
          <a:stretch>
            <a:fillRect/>
          </a:stretch>
        </p:blipFill>
        <p:spPr>
          <a:xfrm>
            <a:off x="729350" y="165429"/>
            <a:ext cx="4850400" cy="2599325"/>
          </a:xfrm>
          <a:prstGeom prst="rect">
            <a:avLst/>
          </a:prstGeom>
          <a:noFill/>
          <a:ln>
            <a:noFill/>
          </a:ln>
          <a:effectLst>
            <a:outerShdw blurRad="57150" dist="19050" dir="5400000" algn="bl" rotWithShape="0">
              <a:srgbClr val="000000">
                <a:alpha val="50000"/>
              </a:srgbClr>
            </a:outerShdw>
          </a:effectLst>
        </p:spPr>
      </p:pic>
      <p:sp>
        <p:nvSpPr>
          <p:cNvPr id="554" name="Google Shape;554;p87"/>
          <p:cNvSpPr txBox="1"/>
          <p:nvPr/>
        </p:nvSpPr>
        <p:spPr>
          <a:xfrm>
            <a:off x="752475" y="3163775"/>
            <a:ext cx="3125258" cy="1213492"/>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ru-RU" sz="2400" b="1" dirty="0">
                <a:solidFill>
                  <a:schemeClr val="dk2"/>
                </a:solidFill>
                <a:latin typeface="Barlow"/>
                <a:ea typeface="Barlow"/>
                <a:cs typeface="Barlow"/>
                <a:sym typeface="Barlow"/>
              </a:rPr>
              <a:t>Для </a:t>
            </a:r>
            <a:r>
              <a:rPr lang="en-GB" sz="2400" b="1" dirty="0">
                <a:solidFill>
                  <a:schemeClr val="dk2"/>
                </a:solidFill>
                <a:latin typeface="Barlow"/>
                <a:ea typeface="Barlow"/>
                <a:cs typeface="Barlow"/>
                <a:sym typeface="Barlow"/>
              </a:rPr>
              <a:t> </a:t>
            </a:r>
            <a:r>
              <a:rPr lang="ru-RU" sz="2400" b="1" dirty="0">
                <a:solidFill>
                  <a:schemeClr val="accent1"/>
                </a:solidFill>
                <a:latin typeface="Barlow"/>
                <a:ea typeface="Barlow"/>
                <a:cs typeface="Barlow"/>
                <a:sym typeface="Barlow"/>
              </a:rPr>
              <a:t>пользователей</a:t>
            </a:r>
            <a:endParaRPr sz="2400" b="1" dirty="0">
              <a:solidFill>
                <a:schemeClr val="accent1"/>
              </a:solidFill>
              <a:latin typeface="Barlow"/>
              <a:ea typeface="Barlow"/>
              <a:cs typeface="Barlow"/>
              <a:sym typeface="Barlow"/>
            </a:endParaRPr>
          </a:p>
          <a:p>
            <a:pPr marL="0" lvl="0" indent="0" algn="l" rtl="0">
              <a:lnSpc>
                <a:spcPct val="115000"/>
              </a:lnSpc>
              <a:spcBef>
                <a:spcPts val="1000"/>
              </a:spcBef>
              <a:spcAft>
                <a:spcPts val="1000"/>
              </a:spcAft>
              <a:buNone/>
            </a:pPr>
            <a:r>
              <a:rPr lang="ru-RU" sz="2400" b="1" dirty="0">
                <a:solidFill>
                  <a:schemeClr val="accent1"/>
                </a:solidFill>
                <a:latin typeface="Barlow"/>
                <a:ea typeface="Barlow"/>
                <a:cs typeface="Barlow"/>
                <a:sym typeface="Barlow"/>
              </a:rPr>
              <a:t>Новый вид</a:t>
            </a:r>
            <a:r>
              <a:rPr lang="en-GB" sz="2400" b="1" dirty="0">
                <a:solidFill>
                  <a:schemeClr val="dk2"/>
                </a:solidFill>
                <a:latin typeface="Barlow"/>
                <a:ea typeface="Barlow"/>
                <a:cs typeface="Barlow"/>
                <a:sym typeface="Barlow"/>
              </a:rPr>
              <a:t> </a:t>
            </a:r>
            <a:r>
              <a:rPr lang="ru-RU" sz="2400" b="1" dirty="0">
                <a:solidFill>
                  <a:schemeClr val="dk2"/>
                </a:solidFill>
                <a:latin typeface="Barlow"/>
                <a:ea typeface="Barlow"/>
                <a:cs typeface="Barlow"/>
                <a:sym typeface="Barlow"/>
              </a:rPr>
              <a:t> клиента </a:t>
            </a:r>
            <a:r>
              <a:rPr lang="en-GB" sz="2400" b="1" dirty="0">
                <a:solidFill>
                  <a:schemeClr val="dk2"/>
                </a:solidFill>
                <a:latin typeface="Barlow"/>
                <a:ea typeface="Barlow"/>
                <a:cs typeface="Barlow"/>
                <a:sym typeface="Barlow"/>
              </a:rPr>
              <a:t>Print Deploy</a:t>
            </a:r>
            <a:endParaRPr sz="2400" b="1" dirty="0">
              <a:solidFill>
                <a:schemeClr val="accent1"/>
              </a:solidFill>
              <a:latin typeface="Barlow"/>
              <a:ea typeface="Barlow"/>
              <a:cs typeface="Barlow"/>
              <a:sym typeface="Barlow"/>
            </a:endParaRPr>
          </a:p>
        </p:txBody>
      </p:sp>
      <p:pic>
        <p:nvPicPr>
          <p:cNvPr id="555" name="Google Shape;555;p87"/>
          <p:cNvPicPr preferRelativeResize="0"/>
          <p:nvPr/>
        </p:nvPicPr>
        <p:blipFill>
          <a:blip r:embed="rId4">
            <a:alphaModFix/>
          </a:blip>
          <a:stretch>
            <a:fillRect/>
          </a:stretch>
        </p:blipFill>
        <p:spPr>
          <a:xfrm>
            <a:off x="4324850" y="2436050"/>
            <a:ext cx="4639198" cy="2545899"/>
          </a:xfrm>
          <a:prstGeom prst="rect">
            <a:avLst/>
          </a:prstGeom>
          <a:noFill/>
          <a:ln w="19050"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8"/>
          <p:cNvSpPr txBox="1"/>
          <p:nvPr/>
        </p:nvSpPr>
        <p:spPr>
          <a:xfrm>
            <a:off x="305925" y="387075"/>
            <a:ext cx="2472600" cy="1309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GB" sz="2400" b="1" dirty="0">
                <a:solidFill>
                  <a:schemeClr val="accent1"/>
                </a:solidFill>
                <a:latin typeface="Barlow"/>
                <a:ea typeface="Barlow"/>
                <a:cs typeface="Barlow"/>
                <a:sym typeface="Barlow"/>
              </a:rPr>
              <a:t>Print Deploy</a:t>
            </a:r>
            <a:r>
              <a:rPr lang="en-GB" sz="2400" b="1" dirty="0">
                <a:solidFill>
                  <a:schemeClr val="dk2"/>
                </a:solidFill>
                <a:latin typeface="Barlow"/>
                <a:ea typeface="Barlow"/>
                <a:cs typeface="Barlow"/>
                <a:sym typeface="Barlow"/>
              </a:rPr>
              <a:t> </a:t>
            </a:r>
            <a:r>
              <a:rPr lang="ru-RU" sz="2400" b="1" dirty="0">
                <a:solidFill>
                  <a:schemeClr val="dk2"/>
                </a:solidFill>
                <a:latin typeface="Barlow"/>
                <a:ea typeface="Barlow"/>
                <a:cs typeface="Barlow"/>
                <a:sym typeface="Barlow"/>
              </a:rPr>
              <a:t>помогает</a:t>
            </a:r>
            <a:r>
              <a:rPr lang="en-GB" sz="2400" b="1" dirty="0">
                <a:solidFill>
                  <a:schemeClr val="dk2"/>
                </a:solidFill>
                <a:latin typeface="Barlow"/>
                <a:ea typeface="Barlow"/>
                <a:cs typeface="Barlow"/>
                <a:sym typeface="Barlow"/>
              </a:rPr>
              <a:t> </a:t>
            </a:r>
            <a:r>
              <a:rPr lang="ru-RU" sz="2400" b="1" dirty="0">
                <a:solidFill>
                  <a:schemeClr val="dk2"/>
                </a:solidFill>
                <a:latin typeface="Barlow"/>
                <a:ea typeface="Barlow"/>
                <a:cs typeface="Barlow"/>
                <a:sym typeface="Barlow"/>
              </a:rPr>
              <a:t>пользователям легко</a:t>
            </a:r>
            <a:r>
              <a:rPr lang="en-GB" sz="2400" b="1" dirty="0">
                <a:solidFill>
                  <a:schemeClr val="dk2"/>
                </a:solidFill>
                <a:latin typeface="Barlow"/>
                <a:ea typeface="Barlow"/>
                <a:cs typeface="Barlow"/>
                <a:sym typeface="Barlow"/>
              </a:rPr>
              <a:t> </a:t>
            </a:r>
            <a:r>
              <a:rPr lang="ru-RU" sz="2400" b="1" dirty="0">
                <a:solidFill>
                  <a:schemeClr val="accent1"/>
                </a:solidFill>
                <a:latin typeface="Barlow"/>
                <a:ea typeface="Barlow"/>
                <a:cs typeface="Barlow"/>
                <a:sym typeface="Barlow"/>
              </a:rPr>
              <a:t>найти</a:t>
            </a:r>
            <a:r>
              <a:rPr lang="en-GB" sz="2400" b="1" dirty="0">
                <a:solidFill>
                  <a:schemeClr val="accent1"/>
                </a:solidFill>
                <a:latin typeface="Barlow"/>
                <a:ea typeface="Barlow"/>
                <a:cs typeface="Barlow"/>
                <a:sym typeface="Barlow"/>
              </a:rPr>
              <a:t> </a:t>
            </a:r>
            <a:r>
              <a:rPr lang="ru-RU" sz="2400" b="1" dirty="0">
                <a:solidFill>
                  <a:schemeClr val="accent1"/>
                </a:solidFill>
                <a:latin typeface="Barlow"/>
                <a:ea typeface="Barlow"/>
                <a:cs typeface="Barlow"/>
                <a:sym typeface="Barlow"/>
              </a:rPr>
              <a:t>принтеры</a:t>
            </a:r>
            <a:endParaRPr sz="2400" b="1" dirty="0">
              <a:solidFill>
                <a:schemeClr val="accent1"/>
              </a:solidFill>
              <a:latin typeface="Barlow"/>
              <a:ea typeface="Barlow"/>
              <a:cs typeface="Barlow"/>
              <a:sym typeface="Barlow"/>
            </a:endParaRPr>
          </a:p>
        </p:txBody>
      </p:sp>
      <p:pic>
        <p:nvPicPr>
          <p:cNvPr id="561" name="Google Shape;561;p88"/>
          <p:cNvPicPr preferRelativeResize="0"/>
          <p:nvPr/>
        </p:nvPicPr>
        <p:blipFill>
          <a:blip r:embed="rId3">
            <a:alphaModFix/>
          </a:blip>
          <a:stretch>
            <a:fillRect/>
          </a:stretch>
        </p:blipFill>
        <p:spPr>
          <a:xfrm>
            <a:off x="3158825" y="1106825"/>
            <a:ext cx="5085649" cy="3140975"/>
          </a:xfrm>
          <a:prstGeom prst="rect">
            <a:avLst/>
          </a:prstGeom>
          <a:noFill/>
          <a:ln w="9525" cap="flat" cmpd="sng">
            <a:solidFill>
              <a:srgbClr val="595959"/>
            </a:solidFill>
            <a:prstDash val="solid"/>
            <a:round/>
            <a:headEnd type="none" w="sm" len="sm"/>
            <a:tailEnd type="none" w="sm" len="sm"/>
          </a:ln>
        </p:spPr>
      </p:pic>
      <p:cxnSp>
        <p:nvCxnSpPr>
          <p:cNvPr id="562" name="Google Shape;562;p88"/>
          <p:cNvCxnSpPr>
            <a:stCxn id="563" idx="4"/>
            <a:endCxn id="564" idx="0"/>
          </p:cNvCxnSpPr>
          <p:nvPr/>
        </p:nvCxnSpPr>
        <p:spPr>
          <a:xfrm rot="-5400000" flipH="1">
            <a:off x="4233575" y="1912075"/>
            <a:ext cx="339300" cy="1161300"/>
          </a:xfrm>
          <a:prstGeom prst="bentConnector3">
            <a:avLst>
              <a:gd name="adj1" fmla="val 49978"/>
            </a:avLst>
          </a:prstGeom>
          <a:noFill/>
          <a:ln w="9525" cap="flat" cmpd="sng">
            <a:solidFill>
              <a:srgbClr val="27AA27"/>
            </a:solidFill>
            <a:prstDash val="solid"/>
            <a:round/>
            <a:headEnd type="oval" w="med" len="med"/>
            <a:tailEnd type="triangle" w="med" len="med"/>
          </a:ln>
        </p:spPr>
      </p:cxnSp>
      <p:pic>
        <p:nvPicPr>
          <p:cNvPr id="564" name="Google Shape;564;p88"/>
          <p:cNvPicPr preferRelativeResize="0"/>
          <p:nvPr/>
        </p:nvPicPr>
        <p:blipFill>
          <a:blip r:embed="rId4">
            <a:alphaModFix/>
          </a:blip>
          <a:stretch>
            <a:fillRect/>
          </a:stretch>
        </p:blipFill>
        <p:spPr>
          <a:xfrm>
            <a:off x="1310075" y="2662225"/>
            <a:ext cx="7347849" cy="973725"/>
          </a:xfrm>
          <a:prstGeom prst="rect">
            <a:avLst/>
          </a:prstGeom>
          <a:noFill/>
          <a:ln w="2857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sp>
        <p:nvSpPr>
          <p:cNvPr id="563" name="Google Shape;563;p88"/>
          <p:cNvSpPr/>
          <p:nvPr/>
        </p:nvSpPr>
        <p:spPr>
          <a:xfrm>
            <a:off x="3158825" y="1984075"/>
            <a:ext cx="1327500" cy="3390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4"/>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GB" dirty="0"/>
              <a:t>Linux </a:t>
            </a:r>
            <a:r>
              <a:rPr lang="ru-RU" dirty="0"/>
              <a:t>клиент</a:t>
            </a:r>
            <a:endParaRPr dirty="0"/>
          </a:p>
        </p:txBody>
      </p:sp>
    </p:spTree>
    <p:extLst>
      <p:ext uri="{BB962C8B-B14F-4D97-AF65-F5344CB8AC3E}">
        <p14:creationId xmlns:p14="http://schemas.microsoft.com/office/powerpoint/2010/main" val="3484410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5"/>
          <p:cNvSpPr txBox="1">
            <a:spLocks noGrp="1"/>
          </p:cNvSpPr>
          <p:nvPr>
            <p:ph type="title" idx="4294967295"/>
          </p:nvPr>
        </p:nvSpPr>
        <p:spPr>
          <a:xfrm>
            <a:off x="264318" y="398531"/>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09" name="Google Shape;809;p65"/>
          <p:cNvSpPr txBox="1">
            <a:spLocks noGrp="1"/>
          </p:cNvSpPr>
          <p:nvPr>
            <p:ph type="body" idx="4294967295"/>
          </p:nvPr>
        </p:nvSpPr>
        <p:spPr>
          <a:xfrm>
            <a:off x="0" y="1295400"/>
            <a:ext cx="3905250" cy="3001963"/>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endParaRPr lang="ru-RU" sz="1500" dirty="0"/>
          </a:p>
          <a:p>
            <a:pPr marL="457200" lvl="0" indent="-323850" algn="l" rtl="0">
              <a:spcBef>
                <a:spcPts val="0"/>
              </a:spcBef>
              <a:spcAft>
                <a:spcPts val="0"/>
              </a:spcAft>
              <a:buSzPts val="1500"/>
              <a:buChar char="►"/>
            </a:pPr>
            <a:r>
              <a:rPr lang="en-US" sz="1500" dirty="0"/>
              <a:t>Beta (Q4 2020)</a:t>
            </a:r>
          </a:p>
          <a:p>
            <a:pPr indent="-323850">
              <a:buSzPts val="1500"/>
            </a:pPr>
            <a:r>
              <a:rPr lang="ru-RU" sz="1500" dirty="0"/>
              <a:t>Релиз запланирован на конец 2020 - Q4</a:t>
            </a:r>
          </a:p>
          <a:p>
            <a:pPr marL="457200" lvl="0" indent="-323850" algn="l" rtl="0">
              <a:spcBef>
                <a:spcPts val="0"/>
              </a:spcBef>
              <a:spcAft>
                <a:spcPts val="0"/>
              </a:spcAft>
              <a:buSzPts val="1500"/>
              <a:buChar char="►"/>
            </a:pPr>
            <a:r>
              <a:rPr lang="ru-RU" sz="1500" dirty="0"/>
              <a:t>Для </a:t>
            </a:r>
            <a:r>
              <a:rPr lang="en-GB" sz="1500" dirty="0"/>
              <a:t>Linux Ubuntu </a:t>
            </a:r>
            <a:r>
              <a:rPr lang="ru-RU" sz="1500" dirty="0"/>
              <a:t>и</a:t>
            </a:r>
            <a:r>
              <a:rPr lang="en-GB" sz="1500" dirty="0"/>
              <a:t> Debian</a:t>
            </a:r>
            <a:endParaRPr sz="1500" dirty="0"/>
          </a:p>
          <a:p>
            <a:pPr marL="457200" lvl="0" indent="-323850" algn="l" rtl="0">
              <a:spcBef>
                <a:spcPts val="0"/>
              </a:spcBef>
              <a:spcAft>
                <a:spcPts val="0"/>
              </a:spcAft>
              <a:buSzPts val="1500"/>
              <a:buChar char="►"/>
            </a:pPr>
            <a:r>
              <a:rPr lang="ru-RU" sz="1500" dirty="0"/>
              <a:t>Установка через</a:t>
            </a:r>
            <a:r>
              <a:rPr lang="en-GB" sz="1500" dirty="0"/>
              <a:t> </a:t>
            </a:r>
            <a:r>
              <a:rPr lang="en-GB" sz="1500" b="1" dirty="0"/>
              <a:t>.deb file</a:t>
            </a:r>
            <a:r>
              <a:rPr lang="en-GB" sz="1500" dirty="0"/>
              <a:t> (Debian installer)</a:t>
            </a:r>
            <a:endParaRPr sz="1500" dirty="0"/>
          </a:p>
          <a:p>
            <a:pPr marL="457200" lvl="0" indent="-323850" algn="l" rtl="0">
              <a:spcBef>
                <a:spcPts val="0"/>
              </a:spcBef>
              <a:spcAft>
                <a:spcPts val="0"/>
              </a:spcAft>
              <a:buSzPts val="1500"/>
              <a:buChar char="►"/>
            </a:pPr>
            <a:r>
              <a:rPr lang="ru-RU" sz="1500" dirty="0"/>
              <a:t>Скачивается через </a:t>
            </a:r>
            <a:r>
              <a:rPr lang="en-GB" sz="1500" dirty="0"/>
              <a:t>admin UI</a:t>
            </a:r>
            <a:endParaRPr sz="1500" dirty="0"/>
          </a:p>
          <a:p>
            <a:pPr marL="457200" lvl="0" indent="-323850" algn="l" rtl="0">
              <a:spcBef>
                <a:spcPts val="0"/>
              </a:spcBef>
              <a:spcAft>
                <a:spcPts val="0"/>
              </a:spcAft>
              <a:buSzPts val="1500"/>
              <a:buChar char="►"/>
            </a:pPr>
            <a:r>
              <a:rPr lang="ru-RU" sz="1500" dirty="0"/>
              <a:t>Только для</a:t>
            </a:r>
            <a:r>
              <a:rPr lang="en-GB" sz="1500" dirty="0"/>
              <a:t> 64-bit </a:t>
            </a:r>
            <a:r>
              <a:rPr lang="ru-RU" sz="1500" dirty="0"/>
              <a:t>архитектур</a:t>
            </a:r>
            <a:r>
              <a:rPr lang="en-GB" sz="1500" dirty="0"/>
              <a:t>.</a:t>
            </a:r>
            <a:endParaRPr sz="1500" dirty="0"/>
          </a:p>
        </p:txBody>
      </p:sp>
      <p:pic>
        <p:nvPicPr>
          <p:cNvPr id="810" name="Google Shape;810;p65"/>
          <p:cNvPicPr preferRelativeResize="0"/>
          <p:nvPr/>
        </p:nvPicPr>
        <p:blipFill>
          <a:blip r:embed="rId3">
            <a:alphaModFix/>
          </a:blip>
          <a:stretch>
            <a:fillRect/>
          </a:stretch>
        </p:blipFill>
        <p:spPr>
          <a:xfrm>
            <a:off x="4666900" y="360000"/>
            <a:ext cx="4117500" cy="393646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35751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7"/>
          <p:cNvSpPr txBox="1">
            <a:spLocks noGrp="1"/>
          </p:cNvSpPr>
          <p:nvPr>
            <p:ph type="title" idx="4294967295"/>
          </p:nvPr>
        </p:nvSpPr>
        <p:spPr>
          <a:xfrm>
            <a:off x="242888" y="393701"/>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24" name="Google Shape;824;p67"/>
          <p:cNvSpPr txBox="1">
            <a:spLocks noGrp="1"/>
          </p:cNvSpPr>
          <p:nvPr>
            <p:ph type="title" idx="4294967295"/>
          </p:nvPr>
        </p:nvSpPr>
        <p:spPr>
          <a:xfrm>
            <a:off x="242888" y="846556"/>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Скачивание клиента</a:t>
            </a:r>
            <a:endParaRPr sz="1700" b="0" dirty="0"/>
          </a:p>
        </p:txBody>
      </p:sp>
      <p:pic>
        <p:nvPicPr>
          <p:cNvPr id="825" name="Google Shape;825;p67"/>
          <p:cNvPicPr preferRelativeResize="0"/>
          <p:nvPr/>
        </p:nvPicPr>
        <p:blipFill>
          <a:blip r:embed="rId3">
            <a:alphaModFix/>
          </a:blip>
          <a:stretch>
            <a:fillRect/>
          </a:stretch>
        </p:blipFill>
        <p:spPr>
          <a:xfrm>
            <a:off x="2886075" y="614553"/>
            <a:ext cx="6135400" cy="4292123"/>
          </a:xfrm>
          <a:prstGeom prst="rect">
            <a:avLst/>
          </a:prstGeom>
          <a:noFill/>
          <a:ln>
            <a:noFill/>
          </a:ln>
          <a:effectLst>
            <a:outerShdw blurRad="57150" dist="19050" dir="5400000" algn="bl" rotWithShape="0">
              <a:srgbClr val="000000">
                <a:alpha val="50000"/>
              </a:srgbClr>
            </a:outerShdw>
          </a:effectLst>
        </p:spPr>
      </p:pic>
      <p:sp>
        <p:nvSpPr>
          <p:cNvPr id="826" name="Google Shape;826;p67"/>
          <p:cNvSpPr/>
          <p:nvPr/>
        </p:nvSpPr>
        <p:spPr>
          <a:xfrm>
            <a:off x="6130587" y="4550439"/>
            <a:ext cx="880800" cy="355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7" name="Google Shape;827;p67"/>
          <p:cNvCxnSpPr/>
          <p:nvPr/>
        </p:nvCxnSpPr>
        <p:spPr>
          <a:xfrm rot="10800000">
            <a:off x="2319387" y="3634050"/>
            <a:ext cx="4240500" cy="7500"/>
          </a:xfrm>
          <a:prstGeom prst="straightConnector1">
            <a:avLst/>
          </a:prstGeom>
          <a:noFill/>
          <a:ln w="9525" cap="flat" cmpd="sng">
            <a:solidFill>
              <a:schemeClr val="dk2"/>
            </a:solidFill>
            <a:prstDash val="solid"/>
            <a:round/>
            <a:headEnd type="none" w="med" len="med"/>
            <a:tailEnd type="triangle" w="med" len="med"/>
          </a:ln>
        </p:spPr>
      </p:cxnSp>
      <p:cxnSp>
        <p:nvCxnSpPr>
          <p:cNvPr id="828" name="Google Shape;828;p67"/>
          <p:cNvCxnSpPr>
            <a:endCxn id="826" idx="0"/>
          </p:cNvCxnSpPr>
          <p:nvPr/>
        </p:nvCxnSpPr>
        <p:spPr>
          <a:xfrm>
            <a:off x="6559887" y="3640239"/>
            <a:ext cx="11100" cy="910200"/>
          </a:xfrm>
          <a:prstGeom prst="straightConnector1">
            <a:avLst/>
          </a:prstGeom>
          <a:noFill/>
          <a:ln w="9525" cap="flat" cmpd="sng">
            <a:solidFill>
              <a:schemeClr val="dk2"/>
            </a:solidFill>
            <a:prstDash val="solid"/>
            <a:round/>
            <a:headEnd type="none" w="med" len="med"/>
            <a:tailEnd type="none" w="med" len="med"/>
          </a:ln>
        </p:spPr>
      </p:cxnSp>
      <p:sp>
        <p:nvSpPr>
          <p:cNvPr id="829" name="Google Shape;829;p67"/>
          <p:cNvSpPr txBox="1"/>
          <p:nvPr/>
        </p:nvSpPr>
        <p:spPr>
          <a:xfrm>
            <a:off x="192425" y="3138450"/>
            <a:ext cx="1961100" cy="99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ru-RU" dirty="0">
                <a:latin typeface="Barlow"/>
                <a:ea typeface="Barlow"/>
                <a:cs typeface="Barlow"/>
                <a:sym typeface="Barlow"/>
              </a:rPr>
              <a:t>Скачать</a:t>
            </a:r>
            <a:r>
              <a:rPr lang="en-GB" dirty="0">
                <a:latin typeface="Barlow"/>
                <a:ea typeface="Barlow"/>
                <a:cs typeface="Barlow"/>
                <a:sym typeface="Barlow"/>
              </a:rPr>
              <a:t> Linux Debian installer </a:t>
            </a:r>
            <a:r>
              <a:rPr lang="ru-RU" dirty="0">
                <a:latin typeface="Barlow"/>
                <a:ea typeface="Barlow"/>
                <a:cs typeface="Barlow"/>
                <a:sym typeface="Barlow"/>
              </a:rPr>
              <a:t>можно через</a:t>
            </a:r>
            <a:r>
              <a:rPr lang="en-GB" dirty="0">
                <a:latin typeface="Barlow"/>
                <a:ea typeface="Barlow"/>
                <a:cs typeface="Barlow"/>
                <a:sym typeface="Barlow"/>
              </a:rPr>
              <a:t> Print Deploy </a:t>
            </a:r>
            <a:r>
              <a:rPr lang="ru-RU" dirty="0">
                <a:latin typeface="Barlow"/>
                <a:ea typeface="Barlow"/>
                <a:cs typeface="Barlow"/>
                <a:sym typeface="Barlow"/>
              </a:rPr>
              <a:t>панель управления</a:t>
            </a:r>
            <a:endParaRPr dirty="0">
              <a:latin typeface="Barlow"/>
              <a:ea typeface="Barlow"/>
              <a:cs typeface="Barlow"/>
              <a:sym typeface="Barlow"/>
            </a:endParaRPr>
          </a:p>
        </p:txBody>
      </p:sp>
    </p:spTree>
    <p:extLst>
      <p:ext uri="{BB962C8B-B14F-4D97-AF65-F5344CB8AC3E}">
        <p14:creationId xmlns:p14="http://schemas.microsoft.com/office/powerpoint/2010/main" val="457845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564" y="349234"/>
            <a:ext cx="7576325" cy="1384995"/>
          </a:xfrm>
          <a:prstGeom prst="rect">
            <a:avLst/>
          </a:prstGeom>
          <a:noFill/>
        </p:spPr>
        <p:txBody>
          <a:bodyPr wrap="square" rtlCol="0">
            <a:spAutoFit/>
          </a:bodyPr>
          <a:lstStyle/>
          <a:p>
            <a:pPr algn="just"/>
            <a:r>
              <a:rPr lang="ru-RU" sz="1050" dirty="0">
                <a:solidFill>
                  <a:schemeClr val="accent6"/>
                </a:solidFill>
              </a:rPr>
              <a:t>PaperCut</a:t>
            </a:r>
            <a:r>
              <a:rPr lang="en-US" sz="1050" dirty="0">
                <a:solidFill>
                  <a:schemeClr val="accent6"/>
                </a:solidFill>
              </a:rPr>
              <a:t> </a:t>
            </a:r>
            <a:r>
              <a:rPr lang="ru-RU" sz="1050" dirty="0">
                <a:solidFill>
                  <a:schemeClr val="accent6"/>
                </a:solidFill>
              </a:rPr>
              <a:t>-</a:t>
            </a:r>
            <a:r>
              <a:rPr lang="en-US" sz="1050" dirty="0">
                <a:solidFill>
                  <a:schemeClr val="accent6"/>
                </a:solidFill>
              </a:rPr>
              <a:t> </a:t>
            </a:r>
            <a:r>
              <a:rPr lang="ru-RU" sz="1050" dirty="0">
                <a:solidFill>
                  <a:schemeClr val="accent6"/>
                </a:solidFill>
              </a:rPr>
              <a:t>программно-аппаратный комплекс управления печатью, к которому можно безопасно получить доступ из любой точки сети через </a:t>
            </a:r>
            <a:r>
              <a:rPr lang="en-US" sz="1050" dirty="0">
                <a:solidFill>
                  <a:schemeClr val="accent6"/>
                </a:solidFill>
              </a:rPr>
              <a:t>web</a:t>
            </a:r>
            <a:r>
              <a:rPr lang="ru-RU" sz="1050" dirty="0">
                <a:solidFill>
                  <a:schemeClr val="accent6"/>
                </a:solidFill>
              </a:rPr>
              <a:t>-браузер.  Версия PaperCut NG может обеспечить детальную отчетность только по печати. Версия PaperCut MF предоставляет подробные отчеты по печати, копированию, сканированию и отправке факса.</a:t>
            </a:r>
            <a:endParaRPr lang="en-GB" sz="1050" dirty="0">
              <a:solidFill>
                <a:schemeClr val="accent6"/>
              </a:solidFill>
            </a:endParaRPr>
          </a:p>
          <a:p>
            <a:pPr algn="just"/>
            <a:r>
              <a:rPr lang="en-GB" sz="1050" dirty="0">
                <a:solidFill>
                  <a:schemeClr val="accent6"/>
                </a:solidFill>
              </a:rPr>
              <a:t> </a:t>
            </a:r>
          </a:p>
          <a:p>
            <a:pPr algn="just"/>
            <a:r>
              <a:rPr lang="ru-RU" sz="1050" dirty="0">
                <a:solidFill>
                  <a:schemeClr val="accent6"/>
                </a:solidFill>
              </a:rPr>
              <a:t>По умолчанию </a:t>
            </a:r>
            <a:r>
              <a:rPr lang="en-GB" sz="1050" dirty="0" err="1">
                <a:solidFill>
                  <a:schemeClr val="accent6"/>
                </a:solidFill>
              </a:rPr>
              <a:t>PaperCut</a:t>
            </a:r>
            <a:r>
              <a:rPr lang="en-GB" sz="1050" dirty="0">
                <a:solidFill>
                  <a:schemeClr val="accent6"/>
                </a:solidFill>
              </a:rPr>
              <a:t> </a:t>
            </a:r>
            <a:r>
              <a:rPr lang="ru-RU" sz="1050" dirty="0">
                <a:solidFill>
                  <a:schemeClr val="accent6"/>
                </a:solidFill>
              </a:rPr>
              <a:t>использует внутреннюю встроенную базу данных </a:t>
            </a:r>
            <a:r>
              <a:rPr lang="en-GB" sz="1050" dirty="0">
                <a:solidFill>
                  <a:schemeClr val="accent6"/>
                </a:solidFill>
              </a:rPr>
              <a:t>Apache Derby.  </a:t>
            </a:r>
            <a:r>
              <a:rPr lang="ru-RU" sz="1050" dirty="0">
                <a:solidFill>
                  <a:schemeClr val="accent6"/>
                </a:solidFill>
              </a:rPr>
              <a:t>Однако базу данных можно перенести в </a:t>
            </a:r>
            <a:r>
              <a:rPr lang="en-GB" sz="1050" dirty="0">
                <a:solidFill>
                  <a:schemeClr val="accent6"/>
                </a:solidFill>
              </a:rPr>
              <a:t>Microsoft SQL, PostgreSQL, MySQL </a:t>
            </a:r>
            <a:r>
              <a:rPr lang="ru-RU" sz="1050" dirty="0">
                <a:solidFill>
                  <a:schemeClr val="accent6"/>
                </a:solidFill>
              </a:rPr>
              <a:t>и </a:t>
            </a:r>
            <a:r>
              <a:rPr lang="en-GB" sz="1050" dirty="0">
                <a:solidFill>
                  <a:schemeClr val="accent6"/>
                </a:solidFill>
              </a:rPr>
              <a:t>Oracle.  </a:t>
            </a:r>
            <a:r>
              <a:rPr lang="ru-RU" sz="1050" dirty="0">
                <a:solidFill>
                  <a:schemeClr val="accent6"/>
                </a:solidFill>
              </a:rPr>
              <a:t>Интерфейс веб-панели </a:t>
            </a:r>
            <a:r>
              <a:rPr lang="en-GB" sz="1050" dirty="0" err="1">
                <a:solidFill>
                  <a:schemeClr val="accent6"/>
                </a:solidFill>
              </a:rPr>
              <a:t>PaperCut</a:t>
            </a:r>
            <a:r>
              <a:rPr lang="en-GB" sz="1050" dirty="0">
                <a:solidFill>
                  <a:schemeClr val="accent6"/>
                </a:solidFill>
              </a:rPr>
              <a:t> </a:t>
            </a:r>
            <a:r>
              <a:rPr lang="ru-RU" sz="1050" dirty="0">
                <a:solidFill>
                  <a:schemeClr val="accent6"/>
                </a:solidFill>
              </a:rPr>
              <a:t>реализован на базе веб-приложения </a:t>
            </a:r>
            <a:r>
              <a:rPr lang="en-GB" sz="1050" dirty="0">
                <a:solidFill>
                  <a:schemeClr val="accent6"/>
                </a:solidFill>
              </a:rPr>
              <a:t>Jetty.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09" y="2078312"/>
            <a:ext cx="1524198" cy="372642"/>
          </a:xfrm>
          <a:prstGeom prst="rect">
            <a:avLst/>
          </a:prstGeom>
        </p:spPr>
      </p:pic>
      <p:pic>
        <p:nvPicPr>
          <p:cNvPr id="14" name="Picture 13" descr="papercut-mf-logo.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7380" y="1913382"/>
            <a:ext cx="1829166" cy="628112"/>
          </a:xfrm>
          <a:prstGeom prst="rect">
            <a:avLst/>
          </a:prstGeom>
        </p:spPr>
      </p:pic>
      <p:sp>
        <p:nvSpPr>
          <p:cNvPr id="16" name="Content Placeholder 2"/>
          <p:cNvSpPr>
            <a:spLocks noGrp="1"/>
          </p:cNvSpPr>
          <p:nvPr/>
        </p:nvSpPr>
        <p:spPr>
          <a:xfrm>
            <a:off x="390459" y="2812229"/>
            <a:ext cx="3364115" cy="2444262"/>
          </a:xfrm>
          <a:prstGeom prst="rect">
            <a:avLst/>
          </a:prstGeom>
        </p:spPr>
        <p:txBody>
          <a:bodyPr vert="horz" lIns="0" tIns="0" rIns="0" bIns="0" rtlCol="0">
            <a:normAutofit/>
          </a:bodyPr>
          <a:lstStyle>
            <a:lvl1pPr marL="0" indent="0" algn="l" defTabSz="914400" rtl="0" eaLnBrk="1" latinLnBrk="0" hangingPunct="1">
              <a:lnSpc>
                <a:spcPct val="85000"/>
              </a:lnSpc>
              <a:spcBef>
                <a:spcPct val="20000"/>
              </a:spcBef>
              <a:buFont typeface="Arial" panose="020B0604020202020204" pitchFamily="34" charset="0"/>
              <a:buNone/>
              <a:defRPr sz="1800" b="0" kern="1200">
                <a:solidFill>
                  <a:schemeClr val="tx2"/>
                </a:solidFill>
                <a:latin typeface="+mn-lt"/>
                <a:ea typeface="+mn-ea"/>
                <a:cs typeface="+mn-cs"/>
              </a:defRPr>
            </a:lvl1pPr>
            <a:lvl2pPr marL="180000" indent="-180000" algn="l" defTabSz="914400" rtl="0" eaLnBrk="1" latinLnBrk="0" hangingPunct="1">
              <a:lnSpc>
                <a:spcPct val="85000"/>
              </a:lnSpc>
              <a:spcBef>
                <a:spcPts val="800"/>
              </a:spcBef>
              <a:buClr>
                <a:schemeClr val="accent1"/>
              </a:buClr>
              <a:buSzPct val="100000"/>
              <a:buFont typeface="Wingdings 3" panose="05040102010807070707" pitchFamily="18" charset="2"/>
              <a:buChar char=""/>
              <a:defRPr sz="1800" kern="1200">
                <a:solidFill>
                  <a:schemeClr val="tx2"/>
                </a:solidFill>
                <a:latin typeface="+mn-lt"/>
                <a:ea typeface="+mn-ea"/>
                <a:cs typeface="+mn-cs"/>
              </a:defRPr>
            </a:lvl2pPr>
            <a:lvl3pPr marL="360000" indent="-180000" algn="l" defTabSz="914400" rtl="0" eaLnBrk="1" latinLnBrk="0" hangingPunct="1">
              <a:lnSpc>
                <a:spcPct val="85000"/>
              </a:lnSpc>
              <a:spcBef>
                <a:spcPts val="800"/>
              </a:spcBef>
              <a:buClr>
                <a:schemeClr val="accent1"/>
              </a:buClr>
              <a:buFont typeface="Calibre Light" pitchFamily="34" charset="0"/>
              <a:buChar char="–"/>
              <a:defRPr sz="1800" kern="1200">
                <a:solidFill>
                  <a:schemeClr val="tx2"/>
                </a:solidFill>
                <a:latin typeface="+mn-lt"/>
                <a:ea typeface="+mn-ea"/>
                <a:cs typeface="+mn-cs"/>
              </a:defRPr>
            </a:lvl3pPr>
            <a:lvl4pPr marL="540000" indent="-180000" algn="l" defTabSz="914400" rtl="0" eaLnBrk="1" latinLnBrk="0" hangingPunct="1">
              <a:lnSpc>
                <a:spcPct val="85000"/>
              </a:lnSpc>
              <a:spcBef>
                <a:spcPts val="800"/>
              </a:spcBef>
              <a:buClr>
                <a:schemeClr val="accent1"/>
              </a:buClr>
              <a:buFont typeface="Univers Com 55" panose="020B0603020202020204" pitchFamily="34" charset="0"/>
              <a:buChar char="»"/>
              <a:defRPr sz="1800" kern="1200">
                <a:solidFill>
                  <a:schemeClr val="tx2"/>
                </a:solidFill>
                <a:latin typeface="+mn-lt"/>
                <a:ea typeface="+mn-ea"/>
                <a:cs typeface="+mn-cs"/>
              </a:defRPr>
            </a:lvl4pPr>
            <a:lvl5pPr marL="720000" indent="-180000" algn="l" defTabSz="914400" rtl="0" eaLnBrk="1" latinLnBrk="0" hangingPunct="1">
              <a:lnSpc>
                <a:spcPct val="85000"/>
              </a:lnSpc>
              <a:spcBef>
                <a:spcPts val="800"/>
              </a:spcBef>
              <a:buClr>
                <a:schemeClr val="accent1"/>
              </a:buClr>
              <a:buSzPct val="85000"/>
              <a:buFont typeface="Wingdings 3" panose="05040102010807070707"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8588" indent="-128588">
              <a:lnSpc>
                <a:spcPct val="98000"/>
              </a:lnSpc>
              <a:buFont typeface="Arial"/>
              <a:buChar char="•"/>
            </a:pPr>
            <a:r>
              <a:rPr lang="ru-RU" sz="1500" dirty="0">
                <a:solidFill>
                  <a:schemeClr val="accent6"/>
                </a:solidFill>
              </a:rPr>
              <a:t>Возможность скачать из сети Интернет</a:t>
            </a:r>
            <a:endParaRPr lang="en-US" sz="1500" dirty="0">
              <a:solidFill>
                <a:schemeClr val="accent6"/>
              </a:solidFill>
            </a:endParaRPr>
          </a:p>
          <a:p>
            <a:pPr marL="128588" indent="-128588">
              <a:lnSpc>
                <a:spcPct val="98000"/>
              </a:lnSpc>
              <a:buFont typeface="Arial"/>
              <a:buChar char="•"/>
            </a:pPr>
            <a:r>
              <a:rPr lang="ru-RU" sz="1500" dirty="0">
                <a:solidFill>
                  <a:schemeClr val="accent6"/>
                </a:solidFill>
              </a:rPr>
              <a:t>Только управление печатью</a:t>
            </a:r>
          </a:p>
          <a:p>
            <a:pPr marL="128588" indent="-128588">
              <a:lnSpc>
                <a:spcPct val="98000"/>
              </a:lnSpc>
              <a:buFont typeface="Arial"/>
              <a:buChar char="•"/>
            </a:pPr>
            <a:r>
              <a:rPr lang="ru-RU" sz="1500" dirty="0">
                <a:solidFill>
                  <a:schemeClr val="accent6"/>
                </a:solidFill>
              </a:rPr>
              <a:t>Простой и интуитивно понятный</a:t>
            </a:r>
          </a:p>
          <a:p>
            <a:pPr marL="128588" indent="-128588">
              <a:lnSpc>
                <a:spcPct val="98000"/>
              </a:lnSpc>
              <a:buFont typeface="Arial"/>
              <a:buChar char="•"/>
            </a:pPr>
            <a:r>
              <a:rPr lang="ru-RU" sz="1500" dirty="0">
                <a:solidFill>
                  <a:schemeClr val="accent6"/>
                </a:solidFill>
              </a:rPr>
              <a:t>Реализовано как ПО для конечного пользователя и DIY установки</a:t>
            </a:r>
            <a:endParaRPr lang="en-US" sz="1500" dirty="0">
              <a:solidFill>
                <a:schemeClr val="accent6"/>
              </a:solidFill>
            </a:endParaRPr>
          </a:p>
        </p:txBody>
      </p:sp>
      <p:sp>
        <p:nvSpPr>
          <p:cNvPr id="17" name="Content Placeholder 11"/>
          <p:cNvSpPr>
            <a:spLocks noGrp="1"/>
          </p:cNvSpPr>
          <p:nvPr/>
        </p:nvSpPr>
        <p:spPr>
          <a:xfrm>
            <a:off x="5457317" y="2720647"/>
            <a:ext cx="2909292" cy="1511926"/>
          </a:xfrm>
          <a:prstGeom prst="rect">
            <a:avLst/>
          </a:prstGeom>
        </p:spPr>
        <p:txBody>
          <a:bodyPr vert="horz" lIns="0" tIns="0" rIns="0" bIns="0" rtlCol="0">
            <a:normAutofit/>
          </a:bodyPr>
          <a:lstStyle>
            <a:lvl1pPr marL="0" indent="0" algn="l" defTabSz="914400" rtl="0" eaLnBrk="1" latinLnBrk="0" hangingPunct="1">
              <a:lnSpc>
                <a:spcPct val="85000"/>
              </a:lnSpc>
              <a:spcBef>
                <a:spcPct val="20000"/>
              </a:spcBef>
              <a:buFont typeface="Arial" panose="020B0604020202020204" pitchFamily="34" charset="0"/>
              <a:buNone/>
              <a:defRPr sz="1800" b="0" kern="1200">
                <a:solidFill>
                  <a:schemeClr val="tx2"/>
                </a:solidFill>
                <a:latin typeface="+mn-lt"/>
                <a:ea typeface="+mn-ea"/>
                <a:cs typeface="+mn-cs"/>
              </a:defRPr>
            </a:lvl1pPr>
            <a:lvl2pPr marL="180000" indent="-180000" algn="l" defTabSz="914400" rtl="0" eaLnBrk="1" latinLnBrk="0" hangingPunct="1">
              <a:lnSpc>
                <a:spcPct val="85000"/>
              </a:lnSpc>
              <a:spcBef>
                <a:spcPts val="800"/>
              </a:spcBef>
              <a:buClr>
                <a:schemeClr val="accent1"/>
              </a:buClr>
              <a:buSzPct val="100000"/>
              <a:buFont typeface="Wingdings 3" panose="05040102010807070707" pitchFamily="18" charset="2"/>
              <a:buChar char=""/>
              <a:defRPr sz="1800" kern="1200">
                <a:solidFill>
                  <a:schemeClr val="tx2"/>
                </a:solidFill>
                <a:latin typeface="+mn-lt"/>
                <a:ea typeface="+mn-ea"/>
                <a:cs typeface="+mn-cs"/>
              </a:defRPr>
            </a:lvl2pPr>
            <a:lvl3pPr marL="360000" indent="-180000" algn="l" defTabSz="914400" rtl="0" eaLnBrk="1" latinLnBrk="0" hangingPunct="1">
              <a:lnSpc>
                <a:spcPct val="85000"/>
              </a:lnSpc>
              <a:spcBef>
                <a:spcPts val="800"/>
              </a:spcBef>
              <a:buClr>
                <a:schemeClr val="accent1"/>
              </a:buClr>
              <a:buFont typeface="Calibre Light" pitchFamily="34" charset="0"/>
              <a:buChar char="–"/>
              <a:defRPr sz="1800" kern="1200">
                <a:solidFill>
                  <a:schemeClr val="tx2"/>
                </a:solidFill>
                <a:latin typeface="+mn-lt"/>
                <a:ea typeface="+mn-ea"/>
                <a:cs typeface="+mn-cs"/>
              </a:defRPr>
            </a:lvl3pPr>
            <a:lvl4pPr marL="540000" indent="-180000" algn="l" defTabSz="914400" rtl="0" eaLnBrk="1" latinLnBrk="0" hangingPunct="1">
              <a:lnSpc>
                <a:spcPct val="85000"/>
              </a:lnSpc>
              <a:spcBef>
                <a:spcPts val="800"/>
              </a:spcBef>
              <a:buClr>
                <a:schemeClr val="accent1"/>
              </a:buClr>
              <a:buFont typeface="Univers Com 55" panose="020B0603020202020204" pitchFamily="34" charset="0"/>
              <a:buChar char="»"/>
              <a:defRPr sz="1800" kern="1200">
                <a:solidFill>
                  <a:schemeClr val="tx2"/>
                </a:solidFill>
                <a:latin typeface="+mn-lt"/>
                <a:ea typeface="+mn-ea"/>
                <a:cs typeface="+mn-cs"/>
              </a:defRPr>
            </a:lvl4pPr>
            <a:lvl5pPr marL="720000" indent="-180000" algn="l" defTabSz="914400" rtl="0" eaLnBrk="1" latinLnBrk="0" hangingPunct="1">
              <a:lnSpc>
                <a:spcPct val="85000"/>
              </a:lnSpc>
              <a:spcBef>
                <a:spcPts val="800"/>
              </a:spcBef>
              <a:buClr>
                <a:schemeClr val="accent1"/>
              </a:buClr>
              <a:buSzPct val="85000"/>
              <a:buFont typeface="Wingdings 3" panose="05040102010807070707"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8588" indent="-128588">
              <a:lnSpc>
                <a:spcPct val="98000"/>
              </a:lnSpc>
              <a:buFont typeface="Arial"/>
              <a:buChar char="•"/>
            </a:pPr>
            <a:r>
              <a:rPr lang="ru-RU" sz="1500" dirty="0">
                <a:solidFill>
                  <a:schemeClr val="accent6"/>
                </a:solidFill>
              </a:rPr>
              <a:t>Построена на платформе </a:t>
            </a:r>
            <a:r>
              <a:rPr lang="en-US" sz="1500" dirty="0">
                <a:solidFill>
                  <a:schemeClr val="accent6"/>
                </a:solidFill>
              </a:rPr>
              <a:t>NG</a:t>
            </a:r>
            <a:endParaRPr lang="ru-RU" sz="1500" dirty="0">
              <a:solidFill>
                <a:schemeClr val="accent6"/>
              </a:solidFill>
            </a:endParaRPr>
          </a:p>
          <a:p>
            <a:pPr marL="128588" indent="-128588">
              <a:lnSpc>
                <a:spcPct val="98000"/>
              </a:lnSpc>
              <a:buFont typeface="Arial"/>
              <a:buChar char="•"/>
            </a:pPr>
            <a:r>
              <a:rPr lang="ru-RU" sz="1500" dirty="0">
                <a:solidFill>
                  <a:schemeClr val="accent6"/>
                </a:solidFill>
              </a:rPr>
              <a:t>Использует </a:t>
            </a:r>
            <a:r>
              <a:rPr lang="en-US" sz="1500" dirty="0">
                <a:solidFill>
                  <a:schemeClr val="accent6"/>
                </a:solidFill>
              </a:rPr>
              <a:t>Multi-Function device technology </a:t>
            </a:r>
            <a:r>
              <a:rPr lang="ru-RU" sz="1500" dirty="0">
                <a:solidFill>
                  <a:schemeClr val="accent6"/>
                </a:solidFill>
              </a:rPr>
              <a:t>к которой клиенты не имеют доступа</a:t>
            </a:r>
            <a:br>
              <a:rPr lang="en-US" sz="1500" dirty="0">
                <a:solidFill>
                  <a:schemeClr val="accent6"/>
                </a:solidFill>
              </a:rPr>
            </a:br>
            <a:r>
              <a:rPr lang="en-US" sz="1500" dirty="0">
                <a:solidFill>
                  <a:schemeClr val="accent6"/>
                </a:solidFill>
              </a:rPr>
              <a:t>… </a:t>
            </a:r>
            <a:r>
              <a:rPr lang="ru-RU" sz="1500" dirty="0">
                <a:solidFill>
                  <a:schemeClr val="accent6"/>
                </a:solidFill>
              </a:rPr>
              <a:t>и именно поэтому им нужна ваша поддержка</a:t>
            </a:r>
            <a:r>
              <a:rPr lang="en-US" sz="1500" dirty="0">
                <a:solidFill>
                  <a:schemeClr val="accent6"/>
                </a:solidFill>
              </a:rPr>
              <a:t>.</a:t>
            </a:r>
          </a:p>
        </p:txBody>
      </p:sp>
    </p:spTree>
    <p:extLst>
      <p:ext uri="{BB962C8B-B14F-4D97-AF65-F5344CB8AC3E}">
        <p14:creationId xmlns:p14="http://schemas.microsoft.com/office/powerpoint/2010/main" val="141454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68"/>
          <p:cNvSpPr txBox="1">
            <a:spLocks noGrp="1"/>
          </p:cNvSpPr>
          <p:nvPr>
            <p:ph type="title" idx="4294967295"/>
          </p:nvPr>
        </p:nvSpPr>
        <p:spPr>
          <a:xfrm>
            <a:off x="434263" y="335902"/>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35" name="Google Shape;835;p68"/>
          <p:cNvSpPr txBox="1">
            <a:spLocks noGrp="1"/>
          </p:cNvSpPr>
          <p:nvPr>
            <p:ph type="title" idx="4294967295"/>
          </p:nvPr>
        </p:nvSpPr>
        <p:spPr>
          <a:xfrm>
            <a:off x="450500" y="804100"/>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Установка клиента</a:t>
            </a:r>
            <a:endParaRPr sz="1700" b="0" dirty="0"/>
          </a:p>
        </p:txBody>
      </p:sp>
      <p:sp>
        <p:nvSpPr>
          <p:cNvPr id="836" name="Google Shape;836;p68"/>
          <p:cNvSpPr txBox="1"/>
          <p:nvPr/>
        </p:nvSpPr>
        <p:spPr>
          <a:xfrm>
            <a:off x="434263" y="3869999"/>
            <a:ext cx="8026200" cy="5734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Вы можете распространять клиент среди своих пользователей в нативном виде (информация о сервере в скобках)</a:t>
            </a:r>
            <a:endParaRPr dirty="0">
              <a:latin typeface="Barlow"/>
              <a:ea typeface="Barlow"/>
              <a:cs typeface="Barlow"/>
              <a:sym typeface="Barlow"/>
            </a:endParaRPr>
          </a:p>
        </p:txBody>
      </p:sp>
      <p:pic>
        <p:nvPicPr>
          <p:cNvPr id="837" name="Google Shape;837;p68"/>
          <p:cNvPicPr preferRelativeResize="0"/>
          <p:nvPr/>
        </p:nvPicPr>
        <p:blipFill>
          <a:blip r:embed="rId3">
            <a:alphaModFix/>
          </a:blip>
          <a:stretch>
            <a:fillRect/>
          </a:stretch>
        </p:blipFill>
        <p:spPr>
          <a:xfrm>
            <a:off x="450500" y="1267975"/>
            <a:ext cx="7993724" cy="254422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48546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69"/>
          <p:cNvSpPr txBox="1">
            <a:spLocks noGrp="1"/>
          </p:cNvSpPr>
          <p:nvPr>
            <p:ph type="title" idx="4294967295"/>
          </p:nvPr>
        </p:nvSpPr>
        <p:spPr>
          <a:xfrm>
            <a:off x="357187" y="393701"/>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client</a:t>
            </a:r>
            <a:endParaRPr dirty="0"/>
          </a:p>
        </p:txBody>
      </p:sp>
      <p:sp>
        <p:nvSpPr>
          <p:cNvPr id="843" name="Google Shape;843;p69"/>
          <p:cNvSpPr txBox="1">
            <a:spLocks noGrp="1"/>
          </p:cNvSpPr>
          <p:nvPr>
            <p:ph type="title" idx="4294967295"/>
          </p:nvPr>
        </p:nvSpPr>
        <p:spPr>
          <a:xfrm>
            <a:off x="357187" y="880871"/>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Установка клиента</a:t>
            </a:r>
          </a:p>
        </p:txBody>
      </p:sp>
      <p:sp>
        <p:nvSpPr>
          <p:cNvPr id="844" name="Google Shape;844;p69"/>
          <p:cNvSpPr txBox="1"/>
          <p:nvPr/>
        </p:nvSpPr>
        <p:spPr>
          <a:xfrm>
            <a:off x="468000" y="2996700"/>
            <a:ext cx="8026200" cy="11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Установка через </a:t>
            </a:r>
            <a:r>
              <a:rPr lang="en-GB" b="1" dirty="0" err="1">
                <a:latin typeface="Courier New"/>
                <a:ea typeface="Courier New"/>
                <a:cs typeface="Courier New"/>
                <a:sym typeface="Courier New"/>
              </a:rPr>
              <a:t>dpkg</a:t>
            </a:r>
            <a:endParaRPr b="1" dirty="0">
              <a:latin typeface="Courier New"/>
              <a:ea typeface="Courier New"/>
              <a:cs typeface="Courier New"/>
              <a:sym typeface="Courier New"/>
            </a:endParaRPr>
          </a:p>
          <a:p>
            <a:pPr marL="0" lvl="0" indent="0" algn="l" rtl="0">
              <a:spcBef>
                <a:spcPts val="0"/>
              </a:spcBef>
              <a:spcAft>
                <a:spcPts val="0"/>
              </a:spcAft>
              <a:buNone/>
            </a:pPr>
            <a:endParaRPr dirty="0">
              <a:latin typeface="Barlow"/>
              <a:ea typeface="Barlow"/>
              <a:cs typeface="Barlow"/>
              <a:sym typeface="Barlow"/>
            </a:endParaRPr>
          </a:p>
          <a:p>
            <a:pPr marL="457200" lvl="0" indent="0" algn="l" rtl="0">
              <a:spcBef>
                <a:spcPts val="0"/>
              </a:spcBef>
              <a:spcAft>
                <a:spcPts val="0"/>
              </a:spcAft>
              <a:buNone/>
            </a:pPr>
            <a:r>
              <a:rPr lang="en-GB" dirty="0" err="1">
                <a:solidFill>
                  <a:srgbClr val="666666"/>
                </a:solidFill>
                <a:latin typeface="Courier New"/>
                <a:ea typeface="Courier New"/>
                <a:cs typeface="Courier New"/>
                <a:sym typeface="Courier New"/>
              </a:rPr>
              <a:t>sudo</a:t>
            </a:r>
            <a:r>
              <a:rPr lang="en-GB" dirty="0">
                <a:solidFill>
                  <a:srgbClr val="666666"/>
                </a:solidFill>
                <a:latin typeface="Courier New"/>
                <a:ea typeface="Courier New"/>
                <a:cs typeface="Courier New"/>
                <a:sym typeface="Courier New"/>
              </a:rPr>
              <a:t> </a:t>
            </a:r>
            <a:r>
              <a:rPr lang="en-GB" dirty="0" err="1">
                <a:solidFill>
                  <a:srgbClr val="666666"/>
                </a:solidFill>
                <a:latin typeface="Courier New"/>
                <a:ea typeface="Courier New"/>
                <a:cs typeface="Courier New"/>
                <a:sym typeface="Courier New"/>
              </a:rPr>
              <a:t>dpkg</a:t>
            </a:r>
            <a:r>
              <a:rPr lang="en-GB" dirty="0">
                <a:solidFill>
                  <a:srgbClr val="666666"/>
                </a:solidFill>
                <a:latin typeface="Courier New"/>
                <a:ea typeface="Courier New"/>
                <a:cs typeface="Courier New"/>
                <a:sym typeface="Courier New"/>
              </a:rPr>
              <a:t> -</a:t>
            </a:r>
            <a:r>
              <a:rPr lang="en-GB" dirty="0" err="1">
                <a:solidFill>
                  <a:srgbClr val="666666"/>
                </a:solidFill>
                <a:latin typeface="Courier New"/>
                <a:ea typeface="Courier New"/>
                <a:cs typeface="Courier New"/>
                <a:sym typeface="Courier New"/>
              </a:rPr>
              <a:t>i</a:t>
            </a:r>
            <a:r>
              <a:rPr lang="en-GB" dirty="0">
                <a:solidFill>
                  <a:srgbClr val="666666"/>
                </a:solidFill>
                <a:latin typeface="Courier New"/>
                <a:ea typeface="Courier New"/>
                <a:cs typeface="Courier New"/>
                <a:sym typeface="Courier New"/>
              </a:rPr>
              <a:t> PaperCutPrintDeployClient_amd64[10.100.1.16].deb</a:t>
            </a:r>
            <a:endParaRPr dirty="0">
              <a:solidFill>
                <a:srgbClr val="666666"/>
              </a:solidFill>
              <a:latin typeface="Courier New"/>
              <a:ea typeface="Courier New"/>
              <a:cs typeface="Courier New"/>
              <a:sym typeface="Courier New"/>
            </a:endParaRPr>
          </a:p>
        </p:txBody>
      </p:sp>
      <p:pic>
        <p:nvPicPr>
          <p:cNvPr id="845" name="Google Shape;845;p69"/>
          <p:cNvPicPr preferRelativeResize="0"/>
          <p:nvPr/>
        </p:nvPicPr>
        <p:blipFill>
          <a:blip r:embed="rId3">
            <a:alphaModFix/>
          </a:blip>
          <a:stretch>
            <a:fillRect/>
          </a:stretch>
        </p:blipFill>
        <p:spPr>
          <a:xfrm>
            <a:off x="468000" y="1315875"/>
            <a:ext cx="8026201" cy="1627042"/>
          </a:xfrm>
          <a:prstGeom prst="rect">
            <a:avLst/>
          </a:prstGeom>
          <a:noFill/>
          <a:ln>
            <a:noFill/>
          </a:ln>
          <a:effectLst>
            <a:outerShdw blurRad="57150" dist="19050" dir="5400000" algn="bl" rotWithShape="0">
              <a:srgbClr val="000000">
                <a:alpha val="50000"/>
              </a:srgbClr>
            </a:outerShdw>
          </a:effectLst>
        </p:spPr>
      </p:pic>
      <p:sp>
        <p:nvSpPr>
          <p:cNvPr id="846" name="Google Shape;846;p69"/>
          <p:cNvSpPr txBox="1"/>
          <p:nvPr/>
        </p:nvSpPr>
        <p:spPr>
          <a:xfrm>
            <a:off x="428800" y="3793800"/>
            <a:ext cx="82152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F0000"/>
                </a:solidFill>
                <a:latin typeface="Barlow"/>
                <a:ea typeface="Barlow"/>
                <a:cs typeface="Barlow"/>
                <a:sym typeface="Barlow"/>
              </a:rPr>
              <a:t>ВАЖНО</a:t>
            </a:r>
            <a:r>
              <a:rPr lang="en-GB" dirty="0">
                <a:latin typeface="Barlow"/>
                <a:ea typeface="Barlow"/>
                <a:cs typeface="Barlow"/>
                <a:sym typeface="Barlow"/>
              </a:rPr>
              <a:t>: </a:t>
            </a:r>
            <a:r>
              <a:rPr lang="ru-RU" dirty="0">
                <a:latin typeface="Barlow"/>
                <a:ea typeface="Barlow"/>
                <a:cs typeface="Barlow"/>
                <a:sym typeface="Barlow"/>
              </a:rPr>
              <a:t>Информация о сервере внутри скобок очень важна. В противном случае установка завершится неудачей.</a:t>
            </a:r>
            <a:endParaRPr dirty="0">
              <a:latin typeface="Barlow"/>
              <a:ea typeface="Barlow"/>
              <a:cs typeface="Barlow"/>
              <a:sym typeface="Barlow"/>
            </a:endParaRPr>
          </a:p>
        </p:txBody>
      </p:sp>
    </p:spTree>
    <p:extLst>
      <p:ext uri="{BB962C8B-B14F-4D97-AF65-F5344CB8AC3E}">
        <p14:creationId xmlns:p14="http://schemas.microsoft.com/office/powerpoint/2010/main" val="34168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71"/>
          <p:cNvSpPr txBox="1">
            <a:spLocks noGrp="1"/>
          </p:cNvSpPr>
          <p:nvPr>
            <p:ph type="title" idx="4294967295"/>
          </p:nvPr>
        </p:nvSpPr>
        <p:spPr>
          <a:xfrm>
            <a:off x="489750" y="289025"/>
            <a:ext cx="5468938"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client</a:t>
            </a:r>
            <a:endParaRPr dirty="0"/>
          </a:p>
        </p:txBody>
      </p:sp>
      <p:sp>
        <p:nvSpPr>
          <p:cNvPr id="861" name="Google Shape;861;p71"/>
          <p:cNvSpPr txBox="1">
            <a:spLocks noGrp="1"/>
          </p:cNvSpPr>
          <p:nvPr>
            <p:ph type="title" idx="4294967295"/>
          </p:nvPr>
        </p:nvSpPr>
        <p:spPr>
          <a:xfrm>
            <a:off x="451662" y="755101"/>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Запуск клиента</a:t>
            </a:r>
            <a:endParaRPr sz="1700" b="0" dirty="0"/>
          </a:p>
        </p:txBody>
      </p:sp>
      <p:sp>
        <p:nvSpPr>
          <p:cNvPr id="862" name="Google Shape;862;p71"/>
          <p:cNvSpPr txBox="1"/>
          <p:nvPr/>
        </p:nvSpPr>
        <p:spPr>
          <a:xfrm>
            <a:off x="489750" y="1162200"/>
            <a:ext cx="8164500" cy="924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ru-RU" dirty="0">
                <a:latin typeface="Barlow"/>
                <a:ea typeface="Barlow"/>
                <a:cs typeface="Barlow"/>
                <a:sym typeface="Barlow"/>
              </a:rPr>
              <a:t>Два способа запуска</a:t>
            </a:r>
            <a:r>
              <a:rPr lang="en-GB" dirty="0">
                <a:latin typeface="Barlow"/>
                <a:ea typeface="Barlow"/>
                <a:cs typeface="Barlow"/>
                <a:sym typeface="Barlow"/>
              </a:rPr>
              <a:t>. </a:t>
            </a:r>
            <a:endParaRPr dirty="0">
              <a:latin typeface="Barlow"/>
              <a:ea typeface="Barlow"/>
              <a:cs typeface="Barlow"/>
              <a:sym typeface="Barlow"/>
            </a:endParaRPr>
          </a:p>
          <a:p>
            <a:pPr marL="0" lvl="0" indent="0" algn="l" rtl="0">
              <a:spcBef>
                <a:spcPts val="0"/>
              </a:spcBef>
              <a:spcAft>
                <a:spcPts val="0"/>
              </a:spcAft>
              <a:buNone/>
            </a:pPr>
            <a:endParaRPr b="1" dirty="0">
              <a:latin typeface="Barlow"/>
              <a:ea typeface="Barlow"/>
              <a:cs typeface="Barlow"/>
              <a:sym typeface="Barlow"/>
            </a:endParaRPr>
          </a:p>
          <a:p>
            <a:pPr marL="457200" lvl="0" indent="-317500" algn="l" rtl="0">
              <a:spcBef>
                <a:spcPts val="0"/>
              </a:spcBef>
              <a:spcAft>
                <a:spcPts val="0"/>
              </a:spcAft>
              <a:buSzPts val="1400"/>
              <a:buFont typeface="Barlow"/>
              <a:buChar char="●"/>
            </a:pPr>
            <a:r>
              <a:rPr lang="ru-RU" b="1" dirty="0">
                <a:latin typeface="Barlow"/>
                <a:ea typeface="Barlow"/>
                <a:cs typeface="Barlow"/>
                <a:sym typeface="Barlow"/>
              </a:rPr>
              <a:t>Способ</a:t>
            </a:r>
            <a:r>
              <a:rPr lang="en-GB" b="1" dirty="0">
                <a:latin typeface="Barlow"/>
                <a:ea typeface="Barlow"/>
                <a:cs typeface="Barlow"/>
                <a:sym typeface="Barlow"/>
              </a:rPr>
              <a:t> 1: </a:t>
            </a:r>
            <a:r>
              <a:rPr lang="ru-RU" dirty="0">
                <a:latin typeface="Barlow"/>
                <a:ea typeface="Barlow"/>
                <a:cs typeface="Barlow"/>
                <a:sym typeface="Barlow"/>
              </a:rPr>
              <a:t>Используя список Приложений</a:t>
            </a:r>
            <a:r>
              <a:rPr lang="en-GB" dirty="0">
                <a:latin typeface="Barlow"/>
                <a:ea typeface="Barlow"/>
                <a:cs typeface="Barlow"/>
                <a:sym typeface="Barlow"/>
              </a:rPr>
              <a:t> (Unity)</a:t>
            </a:r>
            <a:endParaRPr dirty="0">
              <a:latin typeface="Barlow"/>
              <a:ea typeface="Barlow"/>
              <a:cs typeface="Barlow"/>
              <a:sym typeface="Barlow"/>
            </a:endParaRPr>
          </a:p>
        </p:txBody>
      </p:sp>
      <p:pic>
        <p:nvPicPr>
          <p:cNvPr id="863" name="Google Shape;863;p71"/>
          <p:cNvPicPr preferRelativeResize="0"/>
          <p:nvPr/>
        </p:nvPicPr>
        <p:blipFill>
          <a:blip r:embed="rId3">
            <a:alphaModFix/>
          </a:blip>
          <a:stretch>
            <a:fillRect/>
          </a:stretch>
        </p:blipFill>
        <p:spPr>
          <a:xfrm>
            <a:off x="771900" y="1996300"/>
            <a:ext cx="6219601" cy="2303525"/>
          </a:xfrm>
          <a:prstGeom prst="rect">
            <a:avLst/>
          </a:prstGeom>
          <a:noFill/>
          <a:ln>
            <a:noFill/>
          </a:ln>
          <a:effectLst>
            <a:outerShdw blurRad="57150" dist="19050" dir="5400000" algn="bl" rotWithShape="0">
              <a:srgbClr val="000000">
                <a:alpha val="50000"/>
              </a:srgbClr>
            </a:outerShdw>
          </a:effectLst>
        </p:spPr>
      </p:pic>
      <p:sp>
        <p:nvSpPr>
          <p:cNvPr id="864" name="Google Shape;864;p71"/>
          <p:cNvSpPr/>
          <p:nvPr/>
        </p:nvSpPr>
        <p:spPr>
          <a:xfrm>
            <a:off x="3974200" y="2960275"/>
            <a:ext cx="732600" cy="814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5" name="Google Shape;865;p71"/>
          <p:cNvCxnSpPr/>
          <p:nvPr/>
        </p:nvCxnSpPr>
        <p:spPr>
          <a:xfrm>
            <a:off x="4706800" y="3367375"/>
            <a:ext cx="2427600" cy="0"/>
          </a:xfrm>
          <a:prstGeom prst="straightConnector1">
            <a:avLst/>
          </a:prstGeom>
          <a:noFill/>
          <a:ln w="9525" cap="flat" cmpd="sng">
            <a:solidFill>
              <a:srgbClr val="FF0000"/>
            </a:solidFill>
            <a:prstDash val="solid"/>
            <a:round/>
            <a:headEnd type="none" w="med" len="med"/>
            <a:tailEnd type="triangle" w="med" len="med"/>
          </a:ln>
        </p:spPr>
      </p:cxnSp>
      <p:sp>
        <p:nvSpPr>
          <p:cNvPr id="866" name="Google Shape;866;p71"/>
          <p:cNvSpPr txBox="1"/>
          <p:nvPr/>
        </p:nvSpPr>
        <p:spPr>
          <a:xfrm>
            <a:off x="7134400" y="3080875"/>
            <a:ext cx="1680000" cy="12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dirty="0" err="1">
                <a:latin typeface="Barlow"/>
                <a:ea typeface="Barlow"/>
                <a:cs typeface="Barlow"/>
                <a:sym typeface="Barlow"/>
              </a:rPr>
              <a:t>PaperCut</a:t>
            </a:r>
            <a:r>
              <a:rPr lang="en-GB" sz="1100" b="1" dirty="0">
                <a:latin typeface="Barlow"/>
                <a:ea typeface="Barlow"/>
                <a:cs typeface="Barlow"/>
                <a:sym typeface="Barlow"/>
              </a:rPr>
              <a:t> Print Deploy Client</a:t>
            </a:r>
            <a:endParaRPr sz="1100" dirty="0">
              <a:latin typeface="Barlow"/>
              <a:ea typeface="Barlow"/>
              <a:cs typeface="Barlow"/>
              <a:sym typeface="Barlow"/>
            </a:endParaRPr>
          </a:p>
          <a:p>
            <a:pPr marL="0" lvl="0" indent="0" algn="l" rtl="0">
              <a:spcBef>
                <a:spcPts val="0"/>
              </a:spcBef>
              <a:spcAft>
                <a:spcPts val="0"/>
              </a:spcAft>
              <a:buNone/>
            </a:pPr>
            <a:endParaRPr sz="1100" dirty="0">
              <a:latin typeface="Barlow"/>
              <a:ea typeface="Barlow"/>
              <a:cs typeface="Barlow"/>
              <a:sym typeface="Barlow"/>
            </a:endParaRPr>
          </a:p>
        </p:txBody>
      </p:sp>
    </p:spTree>
    <p:extLst>
      <p:ext uri="{BB962C8B-B14F-4D97-AF65-F5344CB8AC3E}">
        <p14:creationId xmlns:p14="http://schemas.microsoft.com/office/powerpoint/2010/main" val="1164667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72"/>
          <p:cNvSpPr txBox="1">
            <a:spLocks noGrp="1"/>
          </p:cNvSpPr>
          <p:nvPr>
            <p:ph type="title"/>
          </p:nvPr>
        </p:nvSpPr>
        <p:spPr>
          <a:xfrm>
            <a:off x="468000" y="395749"/>
            <a:ext cx="5827800" cy="259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client</a:t>
            </a:r>
            <a:endParaRPr dirty="0"/>
          </a:p>
        </p:txBody>
      </p:sp>
      <p:sp>
        <p:nvSpPr>
          <p:cNvPr id="872" name="Google Shape;872;p72"/>
          <p:cNvSpPr txBox="1">
            <a:spLocks noGrp="1"/>
          </p:cNvSpPr>
          <p:nvPr>
            <p:ph type="title" idx="4294967295"/>
          </p:nvPr>
        </p:nvSpPr>
        <p:spPr>
          <a:xfrm>
            <a:off x="468000" y="907927"/>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Запуск клиента</a:t>
            </a:r>
          </a:p>
        </p:txBody>
      </p:sp>
      <p:sp>
        <p:nvSpPr>
          <p:cNvPr id="873" name="Google Shape;873;p72"/>
          <p:cNvSpPr txBox="1"/>
          <p:nvPr/>
        </p:nvSpPr>
        <p:spPr>
          <a:xfrm>
            <a:off x="759256" y="1358976"/>
            <a:ext cx="8164500" cy="497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ru-RU" b="1" dirty="0">
                <a:latin typeface="Barlow"/>
                <a:ea typeface="Barlow"/>
                <a:cs typeface="Barlow"/>
                <a:sym typeface="Barlow"/>
              </a:rPr>
              <a:t>Способ</a:t>
            </a:r>
            <a:r>
              <a:rPr lang="en-GB" b="1" dirty="0">
                <a:latin typeface="Barlow"/>
                <a:ea typeface="Barlow"/>
                <a:cs typeface="Barlow"/>
                <a:sym typeface="Barlow"/>
              </a:rPr>
              <a:t> 2: </a:t>
            </a:r>
            <a:r>
              <a:rPr lang="ru-RU" dirty="0">
                <a:latin typeface="Barlow"/>
                <a:ea typeface="Barlow"/>
                <a:cs typeface="Barlow"/>
                <a:sym typeface="Barlow"/>
              </a:rPr>
              <a:t>Через иконку </a:t>
            </a:r>
            <a:r>
              <a:rPr lang="en-GB" b="1" dirty="0">
                <a:latin typeface="Barlow"/>
                <a:ea typeface="Barlow"/>
                <a:cs typeface="Barlow"/>
                <a:sym typeface="Barlow"/>
              </a:rPr>
              <a:t>Print Deploy Client</a:t>
            </a:r>
            <a:r>
              <a:rPr lang="ru-RU" b="1" dirty="0">
                <a:latin typeface="Barlow"/>
                <a:ea typeface="Barlow"/>
                <a:cs typeface="Barlow"/>
                <a:sym typeface="Barlow"/>
              </a:rPr>
              <a:t> </a:t>
            </a:r>
            <a:r>
              <a:rPr lang="ru-RU" dirty="0">
                <a:latin typeface="Barlow"/>
                <a:ea typeface="Barlow"/>
                <a:cs typeface="Barlow"/>
                <a:sym typeface="Barlow"/>
              </a:rPr>
              <a:t>в системном трее</a:t>
            </a:r>
            <a:r>
              <a:rPr lang="ru-RU" b="1" dirty="0">
                <a:latin typeface="Barlow"/>
                <a:ea typeface="Barlow"/>
                <a:cs typeface="Barlow"/>
                <a:sym typeface="Barlow"/>
              </a:rPr>
              <a:t> </a:t>
            </a:r>
            <a:r>
              <a:rPr lang="en-GB" dirty="0">
                <a:latin typeface="Barlow"/>
                <a:ea typeface="Barlow"/>
                <a:cs typeface="Barlow"/>
                <a:sym typeface="Barlow"/>
              </a:rPr>
              <a:t> </a:t>
            </a:r>
            <a:endParaRPr dirty="0">
              <a:latin typeface="Barlow"/>
              <a:ea typeface="Barlow"/>
              <a:cs typeface="Barlow"/>
              <a:sym typeface="Barlow"/>
            </a:endParaRPr>
          </a:p>
        </p:txBody>
      </p:sp>
      <p:pic>
        <p:nvPicPr>
          <p:cNvPr id="874" name="Google Shape;874;p72"/>
          <p:cNvPicPr preferRelativeResize="0"/>
          <p:nvPr/>
        </p:nvPicPr>
        <p:blipFill>
          <a:blip r:embed="rId3">
            <a:alphaModFix/>
          </a:blip>
          <a:stretch>
            <a:fillRect/>
          </a:stretch>
        </p:blipFill>
        <p:spPr>
          <a:xfrm>
            <a:off x="988700" y="1826100"/>
            <a:ext cx="2733675" cy="18573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9598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7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82" name="Google Shape;882;p73"/>
          <p:cNvSpPr txBox="1">
            <a:spLocks noGrp="1"/>
          </p:cNvSpPr>
          <p:nvPr>
            <p:ph type="title" idx="4294967295"/>
          </p:nvPr>
        </p:nvSpPr>
        <p:spPr>
          <a:xfrm>
            <a:off x="468962" y="841725"/>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Запуск клиента</a:t>
            </a:r>
            <a:endParaRPr sz="1700" b="0" dirty="0"/>
          </a:p>
        </p:txBody>
      </p:sp>
      <p:sp>
        <p:nvSpPr>
          <p:cNvPr id="883" name="Google Shape;883;p73"/>
          <p:cNvSpPr txBox="1"/>
          <p:nvPr/>
        </p:nvSpPr>
        <p:spPr>
          <a:xfrm>
            <a:off x="5663300" y="1254600"/>
            <a:ext cx="3031800" cy="26343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Barlow"/>
              <a:buChar char="●"/>
            </a:pPr>
            <a:r>
              <a:rPr lang="ru-RU" dirty="0">
                <a:latin typeface="Barlow"/>
                <a:ea typeface="Barlow"/>
                <a:cs typeface="Barlow"/>
                <a:sym typeface="Barlow"/>
              </a:rPr>
              <a:t>Запустив </a:t>
            </a:r>
            <a:r>
              <a:rPr lang="en-GB" dirty="0">
                <a:latin typeface="Barlow"/>
                <a:ea typeface="Barlow"/>
                <a:cs typeface="Barlow"/>
                <a:sym typeface="Barlow"/>
              </a:rPr>
              <a:t>Print Deploy Client</a:t>
            </a:r>
            <a:r>
              <a:rPr lang="ru-RU" dirty="0">
                <a:latin typeface="Barlow"/>
                <a:ea typeface="Barlow"/>
                <a:cs typeface="Barlow"/>
                <a:sym typeface="Barlow"/>
              </a:rPr>
              <a:t>, Вы увидете знакомый </a:t>
            </a:r>
            <a:r>
              <a:rPr lang="en-GB" dirty="0">
                <a:latin typeface="Barlow"/>
                <a:ea typeface="Barlow"/>
                <a:cs typeface="Barlow"/>
                <a:sym typeface="Barlow"/>
              </a:rPr>
              <a:t>window</a:t>
            </a:r>
            <a:r>
              <a:rPr lang="en-US" dirty="0">
                <a:latin typeface="Barlow"/>
                <a:ea typeface="Barlow"/>
                <a:cs typeface="Barlow"/>
                <a:sym typeface="Barlow"/>
              </a:rPr>
              <a:t>s </a:t>
            </a:r>
            <a:r>
              <a:rPr lang="ru-RU" dirty="0">
                <a:latin typeface="Barlow"/>
                <a:ea typeface="Barlow"/>
                <a:cs typeface="Barlow"/>
                <a:sym typeface="Barlow"/>
              </a:rPr>
              <a:t>интерфейс управления</a:t>
            </a:r>
            <a:r>
              <a:rPr lang="en-GB" dirty="0">
                <a:latin typeface="Barlow"/>
                <a:ea typeface="Barlow"/>
                <a:cs typeface="Barlow"/>
                <a:sym typeface="Barlow"/>
              </a:rPr>
              <a:t>.</a:t>
            </a:r>
            <a:endParaRPr dirty="0">
              <a:latin typeface="Barlow"/>
              <a:ea typeface="Barlow"/>
              <a:cs typeface="Barlow"/>
              <a:sym typeface="Barlow"/>
            </a:endParaRPr>
          </a:p>
          <a:p>
            <a:pPr marL="457200" lvl="0" indent="0" algn="l" rtl="0">
              <a:spcBef>
                <a:spcPts val="0"/>
              </a:spcBef>
              <a:spcAft>
                <a:spcPts val="0"/>
              </a:spcAft>
              <a:buNone/>
            </a:pPr>
            <a:endParaRPr dirty="0">
              <a:latin typeface="Barlow"/>
              <a:ea typeface="Barlow"/>
              <a:cs typeface="Barlow"/>
              <a:sym typeface="Barlow"/>
            </a:endParaRPr>
          </a:p>
          <a:p>
            <a:pPr marL="457200" lvl="0" indent="-317500" algn="l" rtl="0">
              <a:spcBef>
                <a:spcPts val="0"/>
              </a:spcBef>
              <a:spcAft>
                <a:spcPts val="0"/>
              </a:spcAft>
              <a:buSzPts val="1400"/>
              <a:buFont typeface="Barlow"/>
              <a:buChar char="●"/>
            </a:pPr>
            <a:r>
              <a:rPr lang="ru-RU" dirty="0">
                <a:latin typeface="Barlow"/>
                <a:ea typeface="Barlow"/>
                <a:cs typeface="Barlow"/>
                <a:sym typeface="Barlow"/>
              </a:rPr>
              <a:t>В зависимости от настроек может понадобиться авторизоваться для входа</a:t>
            </a:r>
            <a:endParaRPr dirty="0">
              <a:latin typeface="Barlow"/>
              <a:ea typeface="Barlow"/>
              <a:cs typeface="Barlow"/>
              <a:sym typeface="Barlow"/>
            </a:endParaRPr>
          </a:p>
        </p:txBody>
      </p:sp>
      <p:pic>
        <p:nvPicPr>
          <p:cNvPr id="884" name="Google Shape;884;p73"/>
          <p:cNvPicPr preferRelativeResize="0"/>
          <p:nvPr/>
        </p:nvPicPr>
        <p:blipFill>
          <a:blip r:embed="rId3">
            <a:alphaModFix/>
          </a:blip>
          <a:stretch>
            <a:fillRect/>
          </a:stretch>
        </p:blipFill>
        <p:spPr>
          <a:xfrm>
            <a:off x="396625" y="1207275"/>
            <a:ext cx="5358501" cy="3086844"/>
          </a:xfrm>
          <a:prstGeom prst="rect">
            <a:avLst/>
          </a:prstGeom>
          <a:noFill/>
          <a:ln>
            <a:noFill/>
          </a:ln>
          <a:effectLst>
            <a:outerShdw blurRad="200025" dist="19050" dir="5400000" algn="bl" rotWithShape="0">
              <a:srgbClr val="000000">
                <a:alpha val="75000"/>
              </a:srgbClr>
            </a:outerShdw>
          </a:effectLst>
        </p:spPr>
      </p:pic>
      <p:pic>
        <p:nvPicPr>
          <p:cNvPr id="3" name="Picture 2">
            <a:extLst>
              <a:ext uri="{FF2B5EF4-FFF2-40B4-BE49-F238E27FC236}">
                <a16:creationId xmlns:a16="http://schemas.microsoft.com/office/drawing/2014/main" id="{AE3CEA81-8715-4E70-8B63-EDB87930E346}"/>
              </a:ext>
            </a:extLst>
          </p:cNvPr>
          <p:cNvPicPr>
            <a:picLocks noChangeAspect="1"/>
          </p:cNvPicPr>
          <p:nvPr/>
        </p:nvPicPr>
        <p:blipFill>
          <a:blip r:embed="rId4"/>
          <a:stretch>
            <a:fillRect/>
          </a:stretch>
        </p:blipFill>
        <p:spPr>
          <a:xfrm>
            <a:off x="2793207" y="2806677"/>
            <a:ext cx="3295649" cy="1914342"/>
          </a:xfrm>
          <a:prstGeom prst="rect">
            <a:avLst/>
          </a:prstGeom>
        </p:spPr>
      </p:pic>
    </p:spTree>
    <p:extLst>
      <p:ext uri="{BB962C8B-B14F-4D97-AF65-F5344CB8AC3E}">
        <p14:creationId xmlns:p14="http://schemas.microsoft.com/office/powerpoint/2010/main" val="2883600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4"/>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90" name="Google Shape;890;p74"/>
          <p:cNvSpPr txBox="1">
            <a:spLocks noGrp="1"/>
          </p:cNvSpPr>
          <p:nvPr>
            <p:ph type="title"/>
          </p:nvPr>
        </p:nvSpPr>
        <p:spPr>
          <a:xfrm>
            <a:off x="468000" y="8277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Файловая организация</a:t>
            </a:r>
            <a:endParaRPr sz="1700" b="0" dirty="0"/>
          </a:p>
        </p:txBody>
      </p:sp>
      <p:pic>
        <p:nvPicPr>
          <p:cNvPr id="891" name="Google Shape;891;p74"/>
          <p:cNvPicPr preferRelativeResize="0"/>
          <p:nvPr/>
        </p:nvPicPr>
        <p:blipFill>
          <a:blip r:embed="rId3">
            <a:alphaModFix/>
          </a:blip>
          <a:stretch>
            <a:fillRect/>
          </a:stretch>
        </p:blipFill>
        <p:spPr>
          <a:xfrm>
            <a:off x="4508825" y="1317225"/>
            <a:ext cx="4329850" cy="2552775"/>
          </a:xfrm>
          <a:prstGeom prst="rect">
            <a:avLst/>
          </a:prstGeom>
          <a:noFill/>
          <a:ln>
            <a:noFill/>
          </a:ln>
          <a:effectLst>
            <a:outerShdw blurRad="271463" dist="76200" dir="5400000" algn="bl" rotWithShape="0">
              <a:srgbClr val="000000">
                <a:alpha val="50000"/>
              </a:srgbClr>
            </a:outerShdw>
          </a:effectLst>
        </p:spPr>
      </p:pic>
      <p:sp>
        <p:nvSpPr>
          <p:cNvPr id="892" name="Google Shape;892;p74"/>
          <p:cNvSpPr txBox="1"/>
          <p:nvPr/>
        </p:nvSpPr>
        <p:spPr>
          <a:xfrm>
            <a:off x="468000" y="1406150"/>
            <a:ext cx="3831900" cy="2634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ru-RU" dirty="0">
                <a:latin typeface="Barlow"/>
                <a:ea typeface="Barlow"/>
                <a:cs typeface="Barlow"/>
                <a:sym typeface="Barlow"/>
              </a:rPr>
              <a:t>В соответствии с</a:t>
            </a:r>
            <a:r>
              <a:rPr lang="en-GB" dirty="0">
                <a:latin typeface="Barlow"/>
                <a:ea typeface="Barlow"/>
                <a:cs typeface="Barlow"/>
                <a:sym typeface="Barlow"/>
              </a:rPr>
              <a:t> Linux </a:t>
            </a:r>
            <a:r>
              <a:rPr lang="en-GB" b="1" dirty="0">
                <a:highlight>
                  <a:srgbClr val="FFFFFF"/>
                </a:highlight>
                <a:latin typeface="Roboto"/>
                <a:ea typeface="Roboto"/>
                <a:cs typeface="Roboto"/>
                <a:sym typeface="Roboto"/>
              </a:rPr>
              <a:t>Filesystem Hierarchy Standard</a:t>
            </a:r>
            <a:r>
              <a:rPr lang="en-GB" dirty="0">
                <a:highlight>
                  <a:srgbClr val="FFFFFF"/>
                </a:highlight>
                <a:latin typeface="Roboto"/>
                <a:ea typeface="Roboto"/>
                <a:cs typeface="Roboto"/>
                <a:sym typeface="Roboto"/>
              </a:rPr>
              <a:t>,</a:t>
            </a:r>
            <a:r>
              <a:rPr lang="en-GB" sz="1200" dirty="0">
                <a:highlight>
                  <a:srgbClr val="FFFFFF"/>
                </a:highlight>
                <a:latin typeface="Roboto"/>
                <a:ea typeface="Roboto"/>
                <a:cs typeface="Roboto"/>
                <a:sym typeface="Roboto"/>
              </a:rPr>
              <a:t> </a:t>
            </a:r>
            <a:r>
              <a:rPr lang="ru-RU" dirty="0">
                <a:latin typeface="Barlow"/>
                <a:ea typeface="Barlow"/>
                <a:cs typeface="Barlow"/>
                <a:sym typeface="Barlow"/>
              </a:rPr>
              <a:t>все файлы клиента расположены:</a:t>
            </a:r>
            <a:endParaRPr dirty="0">
              <a:latin typeface="Barlow"/>
              <a:ea typeface="Barlow"/>
              <a:cs typeface="Barlow"/>
              <a:sym typeface="Barlow"/>
            </a:endParaRPr>
          </a:p>
          <a:p>
            <a:pPr marL="0" lvl="0" indent="0" algn="l" rtl="0">
              <a:spcBef>
                <a:spcPts val="0"/>
              </a:spcBef>
              <a:spcAft>
                <a:spcPts val="0"/>
              </a:spcAft>
              <a:buNone/>
            </a:pPr>
            <a:endParaRPr dirty="0">
              <a:latin typeface="Barlow"/>
              <a:ea typeface="Barlow"/>
              <a:cs typeface="Barlow"/>
              <a:sym typeface="Barlow"/>
            </a:endParaRPr>
          </a:p>
          <a:p>
            <a:pPr marL="457200" lvl="0" indent="0" algn="l" rtl="0">
              <a:spcBef>
                <a:spcPts val="0"/>
              </a:spcBef>
              <a:spcAft>
                <a:spcPts val="0"/>
              </a:spcAft>
              <a:buNone/>
            </a:pPr>
            <a:r>
              <a:rPr lang="en-GB" sz="1200" dirty="0">
                <a:solidFill>
                  <a:srgbClr val="666666"/>
                </a:solidFill>
                <a:latin typeface="Courier New"/>
                <a:ea typeface="Courier New"/>
                <a:cs typeface="Courier New"/>
                <a:sym typeface="Courier New"/>
              </a:rPr>
              <a:t>/opt/</a:t>
            </a:r>
            <a:r>
              <a:rPr lang="en-GB" sz="1200" dirty="0" err="1">
                <a:solidFill>
                  <a:srgbClr val="666666"/>
                </a:solidFill>
                <a:latin typeface="Courier New"/>
                <a:ea typeface="Courier New"/>
                <a:cs typeface="Courier New"/>
                <a:sym typeface="Courier New"/>
              </a:rPr>
              <a:t>PaperCutPrintDeployClient</a:t>
            </a:r>
            <a:endParaRPr sz="1200" dirty="0">
              <a:solidFill>
                <a:srgbClr val="666666"/>
              </a:solidFill>
              <a:latin typeface="Courier New"/>
              <a:ea typeface="Courier New"/>
              <a:cs typeface="Courier New"/>
              <a:sym typeface="Courier New"/>
            </a:endParaRPr>
          </a:p>
          <a:p>
            <a:pPr marL="457200" lvl="0" indent="0" algn="l" rtl="0">
              <a:spcBef>
                <a:spcPts val="0"/>
              </a:spcBef>
              <a:spcAft>
                <a:spcPts val="0"/>
              </a:spcAft>
              <a:buNone/>
            </a:pPr>
            <a:endParaRPr sz="1200" dirty="0">
              <a:solidFill>
                <a:srgbClr val="666666"/>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ru-RU" sz="1200" dirty="0">
                <a:latin typeface="Barlow"/>
                <a:ea typeface="Barlow"/>
                <a:cs typeface="Barlow"/>
                <a:sym typeface="Barlow"/>
              </a:rPr>
              <a:t>Структура каталога идентична структуре каталога клиента в Windows и macOS</a:t>
            </a:r>
            <a:r>
              <a:rPr lang="en-GB" sz="1200" dirty="0">
                <a:latin typeface="Barlow"/>
                <a:ea typeface="Barlow"/>
                <a:cs typeface="Barlow"/>
                <a:sym typeface="Barlow"/>
              </a:rPr>
              <a:t>.</a:t>
            </a:r>
            <a:endParaRPr sz="1200" dirty="0">
              <a:latin typeface="Barlow"/>
              <a:ea typeface="Barlow"/>
              <a:cs typeface="Barlow"/>
              <a:sym typeface="Barlow"/>
            </a:endParaRPr>
          </a:p>
        </p:txBody>
      </p:sp>
    </p:spTree>
    <p:extLst>
      <p:ext uri="{BB962C8B-B14F-4D97-AF65-F5344CB8AC3E}">
        <p14:creationId xmlns:p14="http://schemas.microsoft.com/office/powerpoint/2010/main" val="3961032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5"/>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898" name="Google Shape;898;p75"/>
          <p:cNvSpPr txBox="1">
            <a:spLocks noGrp="1"/>
          </p:cNvSpPr>
          <p:nvPr>
            <p:ph type="title" idx="4294967295"/>
          </p:nvPr>
        </p:nvSpPr>
        <p:spPr>
          <a:xfrm>
            <a:off x="448825" y="835749"/>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Файловая организация</a:t>
            </a:r>
          </a:p>
        </p:txBody>
      </p:sp>
      <p:sp>
        <p:nvSpPr>
          <p:cNvPr id="899" name="Google Shape;899;p75"/>
          <p:cNvSpPr txBox="1"/>
          <p:nvPr/>
        </p:nvSpPr>
        <p:spPr>
          <a:xfrm>
            <a:off x="468000" y="2984525"/>
            <a:ext cx="5756100" cy="1371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ru-RU" dirty="0">
                <a:latin typeface="Barlow"/>
                <a:ea typeface="Barlow"/>
                <a:cs typeface="Barlow"/>
                <a:sym typeface="Barlow"/>
              </a:rPr>
              <a:t>Пользовательские данные хранятся в</a:t>
            </a:r>
            <a:r>
              <a:rPr lang="en-GB" dirty="0">
                <a:latin typeface="Barlow"/>
                <a:ea typeface="Barlow"/>
                <a:cs typeface="Barlow"/>
                <a:sym typeface="Barlow"/>
              </a:rPr>
              <a:t>:</a:t>
            </a:r>
            <a:endParaRPr dirty="0">
              <a:latin typeface="Barlow"/>
              <a:ea typeface="Barlow"/>
              <a:cs typeface="Barlow"/>
              <a:sym typeface="Barlow"/>
            </a:endParaRPr>
          </a:p>
          <a:p>
            <a:pPr marL="0" lvl="0" indent="0" algn="l" rtl="0">
              <a:spcBef>
                <a:spcPts val="0"/>
              </a:spcBef>
              <a:spcAft>
                <a:spcPts val="0"/>
              </a:spcAft>
              <a:buNone/>
            </a:pPr>
            <a:endParaRPr dirty="0">
              <a:latin typeface="Barlow"/>
              <a:ea typeface="Barlow"/>
              <a:cs typeface="Barlow"/>
              <a:sym typeface="Barlow"/>
            </a:endParaRPr>
          </a:p>
          <a:p>
            <a:pPr marL="914400" lvl="0" indent="0" algn="l" rtl="0">
              <a:spcBef>
                <a:spcPts val="0"/>
              </a:spcBef>
              <a:spcAft>
                <a:spcPts val="0"/>
              </a:spcAft>
              <a:buNone/>
            </a:pPr>
            <a:r>
              <a:rPr lang="en-GB" sz="1200" dirty="0">
                <a:solidFill>
                  <a:srgbClr val="666666"/>
                </a:solidFill>
                <a:latin typeface="Courier New"/>
                <a:ea typeface="Courier New"/>
                <a:cs typeface="Courier New"/>
                <a:sym typeface="Courier New"/>
              </a:rPr>
              <a:t>~/.local/share/</a:t>
            </a:r>
            <a:r>
              <a:rPr lang="en-GB" sz="1200" dirty="0" err="1">
                <a:solidFill>
                  <a:srgbClr val="666666"/>
                </a:solidFill>
                <a:latin typeface="Courier New"/>
                <a:ea typeface="Courier New"/>
                <a:cs typeface="Courier New"/>
                <a:sym typeface="Courier New"/>
              </a:rPr>
              <a:t>PaperCutPrintDeployClient</a:t>
            </a:r>
            <a:endParaRPr sz="1200" dirty="0">
              <a:solidFill>
                <a:srgbClr val="666666"/>
              </a:solidFill>
              <a:latin typeface="Courier New"/>
              <a:ea typeface="Courier New"/>
              <a:cs typeface="Courier New"/>
              <a:sym typeface="Courier New"/>
            </a:endParaRPr>
          </a:p>
          <a:p>
            <a:pPr marL="0" lvl="0" indent="0" algn="l" rtl="0">
              <a:spcBef>
                <a:spcPts val="0"/>
              </a:spcBef>
              <a:spcAft>
                <a:spcPts val="0"/>
              </a:spcAft>
              <a:buNone/>
            </a:pPr>
            <a:endParaRPr sz="1200" dirty="0">
              <a:solidFill>
                <a:srgbClr val="666666"/>
              </a:solidFill>
              <a:latin typeface="Barlow"/>
              <a:ea typeface="Barlow"/>
              <a:cs typeface="Barlow"/>
              <a:sym typeface="Barlow"/>
            </a:endParaRPr>
          </a:p>
          <a:p>
            <a:pPr marL="457200" lvl="0" indent="-317500" algn="l" rtl="0">
              <a:spcBef>
                <a:spcPts val="0"/>
              </a:spcBef>
              <a:spcAft>
                <a:spcPts val="0"/>
              </a:spcAft>
              <a:buClr>
                <a:srgbClr val="666666"/>
              </a:buClr>
              <a:buSzPts val="1400"/>
              <a:buFont typeface="Barlow"/>
              <a:buChar char="●"/>
            </a:pPr>
            <a:r>
              <a:rPr lang="ru-RU" dirty="0">
                <a:solidFill>
                  <a:srgbClr val="666666"/>
                </a:solidFill>
                <a:latin typeface="Barlow"/>
                <a:ea typeface="Barlow"/>
                <a:cs typeface="Barlow"/>
                <a:sym typeface="Barlow"/>
              </a:rPr>
              <a:t>Здесь находятся логи </a:t>
            </a:r>
            <a:r>
              <a:rPr lang="en-GB" b="1" dirty="0" err="1">
                <a:solidFill>
                  <a:srgbClr val="666666"/>
                </a:solidFill>
                <a:latin typeface="Barlow"/>
                <a:ea typeface="Barlow"/>
                <a:cs typeface="Barlow"/>
                <a:sym typeface="Barlow"/>
              </a:rPr>
              <a:t>usercontextservice</a:t>
            </a:r>
            <a:r>
              <a:rPr lang="en-GB" b="1" dirty="0">
                <a:solidFill>
                  <a:srgbClr val="666666"/>
                </a:solidFill>
                <a:latin typeface="Barlow"/>
                <a:ea typeface="Barlow"/>
                <a:cs typeface="Barlow"/>
                <a:sym typeface="Barlow"/>
              </a:rPr>
              <a:t> </a:t>
            </a:r>
            <a:r>
              <a:rPr lang="ru-RU" dirty="0">
                <a:solidFill>
                  <a:srgbClr val="666666"/>
                </a:solidFill>
                <a:latin typeface="Barlow"/>
                <a:ea typeface="Barlow"/>
                <a:cs typeface="Barlow"/>
                <a:sym typeface="Barlow"/>
              </a:rPr>
              <a:t>а также логи сценариев, используемых для запуска этой службы</a:t>
            </a:r>
            <a:endParaRPr b="1" dirty="0">
              <a:solidFill>
                <a:srgbClr val="666666"/>
              </a:solidFill>
              <a:latin typeface="Barlow"/>
              <a:ea typeface="Barlow"/>
              <a:cs typeface="Barlow"/>
              <a:sym typeface="Barlow"/>
            </a:endParaRPr>
          </a:p>
        </p:txBody>
      </p:sp>
      <p:pic>
        <p:nvPicPr>
          <p:cNvPr id="900" name="Google Shape;900;p75"/>
          <p:cNvPicPr preferRelativeResize="0"/>
          <p:nvPr/>
        </p:nvPicPr>
        <p:blipFill>
          <a:blip r:embed="rId3">
            <a:alphaModFix/>
          </a:blip>
          <a:stretch>
            <a:fillRect/>
          </a:stretch>
        </p:blipFill>
        <p:spPr>
          <a:xfrm>
            <a:off x="497623" y="1238788"/>
            <a:ext cx="5726375" cy="1655825"/>
          </a:xfrm>
          <a:prstGeom prst="rect">
            <a:avLst/>
          </a:prstGeom>
          <a:noFill/>
          <a:ln>
            <a:noFill/>
          </a:ln>
          <a:effectLst>
            <a:outerShdw blurRad="85725" dist="57150" dir="5400000" algn="bl" rotWithShape="0">
              <a:srgbClr val="000000">
                <a:alpha val="40000"/>
              </a:srgbClr>
            </a:outerShdw>
          </a:effectLst>
        </p:spPr>
      </p:pic>
      <p:sp>
        <p:nvSpPr>
          <p:cNvPr id="901" name="Google Shape;901;p75"/>
          <p:cNvSpPr txBox="1"/>
          <p:nvPr/>
        </p:nvSpPr>
        <p:spPr>
          <a:xfrm>
            <a:off x="6321275" y="1217700"/>
            <a:ext cx="2373900" cy="1698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RU" sz="900" dirty="0">
                <a:solidFill>
                  <a:srgbClr val="999999"/>
                </a:solidFill>
                <a:latin typeface="Barlow"/>
                <a:ea typeface="Barlow"/>
                <a:cs typeface="Barlow"/>
                <a:sym typeface="Barlow"/>
              </a:rPr>
              <a:t>* Клиент Print Deploy запускает в фоновом режиме 2 службы: (1) привилегированную службу, которая управляет принтерами и драйверами, и (2) пользовательскую службу, которая управляет сеансом пользователя и пользовательскими данными, Напр. usercontextservice</a:t>
            </a:r>
            <a:endParaRPr sz="900" dirty="0">
              <a:solidFill>
                <a:srgbClr val="999999"/>
              </a:solidFill>
              <a:latin typeface="Barlow"/>
              <a:ea typeface="Barlow"/>
              <a:cs typeface="Barlow"/>
              <a:sym typeface="Barlow"/>
            </a:endParaRPr>
          </a:p>
        </p:txBody>
      </p:sp>
    </p:spTree>
    <p:extLst>
      <p:ext uri="{BB962C8B-B14F-4D97-AF65-F5344CB8AC3E}">
        <p14:creationId xmlns:p14="http://schemas.microsoft.com/office/powerpoint/2010/main" val="2176842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76"/>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Linux </a:t>
            </a:r>
            <a:r>
              <a:rPr lang="ru-RU" dirty="0"/>
              <a:t>клиент</a:t>
            </a:r>
            <a:endParaRPr dirty="0"/>
          </a:p>
        </p:txBody>
      </p:sp>
      <p:sp>
        <p:nvSpPr>
          <p:cNvPr id="2" name="Text Placeholder 1">
            <a:extLst>
              <a:ext uri="{FF2B5EF4-FFF2-40B4-BE49-F238E27FC236}">
                <a16:creationId xmlns:a16="http://schemas.microsoft.com/office/drawing/2014/main" id="{1595AB98-36B0-434A-8C85-5CB48AD2ED4E}"/>
              </a:ext>
            </a:extLst>
          </p:cNvPr>
          <p:cNvSpPr>
            <a:spLocks noGrp="1"/>
          </p:cNvSpPr>
          <p:nvPr>
            <p:ph type="body" idx="1"/>
          </p:nvPr>
        </p:nvSpPr>
        <p:spPr/>
        <p:txBody>
          <a:bodyPr/>
          <a:lstStyle/>
          <a:p>
            <a:endParaRPr lang="ru-RU"/>
          </a:p>
        </p:txBody>
      </p:sp>
      <p:sp>
        <p:nvSpPr>
          <p:cNvPr id="907" name="Google Shape;907;p76"/>
          <p:cNvSpPr txBox="1">
            <a:spLocks noGrp="1"/>
          </p:cNvSpPr>
          <p:nvPr>
            <p:ph type="title" idx="4294967295"/>
          </p:nvPr>
        </p:nvSpPr>
        <p:spPr>
          <a:xfrm>
            <a:off x="611188" y="864865"/>
            <a:ext cx="5468938"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1700" b="0" dirty="0"/>
              <a:t>Удаление клиента</a:t>
            </a:r>
            <a:endParaRPr sz="1700" b="0" dirty="0"/>
          </a:p>
        </p:txBody>
      </p:sp>
      <p:pic>
        <p:nvPicPr>
          <p:cNvPr id="908" name="Google Shape;908;p76"/>
          <p:cNvPicPr preferRelativeResize="0"/>
          <p:nvPr/>
        </p:nvPicPr>
        <p:blipFill>
          <a:blip r:embed="rId3">
            <a:alphaModFix/>
          </a:blip>
          <a:stretch>
            <a:fillRect/>
          </a:stretch>
        </p:blipFill>
        <p:spPr>
          <a:xfrm>
            <a:off x="714850" y="1295400"/>
            <a:ext cx="7267575" cy="1847850"/>
          </a:xfrm>
          <a:prstGeom prst="rect">
            <a:avLst/>
          </a:prstGeom>
          <a:noFill/>
          <a:ln>
            <a:noFill/>
          </a:ln>
          <a:effectLst>
            <a:outerShdw blurRad="171450" dist="114300" dir="5400000" algn="bl" rotWithShape="0">
              <a:srgbClr val="000000">
                <a:alpha val="50000"/>
              </a:srgbClr>
            </a:outerShdw>
          </a:effectLst>
        </p:spPr>
      </p:pic>
      <p:sp>
        <p:nvSpPr>
          <p:cNvPr id="909" name="Google Shape;909;p76"/>
          <p:cNvSpPr txBox="1"/>
          <p:nvPr/>
        </p:nvSpPr>
        <p:spPr>
          <a:xfrm>
            <a:off x="646800" y="3345125"/>
            <a:ext cx="7850400" cy="1221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ru-RU" dirty="0">
                <a:latin typeface="Barlow"/>
                <a:ea typeface="Barlow"/>
                <a:cs typeface="Barlow"/>
                <a:sym typeface="Barlow"/>
              </a:rPr>
              <a:t>Для удаления клиента запустите:</a:t>
            </a:r>
            <a:endParaRPr dirty="0">
              <a:latin typeface="Barlow"/>
              <a:ea typeface="Barlow"/>
              <a:cs typeface="Barlow"/>
              <a:sym typeface="Barlow"/>
            </a:endParaRPr>
          </a:p>
          <a:p>
            <a:pPr marL="0" lvl="0" indent="0" algn="l" rtl="0">
              <a:spcBef>
                <a:spcPts val="0"/>
              </a:spcBef>
              <a:spcAft>
                <a:spcPts val="0"/>
              </a:spcAft>
              <a:buNone/>
            </a:pPr>
            <a:endParaRPr dirty="0">
              <a:latin typeface="Barlow"/>
              <a:ea typeface="Barlow"/>
              <a:cs typeface="Barlow"/>
              <a:sym typeface="Barlow"/>
            </a:endParaRPr>
          </a:p>
          <a:p>
            <a:pPr marL="914400" lvl="0" indent="0" algn="l" rtl="0">
              <a:spcBef>
                <a:spcPts val="0"/>
              </a:spcBef>
              <a:spcAft>
                <a:spcPts val="0"/>
              </a:spcAft>
              <a:buNone/>
            </a:pPr>
            <a:r>
              <a:rPr lang="en-GB" dirty="0" err="1">
                <a:solidFill>
                  <a:srgbClr val="666666"/>
                </a:solidFill>
                <a:latin typeface="Courier New"/>
                <a:ea typeface="Courier New"/>
                <a:cs typeface="Courier New"/>
                <a:sym typeface="Courier New"/>
              </a:rPr>
              <a:t>sudo</a:t>
            </a:r>
            <a:r>
              <a:rPr lang="en-GB" dirty="0">
                <a:solidFill>
                  <a:srgbClr val="666666"/>
                </a:solidFill>
                <a:latin typeface="Courier New"/>
                <a:ea typeface="Courier New"/>
                <a:cs typeface="Courier New"/>
                <a:sym typeface="Courier New"/>
              </a:rPr>
              <a:t> </a:t>
            </a:r>
            <a:r>
              <a:rPr lang="en-GB" dirty="0" err="1">
                <a:solidFill>
                  <a:srgbClr val="666666"/>
                </a:solidFill>
                <a:latin typeface="Courier New"/>
                <a:ea typeface="Courier New"/>
                <a:cs typeface="Courier New"/>
                <a:sym typeface="Courier New"/>
              </a:rPr>
              <a:t>dpkg</a:t>
            </a:r>
            <a:r>
              <a:rPr lang="en-GB" dirty="0">
                <a:solidFill>
                  <a:srgbClr val="666666"/>
                </a:solidFill>
                <a:latin typeface="Courier New"/>
                <a:ea typeface="Courier New"/>
                <a:cs typeface="Courier New"/>
                <a:sym typeface="Courier New"/>
              </a:rPr>
              <a:t> --remove </a:t>
            </a:r>
            <a:r>
              <a:rPr lang="en-GB" dirty="0" err="1">
                <a:solidFill>
                  <a:srgbClr val="666666"/>
                </a:solidFill>
                <a:latin typeface="Courier New"/>
                <a:ea typeface="Courier New"/>
                <a:cs typeface="Courier New"/>
                <a:sym typeface="Courier New"/>
              </a:rPr>
              <a:t>papercutprintdeployclient</a:t>
            </a:r>
            <a:endParaRPr dirty="0">
              <a:solidFill>
                <a:srgbClr val="666666"/>
              </a:solidFill>
              <a:latin typeface="Courier New"/>
              <a:ea typeface="Courier New"/>
              <a:cs typeface="Courier New"/>
              <a:sym typeface="Courier New"/>
            </a:endParaRPr>
          </a:p>
          <a:p>
            <a:pPr marL="457200" lvl="0" indent="0" algn="l" rtl="0">
              <a:spcBef>
                <a:spcPts val="0"/>
              </a:spcBef>
              <a:spcAft>
                <a:spcPts val="0"/>
              </a:spcAft>
              <a:buNone/>
            </a:pPr>
            <a:endParaRPr sz="1200" dirty="0">
              <a:latin typeface="Barlow"/>
              <a:ea typeface="Barlow"/>
              <a:cs typeface="Barlow"/>
              <a:sym typeface="Barlow"/>
            </a:endParaRPr>
          </a:p>
        </p:txBody>
      </p:sp>
    </p:spTree>
    <p:extLst>
      <p:ext uri="{BB962C8B-B14F-4D97-AF65-F5344CB8AC3E}">
        <p14:creationId xmlns:p14="http://schemas.microsoft.com/office/powerpoint/2010/main" val="422930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91"/>
          <p:cNvSpPr txBox="1">
            <a:spLocks noGrp="1"/>
          </p:cNvSpPr>
          <p:nvPr>
            <p:ph type="title"/>
          </p:nvPr>
        </p:nvSpPr>
        <p:spPr>
          <a:xfrm>
            <a:off x="2923200" y="17448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Пакетное создание зон</a:t>
            </a:r>
            <a:endParaRPr dirty="0"/>
          </a:p>
        </p:txBody>
      </p:sp>
    </p:spTree>
    <p:extLst>
      <p:ext uri="{BB962C8B-B14F-4D97-AF65-F5344CB8AC3E}">
        <p14:creationId xmlns:p14="http://schemas.microsoft.com/office/powerpoint/2010/main" val="201774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2"/>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Пакетное создание зон</a:t>
            </a:r>
            <a:endParaRPr dirty="0"/>
          </a:p>
        </p:txBody>
      </p:sp>
      <p:sp>
        <p:nvSpPr>
          <p:cNvPr id="1013" name="Google Shape;1013;p92"/>
          <p:cNvSpPr txBox="1"/>
          <p:nvPr/>
        </p:nvSpPr>
        <p:spPr>
          <a:xfrm>
            <a:off x="5495850" y="1397543"/>
            <a:ext cx="2690888" cy="6375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0"/>
              </a:spcAft>
              <a:buNone/>
            </a:pPr>
            <a:r>
              <a:rPr lang="ru-RU" sz="1600" dirty="0">
                <a:solidFill>
                  <a:srgbClr val="3B3C3D"/>
                </a:solidFill>
                <a:latin typeface="Barlow"/>
                <a:ea typeface="Barlow"/>
                <a:cs typeface="Barlow"/>
                <a:sym typeface="Barlow"/>
              </a:rPr>
              <a:t>Более эффективное развертывание  среды печати, с помощью загрузки csv.</a:t>
            </a:r>
            <a:r>
              <a:rPr lang="en-GB" sz="1600" dirty="0">
                <a:solidFill>
                  <a:srgbClr val="3B3C3D"/>
                </a:solidFill>
                <a:latin typeface="Barlow"/>
                <a:ea typeface="Barlow"/>
                <a:cs typeface="Barlow"/>
                <a:sym typeface="Barlow"/>
              </a:rPr>
              <a:t> </a:t>
            </a:r>
            <a:endParaRPr sz="1600" dirty="0">
              <a:solidFill>
                <a:srgbClr val="3B3C3D"/>
              </a:solidFill>
              <a:latin typeface="Barlow"/>
              <a:ea typeface="Barlow"/>
              <a:cs typeface="Barlow"/>
              <a:sym typeface="Barlow"/>
            </a:endParaRPr>
          </a:p>
          <a:p>
            <a:pPr marL="0" lvl="0" indent="0" algn="l" rtl="0">
              <a:lnSpc>
                <a:spcPct val="114000"/>
              </a:lnSpc>
              <a:spcBef>
                <a:spcPts val="1000"/>
              </a:spcBef>
              <a:spcAft>
                <a:spcPts val="0"/>
              </a:spcAft>
              <a:buNone/>
            </a:pPr>
            <a:endParaRPr sz="1600" dirty="0">
              <a:solidFill>
                <a:srgbClr val="3B3C3D"/>
              </a:solidFill>
              <a:latin typeface="Barlow"/>
              <a:ea typeface="Barlow"/>
              <a:cs typeface="Barlow"/>
              <a:sym typeface="Barlow"/>
            </a:endParaRPr>
          </a:p>
          <a:p>
            <a:pPr marL="0" lvl="0" indent="0" algn="l" rtl="0">
              <a:lnSpc>
                <a:spcPct val="114000"/>
              </a:lnSpc>
              <a:spcBef>
                <a:spcPts val="1000"/>
              </a:spcBef>
              <a:spcAft>
                <a:spcPts val="0"/>
              </a:spcAft>
              <a:buNone/>
            </a:pPr>
            <a:endParaRPr sz="1600" dirty="0">
              <a:solidFill>
                <a:srgbClr val="3B3C3D"/>
              </a:solidFill>
              <a:latin typeface="Barlow"/>
              <a:ea typeface="Barlow"/>
              <a:cs typeface="Barlow"/>
              <a:sym typeface="Barlow"/>
            </a:endParaRPr>
          </a:p>
          <a:p>
            <a:pPr marL="0" lvl="0" indent="0" algn="l" rtl="0">
              <a:lnSpc>
                <a:spcPct val="114000"/>
              </a:lnSpc>
              <a:spcBef>
                <a:spcPts val="1000"/>
              </a:spcBef>
              <a:spcAft>
                <a:spcPts val="1000"/>
              </a:spcAft>
              <a:buNone/>
            </a:pPr>
            <a:endParaRPr sz="1600" dirty="0">
              <a:solidFill>
                <a:srgbClr val="3B3C3D"/>
              </a:solidFill>
              <a:latin typeface="Barlow"/>
              <a:ea typeface="Barlow"/>
              <a:cs typeface="Barlow"/>
              <a:sym typeface="Barlow"/>
            </a:endParaRPr>
          </a:p>
        </p:txBody>
      </p:sp>
      <p:pic>
        <p:nvPicPr>
          <p:cNvPr id="1014" name="Google Shape;1014;p92"/>
          <p:cNvPicPr preferRelativeResize="0"/>
          <p:nvPr/>
        </p:nvPicPr>
        <p:blipFill>
          <a:blip r:embed="rId3">
            <a:alphaModFix/>
          </a:blip>
          <a:stretch>
            <a:fillRect/>
          </a:stretch>
        </p:blipFill>
        <p:spPr>
          <a:xfrm>
            <a:off x="766613" y="1387587"/>
            <a:ext cx="4353224" cy="3320500"/>
          </a:xfrm>
          <a:prstGeom prst="rect">
            <a:avLst/>
          </a:prstGeom>
          <a:noFill/>
          <a:ln>
            <a:noFill/>
          </a:ln>
        </p:spPr>
      </p:pic>
    </p:spTree>
    <p:extLst>
      <p:ext uri="{BB962C8B-B14F-4D97-AF65-F5344CB8AC3E}">
        <p14:creationId xmlns:p14="http://schemas.microsoft.com/office/powerpoint/2010/main" val="42746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1" y="180389"/>
            <a:ext cx="8892479" cy="461665"/>
          </a:xfrm>
          <a:prstGeom prst="rect">
            <a:avLst/>
          </a:prstGeom>
          <a:noFill/>
        </p:spPr>
        <p:txBody>
          <a:bodyPr wrap="square" rtlCol="0">
            <a:spAutoFit/>
          </a:bodyPr>
          <a:lstStyle/>
          <a:p>
            <a:r>
              <a:rPr lang="ru-RU" sz="2400" b="1" dirty="0">
                <a:solidFill>
                  <a:schemeClr val="bg1"/>
                </a:solidFill>
                <a:latin typeface="+mj-lt"/>
                <a:cs typeface="Lato Light" panose="020F0402020204030203" pitchFamily="34" charset="0"/>
              </a:rPr>
              <a:t>Архитектура </a:t>
            </a:r>
            <a:r>
              <a:rPr lang="en-GB" sz="2400" b="1" dirty="0" err="1">
                <a:solidFill>
                  <a:schemeClr val="bg1"/>
                </a:solidFill>
                <a:latin typeface="+mj-lt"/>
                <a:cs typeface="Lato Light" panose="020F0402020204030203" pitchFamily="34" charset="0"/>
              </a:rPr>
              <a:t>PaperCut</a:t>
            </a:r>
            <a:r>
              <a:rPr lang="ru-RU" sz="2400" b="1" dirty="0">
                <a:solidFill>
                  <a:schemeClr val="bg1"/>
                </a:solidFill>
                <a:latin typeface="+mj-lt"/>
                <a:cs typeface="Lato Light" panose="020F0402020204030203" pitchFamily="34" charset="0"/>
              </a:rPr>
              <a:t> - Обзор </a:t>
            </a:r>
            <a:endParaRPr lang="en-GB" sz="2400" b="1" dirty="0">
              <a:solidFill>
                <a:schemeClr val="bg1"/>
              </a:solidFill>
              <a:latin typeface="+mj-lt"/>
              <a:cs typeface="Lato Light" panose="020F040202020403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482" b="16868"/>
          <a:stretch/>
        </p:blipFill>
        <p:spPr>
          <a:xfrm>
            <a:off x="1250877" y="919053"/>
            <a:ext cx="6419864" cy="3798025"/>
          </a:xfrm>
          <a:prstGeom prst="rect">
            <a:avLst/>
          </a:prstGeom>
          <a:solidFill>
            <a:schemeClr val="bg1">
              <a:alpha val="56000"/>
            </a:schemeClr>
          </a:solidFill>
        </p:spPr>
      </p:pic>
      <p:sp>
        <p:nvSpPr>
          <p:cNvPr id="2" name="Rectangle 1"/>
          <p:cNvSpPr/>
          <p:nvPr/>
        </p:nvSpPr>
        <p:spPr>
          <a:xfrm>
            <a:off x="234609" y="665137"/>
            <a:ext cx="8801283" cy="253916"/>
          </a:xfrm>
          <a:prstGeom prst="rect">
            <a:avLst/>
          </a:prstGeom>
        </p:spPr>
        <p:txBody>
          <a:bodyPr wrap="square">
            <a:spAutoFit/>
          </a:bodyPr>
          <a:lstStyle/>
          <a:p>
            <a:pPr algn="ctr"/>
            <a:r>
              <a:rPr lang="ru-RU" sz="1050" dirty="0">
                <a:solidFill>
                  <a:schemeClr val="bg1"/>
                </a:solidFill>
              </a:rPr>
              <a:t>PaperCut может быть установлен на различные платформы и совместим с несколькими операционными системами.</a:t>
            </a:r>
            <a:endParaRPr lang="en-GB" sz="1050" dirty="0">
              <a:solidFill>
                <a:schemeClr val="bg1"/>
              </a:solidFill>
            </a:endParaRPr>
          </a:p>
        </p:txBody>
      </p:sp>
    </p:spTree>
    <p:extLst>
      <p:ext uri="{BB962C8B-B14F-4D97-AF65-F5344CB8AC3E}">
        <p14:creationId xmlns:p14="http://schemas.microsoft.com/office/powerpoint/2010/main" val="405482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9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Пакетное создание зон</a:t>
            </a:r>
            <a:endParaRPr dirty="0"/>
          </a:p>
        </p:txBody>
      </p:sp>
      <p:sp>
        <p:nvSpPr>
          <p:cNvPr id="1020" name="Google Shape;1020;p93"/>
          <p:cNvSpPr txBox="1">
            <a:spLocks noGrp="1"/>
          </p:cNvSpPr>
          <p:nvPr>
            <p:ph type="body" idx="1"/>
          </p:nvPr>
        </p:nvSpPr>
        <p:spPr>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AutoNum type="arabicPeriod"/>
            </a:pPr>
            <a:r>
              <a:rPr lang="ru-RU" dirty="0"/>
              <a:t>Администратор загружает csv шаблон из пользовательского интерфейса Print Deploy admin</a:t>
            </a:r>
          </a:p>
          <a:p>
            <a:pPr marL="457200" lvl="0" indent="-342900" algn="l" rtl="0">
              <a:lnSpc>
                <a:spcPct val="150000"/>
              </a:lnSpc>
              <a:spcBef>
                <a:spcPts val="0"/>
              </a:spcBef>
              <a:spcAft>
                <a:spcPts val="0"/>
              </a:spcAft>
              <a:buSzPts val="1800"/>
              <a:buAutoNum type="arabicPeriod"/>
            </a:pPr>
            <a:r>
              <a:rPr lang="ru-RU" dirty="0"/>
              <a:t>Администратор заполняет csv данными зон</a:t>
            </a:r>
          </a:p>
          <a:p>
            <a:pPr marL="457200" lvl="0" indent="-342900" algn="l" rtl="0">
              <a:lnSpc>
                <a:spcPct val="150000"/>
              </a:lnSpc>
              <a:spcBef>
                <a:spcPts val="0"/>
              </a:spcBef>
              <a:spcAft>
                <a:spcPts val="0"/>
              </a:spcAft>
              <a:buSzPts val="1800"/>
              <a:buAutoNum type="arabicPeriod"/>
            </a:pPr>
            <a:r>
              <a:rPr lang="ru-RU" dirty="0"/>
              <a:t>Администратор перетаскивает csv-файл в пользовательский интерфейс Print Deploy admin</a:t>
            </a:r>
          </a:p>
          <a:p>
            <a:pPr marL="457200" lvl="0" indent="-342900" algn="l" rtl="0">
              <a:lnSpc>
                <a:spcPct val="150000"/>
              </a:lnSpc>
              <a:spcBef>
                <a:spcPts val="0"/>
              </a:spcBef>
              <a:spcAft>
                <a:spcPts val="0"/>
              </a:spcAft>
              <a:buSzPts val="1800"/>
              <a:buAutoNum type="arabicPeriod"/>
            </a:pPr>
            <a:r>
              <a:rPr lang="ru-RU" dirty="0"/>
              <a:t>Проверка данных</a:t>
            </a:r>
          </a:p>
          <a:p>
            <a:pPr marL="457200" lvl="0" indent="-342900" algn="l" rtl="0">
              <a:lnSpc>
                <a:spcPct val="150000"/>
              </a:lnSpc>
              <a:spcBef>
                <a:spcPts val="0"/>
              </a:spcBef>
              <a:spcAft>
                <a:spcPts val="0"/>
              </a:spcAft>
              <a:buSzPts val="1800"/>
              <a:buAutoNum type="arabicPeriod"/>
            </a:pPr>
            <a:r>
              <a:rPr lang="ru-RU" dirty="0"/>
              <a:t>Вновь созданные зоны отображаются в представлении зон</a:t>
            </a:r>
            <a:endParaRPr dirty="0"/>
          </a:p>
        </p:txBody>
      </p:sp>
    </p:spTree>
    <p:extLst>
      <p:ext uri="{BB962C8B-B14F-4D97-AF65-F5344CB8AC3E}">
        <p14:creationId xmlns:p14="http://schemas.microsoft.com/office/powerpoint/2010/main" val="354413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4"/>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Пакетное создание зон</a:t>
            </a:r>
            <a:endParaRPr dirty="0"/>
          </a:p>
        </p:txBody>
      </p:sp>
      <p:pic>
        <p:nvPicPr>
          <p:cNvPr id="1026" name="Google Shape;1026;p94"/>
          <p:cNvPicPr preferRelativeResize="0"/>
          <p:nvPr/>
        </p:nvPicPr>
        <p:blipFill>
          <a:blip r:embed="rId3">
            <a:alphaModFix/>
          </a:blip>
          <a:stretch>
            <a:fillRect/>
          </a:stretch>
        </p:blipFill>
        <p:spPr>
          <a:xfrm>
            <a:off x="243525" y="1967775"/>
            <a:ext cx="8839199" cy="1361931"/>
          </a:xfrm>
          <a:prstGeom prst="rect">
            <a:avLst/>
          </a:prstGeom>
          <a:noFill/>
          <a:ln>
            <a:noFill/>
          </a:ln>
        </p:spPr>
      </p:pic>
      <p:cxnSp>
        <p:nvCxnSpPr>
          <p:cNvPr id="1030" name="Google Shape;1030;p94"/>
          <p:cNvCxnSpPr/>
          <p:nvPr/>
        </p:nvCxnSpPr>
        <p:spPr>
          <a:xfrm rot="10800000" flipH="1">
            <a:off x="1490875" y="3375775"/>
            <a:ext cx="600" cy="381000"/>
          </a:xfrm>
          <a:prstGeom prst="straightConnector1">
            <a:avLst/>
          </a:prstGeom>
          <a:noFill/>
          <a:ln w="28575" cap="flat" cmpd="sng">
            <a:solidFill>
              <a:srgbClr val="999999"/>
            </a:solidFill>
            <a:prstDash val="solid"/>
            <a:round/>
            <a:headEnd type="triangle" w="med" len="med"/>
            <a:tailEnd type="none" w="med" len="med"/>
          </a:ln>
        </p:spPr>
      </p:cxnSp>
      <p:sp>
        <p:nvSpPr>
          <p:cNvPr id="1031" name="Google Shape;1031;p94"/>
          <p:cNvSpPr txBox="1"/>
          <p:nvPr/>
        </p:nvSpPr>
        <p:spPr>
          <a:xfrm>
            <a:off x="620775" y="3796050"/>
            <a:ext cx="2491200" cy="4809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0"/>
              </a:spcAft>
              <a:buNone/>
            </a:pPr>
            <a:r>
              <a:rPr lang="ru-RU" sz="900" dirty="0">
                <a:solidFill>
                  <a:srgbClr val="3B3C3D"/>
                </a:solidFill>
                <a:latin typeface="Barlow"/>
                <a:ea typeface="Barlow"/>
                <a:cs typeface="Barlow"/>
                <a:sym typeface="Barlow"/>
              </a:rPr>
              <a:t>Имя зоны уникально - вы не сможете создать новую зону, если зона с таким же именем уже существует в Print Deploy или в файле.Имя зоны-единственное обязательное поле!</a:t>
            </a:r>
            <a:endParaRPr sz="900" dirty="0">
              <a:solidFill>
                <a:srgbClr val="3B3C3D"/>
              </a:solidFill>
              <a:latin typeface="Barlow"/>
              <a:ea typeface="Barlow"/>
              <a:cs typeface="Barlow"/>
              <a:sym typeface="Barlow"/>
            </a:endParaRPr>
          </a:p>
        </p:txBody>
      </p:sp>
      <p:cxnSp>
        <p:nvCxnSpPr>
          <p:cNvPr id="1032" name="Google Shape;1032;p94"/>
          <p:cNvCxnSpPr/>
          <p:nvPr/>
        </p:nvCxnSpPr>
        <p:spPr>
          <a:xfrm rot="10800000">
            <a:off x="3112050" y="1456275"/>
            <a:ext cx="0" cy="496500"/>
          </a:xfrm>
          <a:prstGeom prst="straightConnector1">
            <a:avLst/>
          </a:prstGeom>
          <a:noFill/>
          <a:ln w="28575" cap="flat" cmpd="sng">
            <a:solidFill>
              <a:schemeClr val="accent4"/>
            </a:solidFill>
            <a:prstDash val="solid"/>
            <a:round/>
            <a:headEnd type="triangle" w="med" len="med"/>
            <a:tailEnd type="none" w="med" len="med"/>
          </a:ln>
        </p:spPr>
      </p:cxnSp>
      <p:cxnSp>
        <p:nvCxnSpPr>
          <p:cNvPr id="1033" name="Google Shape;1033;p94"/>
          <p:cNvCxnSpPr/>
          <p:nvPr/>
        </p:nvCxnSpPr>
        <p:spPr>
          <a:xfrm rot="10800000">
            <a:off x="2079825" y="1456425"/>
            <a:ext cx="0" cy="496500"/>
          </a:xfrm>
          <a:prstGeom prst="straightConnector1">
            <a:avLst/>
          </a:prstGeom>
          <a:noFill/>
          <a:ln w="28575" cap="flat" cmpd="sng">
            <a:solidFill>
              <a:schemeClr val="accent4"/>
            </a:solidFill>
            <a:prstDash val="solid"/>
            <a:round/>
            <a:headEnd type="triangle" w="med" len="med"/>
            <a:tailEnd type="none" w="med" len="med"/>
          </a:ln>
        </p:spPr>
      </p:cxnSp>
      <p:cxnSp>
        <p:nvCxnSpPr>
          <p:cNvPr id="1034" name="Google Shape;1034;p94"/>
          <p:cNvCxnSpPr/>
          <p:nvPr/>
        </p:nvCxnSpPr>
        <p:spPr>
          <a:xfrm>
            <a:off x="2095875" y="1468125"/>
            <a:ext cx="1022700" cy="0"/>
          </a:xfrm>
          <a:prstGeom prst="straightConnector1">
            <a:avLst/>
          </a:prstGeom>
          <a:noFill/>
          <a:ln w="9525" cap="flat" cmpd="sng">
            <a:solidFill>
              <a:schemeClr val="accent4"/>
            </a:solidFill>
            <a:prstDash val="solid"/>
            <a:round/>
            <a:headEnd type="none" w="med" len="med"/>
            <a:tailEnd type="none" w="med" len="med"/>
          </a:ln>
        </p:spPr>
      </p:cxnSp>
      <p:sp>
        <p:nvSpPr>
          <p:cNvPr id="1035" name="Google Shape;1035;p94"/>
          <p:cNvSpPr txBox="1"/>
          <p:nvPr/>
        </p:nvSpPr>
        <p:spPr>
          <a:xfrm>
            <a:off x="1975425" y="1195619"/>
            <a:ext cx="1741500" cy="2169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1000"/>
              </a:spcAft>
              <a:buNone/>
            </a:pPr>
            <a:r>
              <a:rPr lang="ru-RU" sz="900" dirty="0">
                <a:solidFill>
                  <a:srgbClr val="3B3C3D"/>
                </a:solidFill>
                <a:latin typeface="Barlow"/>
                <a:ea typeface="Barlow"/>
                <a:cs typeface="Barlow"/>
                <a:sym typeface="Barlow"/>
              </a:rPr>
              <a:t>Столбцы зон в любом порядке</a:t>
            </a:r>
            <a:endParaRPr sz="900" dirty="0">
              <a:solidFill>
                <a:srgbClr val="3B3C3D"/>
              </a:solidFill>
              <a:latin typeface="Barlow"/>
              <a:ea typeface="Barlow"/>
              <a:cs typeface="Barlow"/>
              <a:sym typeface="Barlow"/>
            </a:endParaRPr>
          </a:p>
        </p:txBody>
      </p:sp>
      <p:sp>
        <p:nvSpPr>
          <p:cNvPr id="1036" name="Google Shape;1036;p94"/>
          <p:cNvSpPr txBox="1"/>
          <p:nvPr/>
        </p:nvSpPr>
        <p:spPr>
          <a:xfrm>
            <a:off x="4635075" y="3375750"/>
            <a:ext cx="2721000" cy="216900"/>
          </a:xfrm>
          <a:prstGeom prst="rect">
            <a:avLst/>
          </a:prstGeom>
          <a:noFill/>
          <a:ln>
            <a:noFill/>
          </a:ln>
        </p:spPr>
        <p:txBody>
          <a:bodyPr spcFirstLastPara="1" wrap="square" lIns="0" tIns="0" rIns="0" bIns="0" anchor="t" anchorCtr="0">
            <a:noAutofit/>
          </a:bodyPr>
          <a:lstStyle/>
          <a:p>
            <a:pPr lvl="1">
              <a:lnSpc>
                <a:spcPct val="114000"/>
              </a:lnSpc>
              <a:spcAft>
                <a:spcPts val="1000"/>
              </a:spcAft>
            </a:pPr>
            <a:r>
              <a:rPr lang="ru-RU" sz="900" dirty="0">
                <a:solidFill>
                  <a:srgbClr val="3B3C3D"/>
                </a:solidFill>
                <a:latin typeface="Barlow"/>
                <a:ea typeface="Barlow"/>
                <a:cs typeface="Barlow"/>
                <a:sym typeface="Barlow"/>
              </a:rPr>
              <a:t> * формат списка диапазонов ip-адресов может измениться после внедрения</a:t>
            </a:r>
            <a:endParaRPr sz="900" dirty="0">
              <a:solidFill>
                <a:srgbClr val="3B3C3D"/>
              </a:solidFill>
              <a:latin typeface="Barlow"/>
              <a:ea typeface="Barlow"/>
              <a:cs typeface="Barlow"/>
              <a:sym typeface="Barlow"/>
            </a:endParaRPr>
          </a:p>
        </p:txBody>
      </p:sp>
    </p:spTree>
    <p:extLst>
      <p:ext uri="{BB962C8B-B14F-4D97-AF65-F5344CB8AC3E}">
        <p14:creationId xmlns:p14="http://schemas.microsoft.com/office/powerpoint/2010/main" val="383498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2"/>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Мобильная печать</a:t>
            </a:r>
            <a:r>
              <a:rPr lang="en-GB" dirty="0"/>
              <a:t>: </a:t>
            </a:r>
            <a:r>
              <a:rPr lang="ru-RU" dirty="0"/>
              <a:t>Печать через облако</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69"/>
          <p:cNvSpPr txBox="1">
            <a:spLocks noGrp="1"/>
          </p:cNvSpPr>
          <p:nvPr>
            <p:ph type="title"/>
          </p:nvPr>
        </p:nvSpPr>
        <p:spPr>
          <a:xfrm>
            <a:off x="468000" y="360000"/>
            <a:ext cx="7597294"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Мобильная печать</a:t>
            </a:r>
            <a:r>
              <a:rPr lang="en-GB" dirty="0"/>
              <a:t>: </a:t>
            </a:r>
            <a:r>
              <a:rPr lang="ru-RU" dirty="0"/>
              <a:t>Печать через облако</a:t>
            </a:r>
            <a:endParaRPr dirty="0"/>
          </a:p>
          <a:p>
            <a:pPr marL="0" lvl="0" indent="0" algn="l" rtl="0">
              <a:spcBef>
                <a:spcPts val="0"/>
              </a:spcBef>
              <a:spcAft>
                <a:spcPts val="0"/>
              </a:spcAft>
              <a:buNone/>
            </a:pPr>
            <a:endParaRPr dirty="0"/>
          </a:p>
        </p:txBody>
      </p:sp>
      <p:sp>
        <p:nvSpPr>
          <p:cNvPr id="353" name="Google Shape;353;p69"/>
          <p:cNvSpPr txBox="1">
            <a:spLocks noGrp="1"/>
          </p:cNvSpPr>
          <p:nvPr>
            <p:ph type="body" idx="4294967295"/>
          </p:nvPr>
        </p:nvSpPr>
        <p:spPr>
          <a:xfrm>
            <a:off x="468000" y="1039199"/>
            <a:ext cx="4265613" cy="27876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2000" b="1" dirty="0">
                <a:solidFill>
                  <a:schemeClr val="accent1"/>
                </a:solidFill>
              </a:rPr>
              <a:t>Мобильная печать: Печать через облако</a:t>
            </a:r>
            <a:r>
              <a:rPr lang="en-GB" sz="2000" b="1" dirty="0"/>
              <a:t> </a:t>
            </a:r>
            <a:br>
              <a:rPr lang="en-GB" sz="2000" b="1" dirty="0"/>
            </a:br>
            <a:r>
              <a:rPr lang="ru-RU" sz="2000" b="1" dirty="0"/>
              <a:t>альтернатива </a:t>
            </a:r>
            <a:r>
              <a:rPr lang="en-GB" sz="2000" b="1" dirty="0"/>
              <a:t>Google Cloud Print </a:t>
            </a:r>
            <a:br>
              <a:rPr lang="en-GB" sz="1500" b="1" dirty="0"/>
            </a:br>
            <a:br>
              <a:rPr lang="en-GB" sz="1500" b="1" dirty="0"/>
            </a:br>
            <a:r>
              <a:rPr lang="ru-RU" sz="1500" b="1" dirty="0"/>
              <a:t>Решение таких проблем клиентов, как</a:t>
            </a:r>
            <a:r>
              <a:rPr lang="en-GB" sz="1500" b="1" dirty="0"/>
              <a:t>:</a:t>
            </a:r>
            <a:endParaRPr sz="1500" dirty="0"/>
          </a:p>
          <a:p>
            <a:pPr marL="457200" lvl="0" indent="-323850" algn="l" rtl="0">
              <a:spcBef>
                <a:spcPts val="1000"/>
              </a:spcBef>
              <a:spcAft>
                <a:spcPts val="0"/>
              </a:spcAft>
              <a:buSzPts val="1500"/>
              <a:buChar char="►"/>
            </a:pPr>
            <a:r>
              <a:rPr lang="ru-RU" sz="1500" dirty="0"/>
              <a:t>Приостановка сервиса </a:t>
            </a:r>
            <a:r>
              <a:rPr lang="en-GB" sz="1500" dirty="0"/>
              <a:t>Google Cloud Print</a:t>
            </a:r>
            <a:r>
              <a:rPr lang="ru-RU" sz="1500" dirty="0"/>
              <a:t> </a:t>
            </a:r>
            <a:br>
              <a:rPr lang="en-GB" sz="1500" dirty="0"/>
            </a:br>
            <a:r>
              <a:rPr lang="en-GB" sz="1500" dirty="0"/>
              <a:t>31</a:t>
            </a:r>
            <a:r>
              <a:rPr lang="ru-RU" sz="1500" dirty="0"/>
              <a:t>-го декабря </a:t>
            </a:r>
            <a:r>
              <a:rPr lang="en-GB" sz="1500" dirty="0"/>
              <a:t>2020</a:t>
            </a:r>
            <a:r>
              <a:rPr lang="ru-RU" sz="1500" dirty="0"/>
              <a:t> г.</a:t>
            </a:r>
            <a:endParaRPr sz="1500" dirty="0"/>
          </a:p>
          <a:p>
            <a:pPr marL="457200" lvl="0" indent="-323850" algn="l" rtl="0">
              <a:spcBef>
                <a:spcPts val="0"/>
              </a:spcBef>
              <a:spcAft>
                <a:spcPts val="0"/>
              </a:spcAft>
              <a:buSzPts val="1500"/>
              <a:buChar char="►"/>
            </a:pPr>
            <a:r>
              <a:rPr lang="ru-RU" sz="1500" dirty="0"/>
              <a:t>Печать удалённо из дома в офис\школу.</a:t>
            </a:r>
            <a:r>
              <a:rPr lang="en-GB" sz="1500" dirty="0"/>
              <a:t> </a:t>
            </a:r>
            <a:endParaRPr sz="1500" dirty="0"/>
          </a:p>
          <a:p>
            <a:pPr marL="457200" lvl="0" indent="-323850" algn="l" rtl="0">
              <a:spcBef>
                <a:spcPts val="0"/>
              </a:spcBef>
              <a:spcAft>
                <a:spcPts val="0"/>
              </a:spcAft>
              <a:buSzPts val="1500"/>
              <a:buChar char="►"/>
            </a:pPr>
            <a:r>
              <a:rPr lang="ru-RU" sz="1500" dirty="0"/>
              <a:t>Печать из гостевых сетевых сред без авторизации</a:t>
            </a:r>
          </a:p>
          <a:p>
            <a:pPr marL="457200" lvl="0" indent="-323850" algn="l" rtl="0">
              <a:spcBef>
                <a:spcPts val="0"/>
              </a:spcBef>
              <a:spcAft>
                <a:spcPts val="0"/>
              </a:spcAft>
              <a:buSzPts val="1500"/>
              <a:buChar char="►"/>
            </a:pPr>
            <a:r>
              <a:rPr lang="ru-RU" sz="1500" dirty="0"/>
              <a:t>Печать с любых клиентских платформ</a:t>
            </a:r>
            <a:endParaRPr sz="1500" dirty="0"/>
          </a:p>
          <a:p>
            <a:pPr marL="0" lvl="0" indent="0" algn="l" rtl="0">
              <a:spcBef>
                <a:spcPts val="1000"/>
              </a:spcBef>
              <a:spcAft>
                <a:spcPts val="0"/>
              </a:spcAft>
              <a:buNone/>
            </a:pPr>
            <a:endParaRPr sz="900" b="1" dirty="0"/>
          </a:p>
          <a:p>
            <a:pPr marL="0" lvl="0" indent="0" algn="l" rtl="0">
              <a:spcBef>
                <a:spcPts val="1000"/>
              </a:spcBef>
              <a:spcAft>
                <a:spcPts val="1000"/>
              </a:spcAft>
              <a:buNone/>
            </a:pPr>
            <a:endParaRPr sz="2000" dirty="0"/>
          </a:p>
        </p:txBody>
      </p:sp>
      <p:pic>
        <p:nvPicPr>
          <p:cNvPr id="354" name="Google Shape;354;p69"/>
          <p:cNvPicPr preferRelativeResize="0"/>
          <p:nvPr/>
        </p:nvPicPr>
        <p:blipFill>
          <a:blip r:embed="rId3">
            <a:alphaModFix/>
          </a:blip>
          <a:stretch>
            <a:fillRect/>
          </a:stretch>
        </p:blipFill>
        <p:spPr>
          <a:xfrm>
            <a:off x="4629150" y="1664494"/>
            <a:ext cx="4326122" cy="194155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Мобильная печать</a:t>
            </a:r>
            <a:endParaRPr dirty="0"/>
          </a:p>
        </p:txBody>
      </p:sp>
      <p:sp>
        <p:nvSpPr>
          <p:cNvPr id="498" name="Google Shape;498;p53"/>
          <p:cNvSpPr txBox="1">
            <a:spLocks noGrp="1"/>
          </p:cNvSpPr>
          <p:nvPr>
            <p:ph type="body" idx="1"/>
          </p:nvPr>
        </p:nvSpPr>
        <p:spPr>
          <a:xfrm>
            <a:off x="611189" y="1347789"/>
            <a:ext cx="7658752" cy="2952900"/>
          </a:xfrm>
          <a:prstGeom prst="rect">
            <a:avLst/>
          </a:prstGeom>
        </p:spPr>
        <p:txBody>
          <a:bodyPr spcFirstLastPara="1" wrap="square" lIns="0" tIns="0" rIns="0" bIns="0" anchor="t" anchorCtr="0">
            <a:noAutofit/>
          </a:bodyPr>
          <a:lstStyle/>
          <a:p>
            <a:pPr lvl="0">
              <a:lnSpc>
                <a:spcPct val="200000"/>
              </a:lnSpc>
            </a:pPr>
            <a:r>
              <a:rPr lang="ru-RU" dirty="0"/>
              <a:t>Наш подход к облачной печати</a:t>
            </a:r>
          </a:p>
          <a:p>
            <a:pPr lvl="0">
              <a:lnSpc>
                <a:spcPct val="200000"/>
              </a:lnSpc>
            </a:pPr>
            <a:r>
              <a:rPr lang="ru-RU" dirty="0"/>
              <a:t>Настройка виртуального принтера на сервере</a:t>
            </a:r>
            <a:r>
              <a:rPr lang="en-US" dirty="0"/>
              <a:t> </a:t>
            </a:r>
            <a:r>
              <a:rPr lang="ru-RU" dirty="0"/>
              <a:t>Мобильной печати</a:t>
            </a:r>
          </a:p>
          <a:p>
            <a:pPr marL="457200" lvl="0" indent="-342900" algn="l" rtl="0">
              <a:lnSpc>
                <a:spcPct val="200000"/>
              </a:lnSpc>
              <a:spcBef>
                <a:spcPts val="0"/>
              </a:spcBef>
              <a:spcAft>
                <a:spcPts val="0"/>
              </a:spcAft>
              <a:buSzPts val="1800"/>
              <a:buChar char="►"/>
            </a:pPr>
            <a:r>
              <a:rPr lang="ru-RU" dirty="0"/>
              <a:t>Технические детали</a:t>
            </a:r>
            <a:endParaRPr dirty="0"/>
          </a:p>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4"/>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Особенности</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04" name="Google Shape;504;p54"/>
          <p:cNvSpPr txBox="1">
            <a:spLocks noGrp="1"/>
          </p:cNvSpPr>
          <p:nvPr>
            <p:ph type="body" idx="1"/>
          </p:nvPr>
        </p:nvSpPr>
        <p:spPr>
          <a:prstGeom prst="rect">
            <a:avLst/>
          </a:prstGeom>
        </p:spPr>
        <p:txBody>
          <a:bodyPr spcFirstLastPara="1" wrap="square" lIns="0" tIns="0" rIns="0" bIns="0" anchor="t" anchorCtr="0">
            <a:noAutofit/>
          </a:bodyPr>
          <a:lstStyle/>
          <a:p>
            <a:pPr lvl="0">
              <a:lnSpc>
                <a:spcPct val="115000"/>
              </a:lnSpc>
            </a:pPr>
            <a:r>
              <a:rPr lang="ru-RU" dirty="0"/>
              <a:t>Технология WebRTC: peer-</a:t>
            </a:r>
            <a:r>
              <a:rPr lang="en-US" dirty="0"/>
              <a:t>to</a:t>
            </a:r>
            <a:r>
              <a:rPr lang="ru-RU" dirty="0"/>
              <a:t>-pee</a:t>
            </a:r>
            <a:r>
              <a:rPr lang="en-US" dirty="0"/>
              <a:t>r</a:t>
            </a:r>
            <a:endParaRPr lang="ru-RU" dirty="0"/>
          </a:p>
          <a:p>
            <a:pPr lvl="0">
              <a:lnSpc>
                <a:spcPct val="115000"/>
              </a:lnSpc>
            </a:pPr>
            <a:r>
              <a:rPr lang="ru-RU" dirty="0"/>
              <a:t>Задания на печать идут непосредственно от клиента к серверу</a:t>
            </a:r>
            <a:endParaRPr lang="en-US" dirty="0"/>
          </a:p>
          <a:p>
            <a:pPr lvl="0">
              <a:lnSpc>
                <a:spcPct val="115000"/>
              </a:lnSpc>
            </a:pPr>
            <a:r>
              <a:rPr lang="ru-RU" dirty="0"/>
              <a:t>Все данные зашифрованы</a:t>
            </a:r>
            <a:endParaRPr lang="en-US" dirty="0"/>
          </a:p>
          <a:p>
            <a:pPr lvl="0">
              <a:lnSpc>
                <a:spcPct val="115000"/>
              </a:lnSpc>
            </a:pPr>
            <a:r>
              <a:rPr lang="ru-RU" dirty="0"/>
              <a:t>Задания печати передаются по самому быстрому доступному соединению.</a:t>
            </a:r>
            <a:endParaRPr lang="en-US" dirty="0"/>
          </a:p>
          <a:p>
            <a:pPr lvl="0">
              <a:lnSpc>
                <a:spcPct val="115000"/>
              </a:lnSpc>
            </a:pPr>
            <a:r>
              <a:rPr lang="ru-RU" dirty="0"/>
              <a:t>Ни PaperCut, ни кто-либо другой не может получить доступ к вашим заданиям печати.</a:t>
            </a:r>
            <a:endParaRPr dirty="0"/>
          </a:p>
          <a:p>
            <a:pPr marL="0" lvl="0" indent="0" algn="l" rtl="0">
              <a:spcBef>
                <a:spcPts val="1000"/>
              </a:spcBef>
              <a:spcAft>
                <a:spcPts val="100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4"/>
          <p:cNvSpPr txBox="1">
            <a:spLocks noGrp="1"/>
          </p:cNvSpPr>
          <p:nvPr>
            <p:ph type="title"/>
          </p:nvPr>
        </p:nvSpPr>
        <p:spPr>
          <a:prstGeom prst="rect">
            <a:avLst/>
          </a:prstGeom>
        </p:spPr>
        <p:txBody>
          <a:bodyPr spcFirstLastPara="1" wrap="square" lIns="0" tIns="0" rIns="0" bIns="0" anchor="t" anchorCtr="0">
            <a:noAutofit/>
          </a:bodyPr>
          <a:lstStyle/>
          <a:p>
            <a:pPr lvl="0"/>
            <a:r>
              <a:rPr lang="ru-RU" dirty="0"/>
              <a:t>Мобильная печать</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04" name="Google Shape;504;p54"/>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pic>
        <p:nvPicPr>
          <p:cNvPr id="2" name="Picture 1">
            <a:extLst>
              <a:ext uri="{FF2B5EF4-FFF2-40B4-BE49-F238E27FC236}">
                <a16:creationId xmlns:a16="http://schemas.microsoft.com/office/drawing/2014/main" id="{A69CC025-A7BC-4F6B-BEB7-6FF5A56BF9EA}"/>
              </a:ext>
            </a:extLst>
          </p:cNvPr>
          <p:cNvPicPr>
            <a:picLocks noChangeAspect="1"/>
          </p:cNvPicPr>
          <p:nvPr/>
        </p:nvPicPr>
        <p:blipFill>
          <a:blip r:embed="rId3"/>
          <a:stretch>
            <a:fillRect/>
          </a:stretch>
        </p:blipFill>
        <p:spPr>
          <a:xfrm>
            <a:off x="1039661" y="1298647"/>
            <a:ext cx="6129000" cy="3680546"/>
          </a:xfrm>
          <a:prstGeom prst="rect">
            <a:avLst/>
          </a:prstGeom>
        </p:spPr>
      </p:pic>
    </p:spTree>
    <p:extLst>
      <p:ext uri="{BB962C8B-B14F-4D97-AF65-F5344CB8AC3E}">
        <p14:creationId xmlns:p14="http://schemas.microsoft.com/office/powerpoint/2010/main" val="2264411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6"/>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Дополнительные правила</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15" name="Google Shape;515;p56"/>
          <p:cNvSpPr txBox="1">
            <a:spLocks noGrp="1"/>
          </p:cNvSpPr>
          <p:nvPr>
            <p:ph type="body" idx="1"/>
          </p:nvPr>
        </p:nvSpPr>
        <p:spPr>
          <a:prstGeom prst="rect">
            <a:avLst/>
          </a:prstGeom>
        </p:spPr>
        <p:txBody>
          <a:bodyPr spcFirstLastPara="1" wrap="square" lIns="0" tIns="0" rIns="0" bIns="0" anchor="t" anchorCtr="0">
            <a:noAutofit/>
          </a:bodyPr>
          <a:lstStyle/>
          <a:p>
            <a:pPr lvl="0">
              <a:lnSpc>
                <a:spcPct val="115000"/>
              </a:lnSpc>
            </a:pPr>
            <a:r>
              <a:rPr lang="ru-RU" sz="1100" dirty="0">
                <a:solidFill>
                  <a:srgbClr val="000000"/>
                </a:solidFill>
                <a:latin typeface="Arial"/>
                <a:ea typeface="Arial"/>
                <a:cs typeface="Arial"/>
                <a:sym typeface="Arial"/>
              </a:rPr>
              <a:t>Исходящий доступ для мобильного сервера печати </a:t>
            </a:r>
            <a:r>
              <a:rPr lang="en-GB" sz="1100" dirty="0">
                <a:solidFill>
                  <a:srgbClr val="000000"/>
                </a:solidFill>
                <a:latin typeface="Arial"/>
                <a:ea typeface="Arial"/>
                <a:cs typeface="Arial"/>
                <a:sym typeface="Arial"/>
              </a:rPr>
              <a:t>:</a:t>
            </a:r>
            <a:endParaRPr sz="1100" dirty="0">
              <a:solidFill>
                <a:srgbClr val="000000"/>
              </a:solidFill>
              <a:latin typeface="Arial"/>
              <a:ea typeface="Arial"/>
              <a:cs typeface="Arial"/>
              <a:sym typeface="Arial"/>
            </a:endParaRPr>
          </a:p>
          <a:p>
            <a:pPr marL="457200" lvl="0" indent="0" algn="l" rtl="0">
              <a:lnSpc>
                <a:spcPct val="115000"/>
              </a:lnSpc>
              <a:spcBef>
                <a:spcPts val="0"/>
              </a:spcBef>
              <a:spcAft>
                <a:spcPts val="0"/>
              </a:spcAft>
              <a:buNone/>
            </a:pPr>
            <a:endParaRPr sz="1100" dirty="0">
              <a:solidFill>
                <a:srgbClr val="000000"/>
              </a:solidFill>
              <a:latin typeface="Arial"/>
              <a:ea typeface="Arial"/>
              <a:cs typeface="Arial"/>
              <a:sym typeface="Arial"/>
            </a:endParaRPr>
          </a:p>
          <a:p>
            <a:pPr lvl="0">
              <a:lnSpc>
                <a:spcPct val="115000"/>
              </a:lnSpc>
            </a:pPr>
            <a:r>
              <a:rPr lang="ru-RU" sz="1100" dirty="0">
                <a:solidFill>
                  <a:srgbClr val="000000"/>
                </a:solidFill>
                <a:latin typeface="Arial"/>
                <a:ea typeface="Arial"/>
                <a:cs typeface="Arial"/>
                <a:sym typeface="Arial"/>
              </a:rPr>
              <a:t>Порт 443 </a:t>
            </a:r>
            <a:r>
              <a:rPr lang="en-GB" sz="1100" dirty="0">
                <a:solidFill>
                  <a:srgbClr val="000000"/>
                </a:solidFill>
                <a:latin typeface="Arial"/>
                <a:ea typeface="Arial"/>
                <a:cs typeface="Arial"/>
                <a:sym typeface="Arial"/>
              </a:rPr>
              <a:t>TCP (HTTPS): mp.cloud.papercut.com </a:t>
            </a:r>
          </a:p>
          <a:p>
            <a:pPr lvl="0">
              <a:lnSpc>
                <a:spcPct val="115000"/>
              </a:lnSpc>
            </a:pPr>
            <a:r>
              <a:rPr lang="ru-RU" sz="1100" dirty="0">
                <a:solidFill>
                  <a:srgbClr val="000000"/>
                </a:solidFill>
                <a:latin typeface="Arial"/>
                <a:ea typeface="Arial"/>
                <a:cs typeface="Arial"/>
                <a:sym typeface="Arial"/>
              </a:rPr>
              <a:t>Порт 8883 </a:t>
            </a:r>
            <a:r>
              <a:rPr lang="en-GB" sz="1100" dirty="0">
                <a:solidFill>
                  <a:srgbClr val="000000"/>
                </a:solidFill>
                <a:latin typeface="Arial"/>
                <a:ea typeface="Arial"/>
                <a:cs typeface="Arial"/>
                <a:sym typeface="Arial"/>
              </a:rPr>
              <a:t>TCP (HTTPS): mqtt.googleapis.com</a:t>
            </a:r>
          </a:p>
          <a:p>
            <a:pPr lvl="0">
              <a:lnSpc>
                <a:spcPct val="115000"/>
              </a:lnSpc>
            </a:pPr>
            <a:r>
              <a:rPr lang="ru-RU" sz="1100" dirty="0">
                <a:solidFill>
                  <a:srgbClr val="000000"/>
                </a:solidFill>
                <a:latin typeface="Arial"/>
                <a:ea typeface="Arial"/>
                <a:cs typeface="Arial"/>
                <a:sym typeface="Arial"/>
              </a:rPr>
              <a:t>Порт 3478 </a:t>
            </a:r>
            <a:r>
              <a:rPr lang="en-GB" sz="1100" dirty="0">
                <a:solidFill>
                  <a:srgbClr val="000000"/>
                </a:solidFill>
                <a:latin typeface="Arial"/>
                <a:ea typeface="Arial"/>
                <a:cs typeface="Arial"/>
                <a:sym typeface="Arial"/>
              </a:rPr>
              <a:t>TCP (HTTPS) &amp; UDP: global.stun.twilio.com</a:t>
            </a:r>
          </a:p>
          <a:p>
            <a:pPr lvl="0">
              <a:lnSpc>
                <a:spcPct val="115000"/>
              </a:lnSpc>
            </a:pPr>
            <a:r>
              <a:rPr lang="ru-RU" sz="1100" dirty="0">
                <a:solidFill>
                  <a:srgbClr val="000000"/>
                </a:solidFill>
                <a:latin typeface="Arial"/>
                <a:ea typeface="Arial"/>
                <a:cs typeface="Arial"/>
                <a:sym typeface="Arial"/>
              </a:rPr>
              <a:t>Порт 3478 </a:t>
            </a:r>
            <a:r>
              <a:rPr lang="en-GB" sz="1100" dirty="0">
                <a:solidFill>
                  <a:srgbClr val="000000"/>
                </a:solidFill>
                <a:latin typeface="Arial"/>
                <a:ea typeface="Arial"/>
                <a:cs typeface="Arial"/>
                <a:sym typeface="Arial"/>
              </a:rPr>
              <a:t>UDP </a:t>
            </a:r>
            <a:r>
              <a:rPr lang="ru-RU" sz="1100" dirty="0">
                <a:solidFill>
                  <a:srgbClr val="000000"/>
                </a:solidFill>
                <a:latin typeface="Arial"/>
                <a:ea typeface="Arial"/>
                <a:cs typeface="Arial"/>
                <a:sym typeface="Arial"/>
              </a:rPr>
              <a:t>и порт 443 </a:t>
            </a:r>
            <a:r>
              <a:rPr lang="en-GB" sz="1100" dirty="0">
                <a:solidFill>
                  <a:srgbClr val="000000"/>
                </a:solidFill>
                <a:latin typeface="Arial"/>
                <a:ea typeface="Arial"/>
                <a:cs typeface="Arial"/>
                <a:sym typeface="Arial"/>
              </a:rPr>
              <a:t>TCP: global.turn.twilio.com</a:t>
            </a:r>
            <a:endParaRPr dirty="0"/>
          </a:p>
          <a:p>
            <a:pPr marL="0" lvl="0" indent="0" algn="l" rtl="0">
              <a:spcBef>
                <a:spcPts val="1000"/>
              </a:spcBef>
              <a:spcAft>
                <a:spcPts val="100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3"/>
          <p:cNvSpPr txBox="1">
            <a:spLocks noGrp="1"/>
          </p:cNvSpPr>
          <p:nvPr>
            <p:ph type="title"/>
          </p:nvPr>
        </p:nvSpPr>
        <p:spPr>
          <a:prstGeom prst="rect">
            <a:avLst/>
          </a:prstGeom>
        </p:spPr>
        <p:txBody>
          <a:bodyPr spcFirstLastPara="1" wrap="square" lIns="0" tIns="0" rIns="0" bIns="0" anchor="t" anchorCtr="0">
            <a:noAutofit/>
          </a:bodyPr>
          <a:lstStyle/>
          <a:p>
            <a:pPr lvl="0"/>
            <a:r>
              <a:rPr lang="ru-RU" dirty="0"/>
              <a:t>Печать с любых клиентских  устройств на базе ПК</a:t>
            </a:r>
            <a:br>
              <a:rPr lang="ru-RU" dirty="0"/>
            </a:br>
            <a:br>
              <a:rPr lang="ru-RU" dirty="0"/>
            </a:br>
            <a:endParaRPr dirty="0"/>
          </a:p>
          <a:p>
            <a:pPr marL="0" lvl="0" indent="0" algn="l" rtl="0">
              <a:spcBef>
                <a:spcPts val="0"/>
              </a:spcBef>
              <a:spcAft>
                <a:spcPts val="0"/>
              </a:spcAft>
              <a:buNone/>
            </a:pPr>
            <a:endParaRPr dirty="0"/>
          </a:p>
        </p:txBody>
      </p:sp>
      <p:sp>
        <p:nvSpPr>
          <p:cNvPr id="554" name="Google Shape;554;p63"/>
          <p:cNvSpPr txBox="1">
            <a:spLocks noGrp="1"/>
          </p:cNvSpPr>
          <p:nvPr>
            <p:ph type="body" idx="1"/>
          </p:nvPr>
        </p:nvSpPr>
        <p:spPr>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dirty="0"/>
              <a:t>Ctrl + P</a:t>
            </a:r>
            <a:endParaRPr dirty="0"/>
          </a:p>
          <a:p>
            <a:pPr lvl="0">
              <a:spcBef>
                <a:spcPts val="1000"/>
              </a:spcBef>
            </a:pPr>
            <a:r>
              <a:rPr lang="ru-RU" dirty="0"/>
              <a:t>Конечным пользователям не придется ничего делать, чтобы включить эту возможность</a:t>
            </a:r>
          </a:p>
          <a:p>
            <a:pPr lvl="0">
              <a:spcBef>
                <a:spcPts val="1000"/>
              </a:spcBef>
            </a:pPr>
            <a:r>
              <a:rPr lang="ru-RU" dirty="0"/>
              <a:t>Печать всегда предпочтет локальную сеть, где это возможно</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78"/>
          <p:cNvSpPr txBox="1">
            <a:spLocks noGrp="1"/>
          </p:cNvSpPr>
          <p:nvPr>
            <p:ph type="title" idx="4294967295"/>
          </p:nvPr>
        </p:nvSpPr>
        <p:spPr>
          <a:xfrm>
            <a:off x="268800" y="309273"/>
            <a:ext cx="6191250"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Облачная печать</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grpSp>
        <p:nvGrpSpPr>
          <p:cNvPr id="972" name="Google Shape;972;p78"/>
          <p:cNvGrpSpPr/>
          <p:nvPr/>
        </p:nvGrpSpPr>
        <p:grpSpPr>
          <a:xfrm>
            <a:off x="268800" y="1362175"/>
            <a:ext cx="2655600" cy="3505825"/>
            <a:chOff x="3941000" y="2929950"/>
            <a:chExt cx="2655600" cy="3505825"/>
          </a:xfrm>
        </p:grpSpPr>
        <p:sp>
          <p:nvSpPr>
            <p:cNvPr id="973" name="Google Shape;973;p78"/>
            <p:cNvSpPr/>
            <p:nvPr/>
          </p:nvSpPr>
          <p:spPr>
            <a:xfrm>
              <a:off x="3941000" y="3110875"/>
              <a:ext cx="2655600" cy="33249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4" name="Google Shape;974;p78"/>
            <p:cNvSpPr txBox="1"/>
            <p:nvPr/>
          </p:nvSpPr>
          <p:spPr>
            <a:xfrm>
              <a:off x="4600000" y="2929950"/>
              <a:ext cx="1405500" cy="382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999999"/>
                </a:buClr>
                <a:buFont typeface="Open Sans"/>
                <a:buNone/>
              </a:pPr>
              <a:r>
                <a:rPr lang="ru-RU" sz="900" b="1" dirty="0">
                  <a:solidFill>
                    <a:srgbClr val="999999"/>
                  </a:solidFill>
                  <a:latin typeface="Google Sans"/>
                  <a:ea typeface="Google Sans"/>
                  <a:cs typeface="Google Sans"/>
                  <a:sym typeface="Google Sans"/>
                </a:rPr>
                <a:t>Другие сети</a:t>
              </a:r>
              <a:endParaRPr sz="900" b="1" dirty="0">
                <a:solidFill>
                  <a:srgbClr val="999999"/>
                </a:solidFill>
                <a:latin typeface="Google Sans"/>
                <a:ea typeface="Google Sans"/>
                <a:cs typeface="Google Sans"/>
                <a:sym typeface="Google Sans"/>
              </a:endParaRPr>
            </a:p>
            <a:p>
              <a:pPr marL="0" marR="0" lvl="0" indent="0" algn="ctr" rtl="0">
                <a:lnSpc>
                  <a:spcPct val="100000"/>
                </a:lnSpc>
                <a:spcBef>
                  <a:spcPts val="0"/>
                </a:spcBef>
                <a:spcAft>
                  <a:spcPts val="0"/>
                </a:spcAft>
                <a:buClr>
                  <a:srgbClr val="999999"/>
                </a:buClr>
                <a:buFont typeface="Open Sans"/>
                <a:buNone/>
              </a:pPr>
              <a:r>
                <a:rPr lang="en-GB" sz="900" b="1" dirty="0">
                  <a:solidFill>
                    <a:srgbClr val="999999"/>
                  </a:solidFill>
                  <a:latin typeface="Google Sans"/>
                  <a:ea typeface="Google Sans"/>
                  <a:cs typeface="Google Sans"/>
                  <a:sym typeface="Google Sans"/>
                </a:rPr>
                <a:t>(guest </a:t>
              </a:r>
              <a:r>
                <a:rPr lang="en-GB" sz="900" b="1" dirty="0" err="1">
                  <a:solidFill>
                    <a:srgbClr val="999999"/>
                  </a:solidFill>
                  <a:latin typeface="Google Sans"/>
                  <a:ea typeface="Google Sans"/>
                  <a:cs typeface="Google Sans"/>
                  <a:sym typeface="Google Sans"/>
                </a:rPr>
                <a:t>wifi</a:t>
              </a:r>
              <a:r>
                <a:rPr lang="en-GB" sz="900" b="1" dirty="0">
                  <a:solidFill>
                    <a:srgbClr val="999999"/>
                  </a:solidFill>
                  <a:latin typeface="Google Sans"/>
                  <a:ea typeface="Google Sans"/>
                  <a:cs typeface="Google Sans"/>
                  <a:sym typeface="Google Sans"/>
                </a:rPr>
                <a:t>, cell, etc.)</a:t>
              </a:r>
              <a:endParaRPr dirty="0">
                <a:latin typeface="Google Sans"/>
                <a:ea typeface="Google Sans"/>
                <a:cs typeface="Google Sans"/>
                <a:sym typeface="Google Sans"/>
              </a:endParaRPr>
            </a:p>
          </p:txBody>
        </p:sp>
      </p:grpSp>
      <p:sp>
        <p:nvSpPr>
          <p:cNvPr id="975" name="Google Shape;975;p78"/>
          <p:cNvSpPr/>
          <p:nvPr/>
        </p:nvSpPr>
        <p:spPr>
          <a:xfrm>
            <a:off x="7171225" y="4368775"/>
            <a:ext cx="1681500" cy="586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78"/>
          <p:cNvGrpSpPr/>
          <p:nvPr/>
        </p:nvGrpSpPr>
        <p:grpSpPr>
          <a:xfrm>
            <a:off x="5994150" y="1454950"/>
            <a:ext cx="2655600" cy="3593950"/>
            <a:chOff x="3941000" y="3022725"/>
            <a:chExt cx="2655600" cy="3593950"/>
          </a:xfrm>
        </p:grpSpPr>
        <p:sp>
          <p:nvSpPr>
            <p:cNvPr id="977" name="Google Shape;977;p78"/>
            <p:cNvSpPr/>
            <p:nvPr/>
          </p:nvSpPr>
          <p:spPr>
            <a:xfrm>
              <a:off x="3941000" y="3110875"/>
              <a:ext cx="2655600" cy="35058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8" name="Google Shape;978;p78"/>
            <p:cNvSpPr txBox="1"/>
            <p:nvPr/>
          </p:nvSpPr>
          <p:spPr>
            <a:xfrm>
              <a:off x="4192800" y="3022725"/>
              <a:ext cx="2219400" cy="197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999999"/>
                </a:buClr>
                <a:buFont typeface="Open Sans"/>
                <a:buNone/>
              </a:pPr>
              <a:r>
                <a:rPr lang="ru-RU" sz="900" b="1" dirty="0">
                  <a:solidFill>
                    <a:srgbClr val="999999"/>
                  </a:solidFill>
                  <a:latin typeface="Google Sans"/>
                  <a:ea typeface="Google Sans"/>
                  <a:cs typeface="Google Sans"/>
                  <a:sym typeface="Google Sans"/>
                </a:rPr>
                <a:t>Подсеть заказчика</a:t>
              </a:r>
              <a:endParaRPr dirty="0">
                <a:latin typeface="Google Sans"/>
                <a:ea typeface="Google Sans"/>
                <a:cs typeface="Google Sans"/>
                <a:sym typeface="Google Sans"/>
              </a:endParaRPr>
            </a:p>
          </p:txBody>
        </p:sp>
      </p:grpSp>
      <p:grpSp>
        <p:nvGrpSpPr>
          <p:cNvPr id="979" name="Google Shape;979;p78"/>
          <p:cNvGrpSpPr/>
          <p:nvPr/>
        </p:nvGrpSpPr>
        <p:grpSpPr>
          <a:xfrm>
            <a:off x="3183975" y="1475447"/>
            <a:ext cx="2655600" cy="2437923"/>
            <a:chOff x="3941000" y="3022725"/>
            <a:chExt cx="2655600" cy="1986250"/>
          </a:xfrm>
        </p:grpSpPr>
        <p:sp>
          <p:nvSpPr>
            <p:cNvPr id="980" name="Google Shape;980;p78"/>
            <p:cNvSpPr/>
            <p:nvPr/>
          </p:nvSpPr>
          <p:spPr>
            <a:xfrm>
              <a:off x="3941000" y="3110875"/>
              <a:ext cx="2655600" cy="18981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1" name="Google Shape;981;p78"/>
            <p:cNvSpPr txBox="1"/>
            <p:nvPr/>
          </p:nvSpPr>
          <p:spPr>
            <a:xfrm>
              <a:off x="4393194" y="3022725"/>
              <a:ext cx="1766881" cy="197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269999" marR="75958" lvl="0" indent="0" algn="l" rtl="0">
                <a:lnSpc>
                  <a:spcPct val="121428"/>
                </a:lnSpc>
                <a:spcBef>
                  <a:spcPts val="200"/>
                </a:spcBef>
                <a:spcAft>
                  <a:spcPts val="0"/>
                </a:spcAft>
                <a:buNone/>
              </a:pPr>
              <a:r>
                <a:rPr lang="ru-RU" sz="1000" dirty="0">
                  <a:solidFill>
                    <a:srgbClr val="757575"/>
                  </a:solidFill>
                  <a:latin typeface="Roboto"/>
                  <a:ea typeface="Roboto"/>
                  <a:cs typeface="Roboto"/>
                  <a:sym typeface="Roboto"/>
                </a:rPr>
                <a:t>Облачные службы</a:t>
              </a:r>
              <a:endParaRPr sz="900" b="1" dirty="0">
                <a:solidFill>
                  <a:srgbClr val="999999"/>
                </a:solidFill>
                <a:latin typeface="Google Sans"/>
                <a:ea typeface="Google Sans"/>
                <a:cs typeface="Google Sans"/>
                <a:sym typeface="Google Sans"/>
              </a:endParaRPr>
            </a:p>
          </p:txBody>
        </p:sp>
      </p:grpSp>
      <p:grpSp>
        <p:nvGrpSpPr>
          <p:cNvPr id="982" name="Google Shape;982;p78"/>
          <p:cNvGrpSpPr/>
          <p:nvPr/>
        </p:nvGrpSpPr>
        <p:grpSpPr>
          <a:xfrm>
            <a:off x="796500" y="3727401"/>
            <a:ext cx="953099" cy="818700"/>
            <a:chOff x="429416" y="2849691"/>
            <a:chExt cx="556800" cy="818700"/>
          </a:xfrm>
        </p:grpSpPr>
        <p:sp>
          <p:nvSpPr>
            <p:cNvPr id="983" name="Google Shape;983;p78"/>
            <p:cNvSpPr/>
            <p:nvPr/>
          </p:nvSpPr>
          <p:spPr>
            <a:xfrm>
              <a:off x="429416" y="2849691"/>
              <a:ext cx="556800" cy="818700"/>
            </a:xfrm>
            <a:prstGeom prst="roundRect">
              <a:avLst>
                <a:gd name="adj" fmla="val 1674"/>
              </a:avLst>
            </a:prstGeom>
            <a:solidFill>
              <a:srgbClr val="FFFFFF"/>
            </a:solidFill>
            <a:ln>
              <a:noFill/>
            </a:ln>
            <a:effectLst>
              <a:outerShdw blurRad="19050" dist="6350" dir="5400000" algn="ctr" rotWithShape="0">
                <a:srgbClr val="000000">
                  <a:alpha val="44710"/>
                </a:srgbClr>
              </a:outerShdw>
            </a:effectLst>
          </p:spPr>
          <p:txBody>
            <a:bodyPr spcFirstLastPara="1" wrap="square" lIns="0" tIns="493775" rIns="0" bIns="45700" anchor="ctr" anchorCtr="0">
              <a:noAutofit/>
            </a:bodyPr>
            <a:lstStyle/>
            <a:p>
              <a:pPr marL="0" marR="0" lvl="0" indent="0" algn="ctr" rtl="0">
                <a:lnSpc>
                  <a:spcPct val="100000"/>
                </a:lnSpc>
                <a:spcBef>
                  <a:spcPts val="0"/>
                </a:spcBef>
                <a:spcAft>
                  <a:spcPts val="0"/>
                </a:spcAft>
                <a:buClr>
                  <a:srgbClr val="212121"/>
                </a:buClr>
                <a:buFont typeface="Roboto"/>
                <a:buNone/>
              </a:pPr>
              <a:r>
                <a:rPr lang="ru-RU" sz="1000" dirty="0">
                  <a:solidFill>
                    <a:srgbClr val="212121"/>
                  </a:solidFill>
                  <a:latin typeface="Roboto"/>
                  <a:ea typeface="Roboto"/>
                  <a:cs typeface="Roboto"/>
                  <a:sym typeface="Roboto"/>
                </a:rPr>
                <a:t>Устройства пользователей</a:t>
              </a:r>
              <a:endParaRPr sz="1000" b="0" i="0" u="none" strike="noStrike" cap="none" dirty="0">
                <a:solidFill>
                  <a:srgbClr val="212121"/>
                </a:solidFill>
                <a:latin typeface="Roboto"/>
                <a:ea typeface="Roboto"/>
                <a:cs typeface="Roboto"/>
                <a:sym typeface="Roboto"/>
              </a:endParaRPr>
            </a:p>
          </p:txBody>
        </p:sp>
        <p:pic>
          <p:nvPicPr>
            <p:cNvPr id="984" name="Google Shape;984;p78"/>
            <p:cNvPicPr preferRelativeResize="0"/>
            <p:nvPr/>
          </p:nvPicPr>
          <p:blipFill rotWithShape="1">
            <a:blip r:embed="rId3">
              <a:alphaModFix/>
            </a:blip>
            <a:srcRect/>
            <a:stretch/>
          </p:blipFill>
          <p:spPr>
            <a:xfrm>
              <a:off x="492855" y="2925886"/>
              <a:ext cx="429900" cy="429900"/>
            </a:xfrm>
            <a:prstGeom prst="rect">
              <a:avLst/>
            </a:prstGeom>
            <a:noFill/>
            <a:ln>
              <a:noFill/>
            </a:ln>
          </p:spPr>
        </p:pic>
      </p:grpSp>
      <p:grpSp>
        <p:nvGrpSpPr>
          <p:cNvPr id="985" name="Google Shape;985;p78"/>
          <p:cNvGrpSpPr/>
          <p:nvPr/>
        </p:nvGrpSpPr>
        <p:grpSpPr>
          <a:xfrm>
            <a:off x="6843150" y="3879800"/>
            <a:ext cx="1397400" cy="523200"/>
            <a:chOff x="940691" y="580223"/>
            <a:chExt cx="1397400" cy="523200"/>
          </a:xfrm>
        </p:grpSpPr>
        <p:sp>
          <p:nvSpPr>
            <p:cNvPr id="986" name="Google Shape;986;p78"/>
            <p:cNvSpPr/>
            <p:nvPr/>
          </p:nvSpPr>
          <p:spPr>
            <a:xfrm>
              <a:off x="940691" y="580223"/>
              <a:ext cx="1397400" cy="523200"/>
            </a:xfrm>
            <a:prstGeom prst="roundRect">
              <a:avLst>
                <a:gd name="adj" fmla="val 1674"/>
              </a:avLst>
            </a:prstGeom>
            <a:solidFill>
              <a:srgbClr val="FFFFFF"/>
            </a:solidFill>
            <a:ln>
              <a:noFill/>
            </a:ln>
            <a:effectLst>
              <a:outerShdw blurRad="19050" dist="6350" dir="5400000" algn="ctr" rotWithShape="0">
                <a:srgbClr val="000000">
                  <a:alpha val="44710"/>
                </a:srgbClr>
              </a:outerShdw>
            </a:effectLst>
          </p:spPr>
          <p:txBody>
            <a:bodyPr spcFirstLastPara="1" wrap="square" lIns="292600" tIns="36575" rIns="45700" bIns="36575" anchor="ctr" anchorCtr="0">
              <a:noAutofit/>
            </a:bodyPr>
            <a:lstStyle/>
            <a:p>
              <a:pPr marL="269999" marR="0" lvl="0" indent="0" algn="l" rtl="0">
                <a:lnSpc>
                  <a:spcPct val="100000"/>
                </a:lnSpc>
                <a:spcBef>
                  <a:spcPts val="0"/>
                </a:spcBef>
                <a:spcAft>
                  <a:spcPts val="0"/>
                </a:spcAft>
                <a:buClr>
                  <a:srgbClr val="000000"/>
                </a:buClr>
                <a:buFont typeface="Roboto"/>
                <a:buNone/>
              </a:pPr>
              <a:r>
                <a:rPr lang="ru-RU" sz="1000" dirty="0">
                  <a:solidFill>
                    <a:srgbClr val="212121"/>
                  </a:solidFill>
                  <a:latin typeface="Roboto"/>
                  <a:ea typeface="Roboto"/>
                  <a:cs typeface="Roboto"/>
                  <a:sym typeface="Roboto"/>
                </a:rPr>
                <a:t>Сервер Мобильной печати</a:t>
              </a:r>
              <a:endParaRPr sz="1000" dirty="0">
                <a:solidFill>
                  <a:srgbClr val="212121"/>
                </a:solidFill>
                <a:latin typeface="Roboto"/>
                <a:ea typeface="Roboto"/>
                <a:cs typeface="Roboto"/>
                <a:sym typeface="Roboto"/>
              </a:endParaRPr>
            </a:p>
          </p:txBody>
        </p:sp>
        <p:pic>
          <p:nvPicPr>
            <p:cNvPr id="987" name="Google Shape;987;p78"/>
            <p:cNvPicPr preferRelativeResize="0"/>
            <p:nvPr/>
          </p:nvPicPr>
          <p:blipFill rotWithShape="1">
            <a:blip r:embed="rId4">
              <a:alphaModFix/>
            </a:blip>
            <a:srcRect/>
            <a:stretch/>
          </p:blipFill>
          <p:spPr>
            <a:xfrm>
              <a:off x="1016891" y="656423"/>
              <a:ext cx="368400" cy="368700"/>
            </a:xfrm>
            <a:prstGeom prst="rect">
              <a:avLst/>
            </a:prstGeom>
            <a:noFill/>
            <a:ln>
              <a:noFill/>
            </a:ln>
          </p:spPr>
        </p:pic>
      </p:grpSp>
      <p:cxnSp>
        <p:nvCxnSpPr>
          <p:cNvPr id="988" name="Google Shape;988;p78"/>
          <p:cNvCxnSpPr>
            <a:stCxn id="983" idx="3"/>
            <a:endCxn id="986" idx="1"/>
          </p:cNvCxnSpPr>
          <p:nvPr/>
        </p:nvCxnSpPr>
        <p:spPr>
          <a:xfrm>
            <a:off x="1749599" y="4136751"/>
            <a:ext cx="5093551" cy="4649"/>
          </a:xfrm>
          <a:prstGeom prst="straightConnector1">
            <a:avLst/>
          </a:prstGeom>
          <a:noFill/>
          <a:ln w="19050" cap="flat" cmpd="sng">
            <a:solidFill>
              <a:schemeClr val="accent1"/>
            </a:solidFill>
            <a:prstDash val="solid"/>
            <a:round/>
            <a:headEnd type="none" w="med" len="med"/>
            <a:tailEnd type="triangle" w="med" len="med"/>
          </a:ln>
        </p:spPr>
      </p:cxnSp>
      <p:sp>
        <p:nvSpPr>
          <p:cNvPr id="989" name="Google Shape;989;p78"/>
          <p:cNvSpPr/>
          <p:nvPr/>
        </p:nvSpPr>
        <p:spPr>
          <a:xfrm>
            <a:off x="1749300" y="3313325"/>
            <a:ext cx="5093704" cy="818672"/>
          </a:xfrm>
          <a:custGeom>
            <a:avLst/>
            <a:gdLst/>
            <a:ahLst/>
            <a:cxnLst/>
            <a:rect l="l" t="t" r="r" b="b"/>
            <a:pathLst>
              <a:path w="203078" h="40289" extrusionOk="0">
                <a:moveTo>
                  <a:pt x="0" y="40289"/>
                </a:moveTo>
                <a:cubicBezTo>
                  <a:pt x="17771" y="33574"/>
                  <a:pt x="72780" y="0"/>
                  <a:pt x="106626" y="0"/>
                </a:cubicBezTo>
                <a:cubicBezTo>
                  <a:pt x="140472" y="0"/>
                  <a:pt x="187003" y="33574"/>
                  <a:pt x="203078" y="40289"/>
                </a:cubicBezTo>
              </a:path>
            </a:pathLst>
          </a:custGeom>
          <a:noFill/>
          <a:ln w="19050" cap="flat" cmpd="sng">
            <a:solidFill>
              <a:schemeClr val="accent1"/>
            </a:solidFill>
            <a:prstDash val="solid"/>
            <a:round/>
            <a:headEnd type="none" w="med" len="med"/>
            <a:tailEnd type="triangle" w="med" len="med"/>
          </a:ln>
        </p:spPr>
      </p:sp>
      <p:sp>
        <p:nvSpPr>
          <p:cNvPr id="990" name="Google Shape;990;p78"/>
          <p:cNvSpPr txBox="1"/>
          <p:nvPr/>
        </p:nvSpPr>
        <p:spPr>
          <a:xfrm>
            <a:off x="3085800" y="4212950"/>
            <a:ext cx="2655600" cy="586800"/>
          </a:xfrm>
          <a:prstGeom prst="rect">
            <a:avLst/>
          </a:prstGeom>
          <a:noFill/>
          <a:ln>
            <a:noFill/>
          </a:ln>
        </p:spPr>
        <p:txBody>
          <a:bodyPr spcFirstLastPara="1" wrap="square" lIns="91425" tIns="91425" rIns="91425" bIns="91425" anchor="t" anchorCtr="0">
            <a:noAutofit/>
          </a:bodyPr>
          <a:lstStyle/>
          <a:p>
            <a:pPr lvl="0" algn="ctr"/>
            <a:r>
              <a:rPr lang="ru-RU" sz="1200" dirty="0">
                <a:solidFill>
                  <a:srgbClr val="666666"/>
                </a:solidFill>
                <a:latin typeface="Roboto"/>
                <a:ea typeface="Roboto"/>
                <a:cs typeface="Roboto"/>
                <a:sym typeface="Roboto"/>
              </a:rPr>
              <a:t>Прямое подключение, если это возможно</a:t>
            </a:r>
            <a:br>
              <a:rPr lang="en-GB" sz="1200" dirty="0">
                <a:solidFill>
                  <a:srgbClr val="666666"/>
                </a:solidFill>
                <a:latin typeface="Roboto"/>
                <a:ea typeface="Roboto"/>
                <a:cs typeface="Roboto"/>
                <a:sym typeface="Roboto"/>
              </a:rPr>
            </a:br>
            <a:r>
              <a:rPr lang="en-GB" sz="1200" dirty="0">
                <a:solidFill>
                  <a:srgbClr val="666666"/>
                </a:solidFill>
                <a:latin typeface="Roboto"/>
                <a:ea typeface="Roboto"/>
                <a:cs typeface="Roboto"/>
                <a:sym typeface="Roboto"/>
              </a:rPr>
              <a:t>(</a:t>
            </a:r>
            <a:r>
              <a:rPr lang="ru-RU" sz="1200" dirty="0">
                <a:solidFill>
                  <a:srgbClr val="666666"/>
                </a:solidFill>
                <a:latin typeface="Roboto"/>
                <a:ea typeface="Roboto"/>
                <a:cs typeface="Roboto"/>
                <a:sym typeface="Roboto"/>
              </a:rPr>
              <a:t>включая </a:t>
            </a:r>
            <a:r>
              <a:rPr lang="en-GB" sz="1200" dirty="0">
                <a:solidFill>
                  <a:srgbClr val="666666"/>
                </a:solidFill>
                <a:latin typeface="Roboto"/>
                <a:ea typeface="Roboto"/>
                <a:cs typeface="Roboto"/>
                <a:sym typeface="Roboto"/>
              </a:rPr>
              <a:t>NAT)</a:t>
            </a:r>
            <a:endParaRPr sz="1200" dirty="0">
              <a:solidFill>
                <a:srgbClr val="666666"/>
              </a:solidFill>
              <a:latin typeface="Roboto"/>
              <a:ea typeface="Roboto"/>
              <a:cs typeface="Roboto"/>
              <a:sym typeface="Roboto"/>
            </a:endParaRPr>
          </a:p>
        </p:txBody>
      </p:sp>
      <p:cxnSp>
        <p:nvCxnSpPr>
          <p:cNvPr id="992" name="Google Shape;992;p78"/>
          <p:cNvCxnSpPr>
            <a:stCxn id="984" idx="0"/>
            <a:endCxn id="993" idx="1"/>
          </p:cNvCxnSpPr>
          <p:nvPr/>
        </p:nvCxnSpPr>
        <p:spPr>
          <a:xfrm rot="5400000" flipH="1" flipV="1">
            <a:off x="1467659" y="1914868"/>
            <a:ext cx="1694100" cy="2083357"/>
          </a:xfrm>
          <a:prstGeom prst="bentConnector4">
            <a:avLst>
              <a:gd name="adj1" fmla="val 50000"/>
              <a:gd name="adj2" fmla="val 70168"/>
            </a:avLst>
          </a:prstGeom>
          <a:noFill/>
          <a:ln w="19050" cap="flat" cmpd="sng">
            <a:solidFill>
              <a:srgbClr val="3A7DF0"/>
            </a:solidFill>
            <a:prstDash val="solid"/>
            <a:round/>
            <a:headEnd type="none" w="med" len="med"/>
            <a:tailEnd type="triangle" w="med" len="med"/>
          </a:ln>
        </p:spPr>
      </p:cxnSp>
      <p:cxnSp>
        <p:nvCxnSpPr>
          <p:cNvPr id="994" name="Google Shape;994;p78"/>
          <p:cNvCxnSpPr>
            <a:stCxn id="986" idx="0"/>
            <a:endCxn id="993" idx="3"/>
          </p:cNvCxnSpPr>
          <p:nvPr/>
        </p:nvCxnSpPr>
        <p:spPr>
          <a:xfrm rot="5400000" flipH="1">
            <a:off x="5673750" y="2011700"/>
            <a:ext cx="1770300" cy="1965900"/>
          </a:xfrm>
          <a:prstGeom prst="bentConnector2">
            <a:avLst/>
          </a:prstGeom>
          <a:noFill/>
          <a:ln w="19050" cap="flat" cmpd="sng">
            <a:solidFill>
              <a:srgbClr val="3A7DF0"/>
            </a:solidFill>
            <a:prstDash val="solid"/>
            <a:round/>
            <a:headEnd type="triangle" w="med" len="med"/>
            <a:tailEnd type="triangle" w="med" len="med"/>
          </a:ln>
        </p:spPr>
      </p:cxnSp>
      <p:grpSp>
        <p:nvGrpSpPr>
          <p:cNvPr id="995" name="Google Shape;995;p78"/>
          <p:cNvGrpSpPr/>
          <p:nvPr/>
        </p:nvGrpSpPr>
        <p:grpSpPr>
          <a:xfrm>
            <a:off x="6985075" y="4742440"/>
            <a:ext cx="1113550" cy="273700"/>
            <a:chOff x="6999450" y="4742440"/>
            <a:chExt cx="1113550" cy="273700"/>
          </a:xfrm>
        </p:grpSpPr>
        <p:pic>
          <p:nvPicPr>
            <p:cNvPr id="996" name="Google Shape;996;p78"/>
            <p:cNvPicPr preferRelativeResize="0"/>
            <p:nvPr/>
          </p:nvPicPr>
          <p:blipFill>
            <a:blip r:embed="rId5">
              <a:alphaModFix/>
            </a:blip>
            <a:stretch>
              <a:fillRect/>
            </a:stretch>
          </p:blipFill>
          <p:spPr>
            <a:xfrm>
              <a:off x="6999450" y="4742440"/>
              <a:ext cx="275350" cy="273700"/>
            </a:xfrm>
            <a:prstGeom prst="rect">
              <a:avLst/>
            </a:prstGeom>
            <a:noFill/>
            <a:ln>
              <a:noFill/>
            </a:ln>
          </p:spPr>
        </p:pic>
        <p:pic>
          <p:nvPicPr>
            <p:cNvPr id="997" name="Google Shape;997;p78"/>
            <p:cNvPicPr preferRelativeResize="0"/>
            <p:nvPr/>
          </p:nvPicPr>
          <p:blipFill>
            <a:blip r:embed="rId5">
              <a:alphaModFix/>
            </a:blip>
            <a:stretch>
              <a:fillRect/>
            </a:stretch>
          </p:blipFill>
          <p:spPr>
            <a:xfrm>
              <a:off x="7418550" y="4742440"/>
              <a:ext cx="275350" cy="273700"/>
            </a:xfrm>
            <a:prstGeom prst="rect">
              <a:avLst/>
            </a:prstGeom>
            <a:noFill/>
            <a:ln>
              <a:noFill/>
            </a:ln>
          </p:spPr>
        </p:pic>
        <p:pic>
          <p:nvPicPr>
            <p:cNvPr id="998" name="Google Shape;998;p78"/>
            <p:cNvPicPr preferRelativeResize="0"/>
            <p:nvPr/>
          </p:nvPicPr>
          <p:blipFill>
            <a:blip r:embed="rId5">
              <a:alphaModFix/>
            </a:blip>
            <a:stretch>
              <a:fillRect/>
            </a:stretch>
          </p:blipFill>
          <p:spPr>
            <a:xfrm>
              <a:off x="7837650" y="4742440"/>
              <a:ext cx="275350" cy="273700"/>
            </a:xfrm>
            <a:prstGeom prst="rect">
              <a:avLst/>
            </a:prstGeom>
            <a:noFill/>
            <a:ln>
              <a:noFill/>
            </a:ln>
          </p:spPr>
        </p:pic>
      </p:grpSp>
      <p:sp>
        <p:nvSpPr>
          <p:cNvPr id="999" name="Google Shape;999;p78"/>
          <p:cNvSpPr txBox="1"/>
          <p:nvPr/>
        </p:nvSpPr>
        <p:spPr>
          <a:xfrm>
            <a:off x="8026975" y="4638425"/>
            <a:ext cx="945600" cy="41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a:latin typeface="Barlow"/>
                <a:ea typeface="Barlow"/>
                <a:cs typeface="Barlow"/>
                <a:sym typeface="Barlow"/>
              </a:rPr>
              <a:t>...</a:t>
            </a:r>
            <a:endParaRPr sz="2400">
              <a:latin typeface="Barlow"/>
              <a:ea typeface="Barlow"/>
              <a:cs typeface="Barlow"/>
              <a:sym typeface="Barlow"/>
            </a:endParaRPr>
          </a:p>
        </p:txBody>
      </p:sp>
      <p:cxnSp>
        <p:nvCxnSpPr>
          <p:cNvPr id="1000" name="Google Shape;1000;p78"/>
          <p:cNvCxnSpPr>
            <a:stCxn id="986" idx="2"/>
            <a:endCxn id="996" idx="0"/>
          </p:cNvCxnSpPr>
          <p:nvPr/>
        </p:nvCxnSpPr>
        <p:spPr>
          <a:xfrm rot="5400000">
            <a:off x="7162650" y="4363100"/>
            <a:ext cx="339300" cy="419100"/>
          </a:xfrm>
          <a:prstGeom prst="bentConnector3">
            <a:avLst>
              <a:gd name="adj1" fmla="val 50021"/>
            </a:avLst>
          </a:prstGeom>
          <a:noFill/>
          <a:ln w="19050" cap="flat" cmpd="sng">
            <a:solidFill>
              <a:srgbClr val="3A7DF0"/>
            </a:solidFill>
            <a:prstDash val="solid"/>
            <a:round/>
            <a:headEnd type="none" w="med" len="med"/>
            <a:tailEnd type="triangle" w="med" len="med"/>
          </a:ln>
        </p:spPr>
      </p:cxnSp>
      <p:cxnSp>
        <p:nvCxnSpPr>
          <p:cNvPr id="1001" name="Google Shape;1001;p78"/>
          <p:cNvCxnSpPr>
            <a:stCxn id="986" idx="2"/>
            <a:endCxn id="998" idx="0"/>
          </p:cNvCxnSpPr>
          <p:nvPr/>
        </p:nvCxnSpPr>
        <p:spPr>
          <a:xfrm rot="-5400000" flipH="1">
            <a:off x="7581750" y="4363100"/>
            <a:ext cx="339300" cy="419100"/>
          </a:xfrm>
          <a:prstGeom prst="bentConnector3">
            <a:avLst>
              <a:gd name="adj1" fmla="val 50021"/>
            </a:avLst>
          </a:prstGeom>
          <a:noFill/>
          <a:ln w="19050" cap="flat" cmpd="sng">
            <a:solidFill>
              <a:srgbClr val="3A7DF0"/>
            </a:solidFill>
            <a:prstDash val="solid"/>
            <a:round/>
            <a:headEnd type="none" w="med" len="med"/>
            <a:tailEnd type="triangle" w="med" len="med"/>
          </a:ln>
        </p:spPr>
      </p:cxnSp>
      <p:cxnSp>
        <p:nvCxnSpPr>
          <p:cNvPr id="1002" name="Google Shape;1002;p78"/>
          <p:cNvCxnSpPr>
            <a:stCxn id="986" idx="2"/>
            <a:endCxn id="997" idx="0"/>
          </p:cNvCxnSpPr>
          <p:nvPr/>
        </p:nvCxnSpPr>
        <p:spPr>
          <a:xfrm rot="-5400000" flipH="1">
            <a:off x="7372500" y="4572350"/>
            <a:ext cx="339300" cy="600"/>
          </a:xfrm>
          <a:prstGeom prst="bentConnector3">
            <a:avLst>
              <a:gd name="adj1" fmla="val 50021"/>
            </a:avLst>
          </a:prstGeom>
          <a:noFill/>
          <a:ln w="19050" cap="flat" cmpd="sng">
            <a:solidFill>
              <a:srgbClr val="3A7DF0"/>
            </a:solidFill>
            <a:prstDash val="solid"/>
            <a:round/>
            <a:headEnd type="none" w="med" len="med"/>
            <a:tailEnd type="triangle" w="med" len="med"/>
          </a:ln>
        </p:spPr>
      </p:cxnSp>
      <p:sp>
        <p:nvSpPr>
          <p:cNvPr id="1003" name="Google Shape;1003;p78"/>
          <p:cNvSpPr txBox="1"/>
          <p:nvPr/>
        </p:nvSpPr>
        <p:spPr>
          <a:xfrm>
            <a:off x="3349575" y="1890000"/>
            <a:ext cx="2219400" cy="4344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ru-RU" sz="1200" dirty="0">
                <a:solidFill>
                  <a:srgbClr val="666666"/>
                </a:solidFill>
                <a:latin typeface="Roboto"/>
                <a:ea typeface="Roboto"/>
                <a:cs typeface="Roboto"/>
                <a:sym typeface="Roboto"/>
              </a:rPr>
              <a:t>Обласные службы </a:t>
            </a:r>
            <a:r>
              <a:rPr lang="en-GB" sz="1200" dirty="0" err="1">
                <a:solidFill>
                  <a:srgbClr val="666666"/>
                </a:solidFill>
                <a:latin typeface="Roboto"/>
                <a:ea typeface="Roboto"/>
                <a:cs typeface="Roboto"/>
                <a:sym typeface="Roboto"/>
              </a:rPr>
              <a:t>PaperCut</a:t>
            </a:r>
            <a:endParaRPr sz="1200" dirty="0">
              <a:solidFill>
                <a:srgbClr val="666666"/>
              </a:solidFill>
              <a:latin typeface="Roboto"/>
              <a:ea typeface="Roboto"/>
              <a:cs typeface="Roboto"/>
              <a:sym typeface="Roboto"/>
            </a:endParaRPr>
          </a:p>
          <a:p>
            <a:pPr marL="0" lvl="0" indent="0" algn="l" rtl="0">
              <a:spcBef>
                <a:spcPts val="0"/>
              </a:spcBef>
              <a:spcAft>
                <a:spcPts val="0"/>
              </a:spcAft>
              <a:buNone/>
            </a:pPr>
            <a:endParaRPr dirty="0">
              <a:latin typeface="Barlow"/>
              <a:ea typeface="Barlow"/>
              <a:cs typeface="Barlow"/>
              <a:sym typeface="Barlow"/>
            </a:endParaRPr>
          </a:p>
        </p:txBody>
      </p:sp>
      <p:sp>
        <p:nvSpPr>
          <p:cNvPr id="1004" name="Google Shape;1004;p78"/>
          <p:cNvSpPr txBox="1"/>
          <p:nvPr/>
        </p:nvSpPr>
        <p:spPr>
          <a:xfrm>
            <a:off x="3349575" y="3013375"/>
            <a:ext cx="2219400" cy="4344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solidFill>
                  <a:srgbClr val="666666"/>
                </a:solidFill>
                <a:latin typeface="Roboto"/>
                <a:ea typeface="Roboto"/>
                <a:cs typeface="Roboto"/>
                <a:sym typeface="Roboto"/>
              </a:rPr>
              <a:t>TURN </a:t>
            </a:r>
            <a:r>
              <a:rPr lang="ru-RU" sz="1200" dirty="0">
                <a:solidFill>
                  <a:srgbClr val="666666"/>
                </a:solidFill>
                <a:latin typeface="Roboto"/>
                <a:ea typeface="Roboto"/>
                <a:cs typeface="Roboto"/>
                <a:sym typeface="Roboto"/>
              </a:rPr>
              <a:t>Сервер</a:t>
            </a:r>
            <a:endParaRPr sz="1200" dirty="0">
              <a:solidFill>
                <a:srgbClr val="666666"/>
              </a:solidFill>
              <a:latin typeface="Roboto"/>
              <a:ea typeface="Roboto"/>
              <a:cs typeface="Roboto"/>
              <a:sym typeface="Roboto"/>
            </a:endParaRPr>
          </a:p>
        </p:txBody>
      </p:sp>
      <p:sp>
        <p:nvSpPr>
          <p:cNvPr id="1005" name="Google Shape;1005;p78"/>
          <p:cNvSpPr txBox="1"/>
          <p:nvPr/>
        </p:nvSpPr>
        <p:spPr>
          <a:xfrm>
            <a:off x="7366050" y="2786900"/>
            <a:ext cx="1397400" cy="3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1200" dirty="0">
                <a:solidFill>
                  <a:srgbClr val="666666"/>
                </a:solidFill>
                <a:latin typeface="Roboto"/>
                <a:ea typeface="Roboto"/>
                <a:cs typeface="Roboto"/>
                <a:sym typeface="Roboto"/>
              </a:rPr>
              <a:t>Регистрация</a:t>
            </a:r>
            <a:endParaRPr sz="1200" dirty="0">
              <a:solidFill>
                <a:srgbClr val="666666"/>
              </a:solidFill>
              <a:latin typeface="Roboto"/>
              <a:ea typeface="Roboto"/>
              <a:cs typeface="Roboto"/>
              <a:sym typeface="Roboto"/>
            </a:endParaRPr>
          </a:p>
        </p:txBody>
      </p:sp>
      <p:sp>
        <p:nvSpPr>
          <p:cNvPr id="1006" name="Google Shape;1006;p78"/>
          <p:cNvSpPr txBox="1"/>
          <p:nvPr/>
        </p:nvSpPr>
        <p:spPr>
          <a:xfrm>
            <a:off x="165130" y="2578856"/>
            <a:ext cx="1397400" cy="4812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1200" dirty="0">
                <a:solidFill>
                  <a:srgbClr val="666666"/>
                </a:solidFill>
                <a:latin typeface="Roboto"/>
                <a:ea typeface="Roboto"/>
                <a:cs typeface="Roboto"/>
                <a:sym typeface="Roboto"/>
              </a:rPr>
              <a:t>Ссылка для настройки</a:t>
            </a:r>
            <a:endParaRPr sz="1200" dirty="0">
              <a:solidFill>
                <a:srgbClr val="666666"/>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772" y="665136"/>
            <a:ext cx="4706582" cy="4062651"/>
          </a:xfrm>
          <a:prstGeom prst="rect">
            <a:avLst/>
          </a:prstGeom>
          <a:noFill/>
          <a:ln>
            <a:solidFill>
              <a:schemeClr val="bg1"/>
            </a:solidFill>
          </a:ln>
        </p:spPr>
        <p:txBody>
          <a:bodyPr wrap="square" rtlCol="0">
            <a:spAutoFit/>
          </a:bodyPr>
          <a:lstStyle/>
          <a:p>
            <a:r>
              <a:rPr lang="en-GB" sz="1050" b="1" dirty="0">
                <a:solidFill>
                  <a:schemeClr val="tx1"/>
                </a:solidFill>
              </a:rPr>
              <a:t>PaperCut </a:t>
            </a:r>
            <a:r>
              <a:rPr lang="ru-RU" sz="1050" b="1" dirty="0">
                <a:solidFill>
                  <a:schemeClr val="tx1"/>
                </a:solidFill>
              </a:rPr>
              <a:t> поддерживает следующие </a:t>
            </a:r>
            <a:r>
              <a:rPr lang="ru-RU" sz="1050" b="1" i="1" dirty="0">
                <a:solidFill>
                  <a:schemeClr val="tx1"/>
                </a:solidFill>
              </a:rPr>
              <a:t>серверные платформы</a:t>
            </a:r>
            <a:r>
              <a:rPr lang="en-GB" sz="1050" b="1" i="1" dirty="0">
                <a:solidFill>
                  <a:schemeClr val="tx1"/>
                </a:solidFill>
              </a:rPr>
              <a:t>:</a:t>
            </a:r>
          </a:p>
          <a:p>
            <a:r>
              <a:rPr lang="en-GB" sz="1200" dirty="0">
                <a:solidFill>
                  <a:schemeClr val="tx1"/>
                </a:solidFill>
              </a:rPr>
              <a:t>- Microsoft Windows 7, 8, 10 (Pro/Enterprise) except Home editions</a:t>
            </a:r>
          </a:p>
          <a:p>
            <a:r>
              <a:rPr lang="en-GB" sz="1200" dirty="0">
                <a:solidFill>
                  <a:schemeClr val="tx1"/>
                </a:solidFill>
              </a:rPr>
              <a:t>- Microsoft Windows Server 2008 R2, 2012, 2016, 2019 (any edition + core)</a:t>
            </a:r>
          </a:p>
          <a:p>
            <a:r>
              <a:rPr lang="en-GB" sz="1200" dirty="0">
                <a:solidFill>
                  <a:schemeClr val="tx1"/>
                </a:solidFill>
              </a:rPr>
              <a:t>- </a:t>
            </a:r>
            <a:r>
              <a:rPr lang="pt-BR" sz="1200" dirty="0">
                <a:solidFill>
                  <a:schemeClr val="tx1"/>
                </a:solidFill>
              </a:rPr>
              <a:t>Apple OS X 10.12 (Sierra) </a:t>
            </a:r>
            <a:r>
              <a:rPr lang="en-GB" sz="1200" dirty="0">
                <a:solidFill>
                  <a:schemeClr val="tx1"/>
                </a:solidFill>
              </a:rPr>
              <a:t>+ </a:t>
            </a:r>
          </a:p>
          <a:p>
            <a:r>
              <a:rPr lang="en-GB" sz="1200" dirty="0">
                <a:solidFill>
                  <a:schemeClr val="tx1"/>
                </a:solidFill>
              </a:rPr>
              <a:t>- Novell Open Enterprise Server 2015</a:t>
            </a:r>
          </a:p>
          <a:p>
            <a:r>
              <a:rPr lang="en-GB" sz="1200" dirty="0">
                <a:solidFill>
                  <a:schemeClr val="tx1"/>
                </a:solidFill>
              </a:rPr>
              <a:t>- Most modern Linux including Red Hat Enterprise Linux (6.0+), Novell SuSE Linux (11.0+), Ubuntu (10.04+), Debian (6.0+), Others.</a:t>
            </a:r>
          </a:p>
          <a:p>
            <a:endParaRPr lang="en-GB" sz="1050" dirty="0">
              <a:solidFill>
                <a:schemeClr val="tx1"/>
              </a:solidFill>
            </a:endParaRPr>
          </a:p>
          <a:p>
            <a:r>
              <a:rPr lang="en-GB" sz="1050" b="1" dirty="0">
                <a:solidFill>
                  <a:schemeClr val="tx1"/>
                </a:solidFill>
              </a:rPr>
              <a:t>PaperCut </a:t>
            </a:r>
            <a:r>
              <a:rPr lang="ru-RU" sz="1050" b="1" dirty="0">
                <a:solidFill>
                  <a:schemeClr val="tx1"/>
                </a:solidFill>
              </a:rPr>
              <a:t> поддерживает следующие </a:t>
            </a:r>
            <a:r>
              <a:rPr lang="ru-RU" sz="1050" b="1" i="1" dirty="0">
                <a:solidFill>
                  <a:schemeClr val="tx1"/>
                </a:solidFill>
              </a:rPr>
              <a:t>клиентские платформы</a:t>
            </a:r>
            <a:r>
              <a:rPr lang="en-GB" sz="1050" b="1" dirty="0">
                <a:solidFill>
                  <a:schemeClr val="tx1"/>
                </a:solidFill>
              </a:rPr>
              <a:t>:</a:t>
            </a:r>
          </a:p>
          <a:p>
            <a:r>
              <a:rPr lang="en-GB" sz="1200" dirty="0">
                <a:solidFill>
                  <a:schemeClr val="tx1"/>
                </a:solidFill>
              </a:rPr>
              <a:t>- Windows 10, 8, 7 and Vista</a:t>
            </a:r>
          </a:p>
          <a:p>
            <a:r>
              <a:rPr lang="en-GB" sz="1200" dirty="0">
                <a:solidFill>
                  <a:schemeClr val="tx1"/>
                </a:solidFill>
              </a:rPr>
              <a:t>- Mac OS X 10.11+ </a:t>
            </a:r>
          </a:p>
          <a:p>
            <a:r>
              <a:rPr lang="en-GB" sz="1200" dirty="0">
                <a:solidFill>
                  <a:schemeClr val="tx1"/>
                </a:solidFill>
              </a:rPr>
              <a:t>- Most modern Linux and Unix Operating Systems (Java 8.0+ required for optional User Client)</a:t>
            </a:r>
          </a:p>
          <a:p>
            <a:endParaRPr lang="en-GB" sz="1200" dirty="0">
              <a:solidFill>
                <a:schemeClr val="tx1"/>
              </a:solidFill>
            </a:endParaRPr>
          </a:p>
          <a:p>
            <a:r>
              <a:rPr lang="en-GB" sz="1050" b="1" dirty="0">
                <a:solidFill>
                  <a:schemeClr val="tx1"/>
                </a:solidFill>
              </a:rPr>
              <a:t>PaperCut </a:t>
            </a:r>
            <a:r>
              <a:rPr lang="ru-RU" sz="1050" b="1" dirty="0">
                <a:solidFill>
                  <a:schemeClr val="tx1"/>
                </a:solidFill>
              </a:rPr>
              <a:t> поддерживает следующие кластеры </a:t>
            </a:r>
            <a:r>
              <a:rPr lang="en-GB" sz="1050" b="1" dirty="0">
                <a:solidFill>
                  <a:schemeClr val="tx1"/>
                </a:solidFill>
              </a:rPr>
              <a:t>:</a:t>
            </a:r>
          </a:p>
          <a:p>
            <a:r>
              <a:rPr lang="en-GB" sz="1200" dirty="0">
                <a:solidFill>
                  <a:schemeClr val="tx1"/>
                </a:solidFill>
              </a:rPr>
              <a:t>- Windows Failover Cluster Manager and Cluster Server</a:t>
            </a:r>
          </a:p>
          <a:p>
            <a:r>
              <a:rPr lang="en-GB" sz="1200" dirty="0">
                <a:solidFill>
                  <a:schemeClr val="tx1"/>
                </a:solidFill>
              </a:rPr>
              <a:t>- Veritas Cluster Server</a:t>
            </a:r>
          </a:p>
          <a:p>
            <a:r>
              <a:rPr lang="en-GB" sz="1200" dirty="0">
                <a:solidFill>
                  <a:schemeClr val="tx1"/>
                </a:solidFill>
              </a:rPr>
              <a:t>- Linux HA</a:t>
            </a:r>
          </a:p>
          <a:p>
            <a:r>
              <a:rPr lang="en-GB" sz="1200" dirty="0">
                <a:solidFill>
                  <a:schemeClr val="tx1"/>
                </a:solidFill>
              </a:rPr>
              <a:t>- Novell Cluster Services </a:t>
            </a:r>
          </a:p>
        </p:txBody>
      </p:sp>
      <p:sp>
        <p:nvSpPr>
          <p:cNvPr id="5" name="TextBox 4"/>
          <p:cNvSpPr txBox="1"/>
          <p:nvPr/>
        </p:nvSpPr>
        <p:spPr>
          <a:xfrm>
            <a:off x="4992831" y="665137"/>
            <a:ext cx="3935557" cy="2031325"/>
          </a:xfrm>
          <a:prstGeom prst="rect">
            <a:avLst/>
          </a:prstGeom>
          <a:noFill/>
          <a:ln>
            <a:solidFill>
              <a:schemeClr val="bg1"/>
            </a:solidFill>
          </a:ln>
        </p:spPr>
        <p:txBody>
          <a:bodyPr wrap="square" rtlCol="0">
            <a:spAutoFit/>
          </a:bodyPr>
          <a:lstStyle/>
          <a:p>
            <a:r>
              <a:rPr lang="en-GB" sz="1050" b="1" dirty="0">
                <a:solidFill>
                  <a:schemeClr val="tx1"/>
                </a:solidFill>
              </a:rPr>
              <a:t>PaperCut </a:t>
            </a:r>
            <a:r>
              <a:rPr lang="ru-RU" sz="1050" b="1" dirty="0">
                <a:solidFill>
                  <a:schemeClr val="tx1"/>
                </a:solidFill>
              </a:rPr>
              <a:t> поддерживает следующие </a:t>
            </a:r>
            <a:r>
              <a:rPr lang="ru-RU" sz="1050" b="1" i="1" dirty="0">
                <a:solidFill>
                  <a:schemeClr val="tx1"/>
                </a:solidFill>
              </a:rPr>
              <a:t>каталоги пользователей</a:t>
            </a:r>
            <a:r>
              <a:rPr lang="en-GB" sz="1050" b="1" dirty="0">
                <a:solidFill>
                  <a:schemeClr val="tx1"/>
                </a:solidFill>
              </a:rPr>
              <a:t>:</a:t>
            </a:r>
          </a:p>
          <a:p>
            <a:endParaRPr lang="en-GB" sz="1050" b="1" dirty="0">
              <a:solidFill>
                <a:schemeClr val="tx1"/>
              </a:solidFill>
            </a:endParaRPr>
          </a:p>
          <a:p>
            <a:pPr fontAlgn="base"/>
            <a:r>
              <a:rPr lang="en-GB" sz="1200" dirty="0">
                <a:solidFill>
                  <a:schemeClr val="tx1"/>
                </a:solidFill>
              </a:rPr>
              <a:t>- Active Directory (native integration including nested groups and OUs) in addition to Azure AD</a:t>
            </a:r>
          </a:p>
          <a:p>
            <a:pPr fontAlgn="base"/>
            <a:r>
              <a:rPr lang="en-GB" sz="1200" dirty="0">
                <a:solidFill>
                  <a:schemeClr val="tx1"/>
                </a:solidFill>
              </a:rPr>
              <a:t>- Apple OpenDirectory</a:t>
            </a:r>
          </a:p>
          <a:p>
            <a:pPr fontAlgn="base"/>
            <a:r>
              <a:rPr lang="en-GB" sz="1200" dirty="0">
                <a:solidFill>
                  <a:schemeClr val="tx1"/>
                </a:solidFill>
              </a:rPr>
              <a:t>- eDirectory</a:t>
            </a:r>
          </a:p>
          <a:p>
            <a:pPr fontAlgn="base"/>
            <a:r>
              <a:rPr lang="en-GB" sz="1200" dirty="0">
                <a:solidFill>
                  <a:schemeClr val="tx1"/>
                </a:solidFill>
              </a:rPr>
              <a:t>- LDAP</a:t>
            </a:r>
          </a:p>
          <a:p>
            <a:pPr fontAlgn="base"/>
            <a:r>
              <a:rPr lang="en-GB" sz="1200" dirty="0">
                <a:solidFill>
                  <a:schemeClr val="tx1"/>
                </a:solidFill>
              </a:rPr>
              <a:t>- OpenLDAP</a:t>
            </a:r>
          </a:p>
          <a:p>
            <a:pPr fontAlgn="base"/>
            <a:r>
              <a:rPr lang="en-GB" sz="1200" dirty="0">
                <a:solidFill>
                  <a:schemeClr val="tx1"/>
                </a:solidFill>
              </a:rPr>
              <a:t>- NIS, PAM, Samba, and others</a:t>
            </a:r>
          </a:p>
          <a:p>
            <a:endParaRPr lang="en-GB" sz="1050" b="1" dirty="0">
              <a:solidFill>
                <a:schemeClr val="tx1"/>
              </a:solidFill>
            </a:endParaRPr>
          </a:p>
        </p:txBody>
      </p:sp>
      <p:sp>
        <p:nvSpPr>
          <p:cNvPr id="9" name="TextBox 8"/>
          <p:cNvSpPr txBox="1"/>
          <p:nvPr/>
        </p:nvSpPr>
        <p:spPr>
          <a:xfrm>
            <a:off x="4992831" y="2790077"/>
            <a:ext cx="3935557" cy="2077492"/>
          </a:xfrm>
          <a:prstGeom prst="rect">
            <a:avLst/>
          </a:prstGeom>
          <a:noFill/>
          <a:ln>
            <a:solidFill>
              <a:schemeClr val="bg1"/>
            </a:solidFill>
          </a:ln>
        </p:spPr>
        <p:txBody>
          <a:bodyPr wrap="square" rtlCol="0">
            <a:spAutoFit/>
          </a:bodyPr>
          <a:lstStyle/>
          <a:p>
            <a:r>
              <a:rPr lang="en-GB" sz="1050" b="1" dirty="0">
                <a:solidFill>
                  <a:schemeClr val="tx1"/>
                </a:solidFill>
              </a:rPr>
              <a:t>PaperCut </a:t>
            </a:r>
            <a:r>
              <a:rPr lang="ru-RU" sz="1050" b="1" dirty="0">
                <a:solidFill>
                  <a:schemeClr val="tx1"/>
                </a:solidFill>
              </a:rPr>
              <a:t> поддерживает следующие </a:t>
            </a:r>
            <a:r>
              <a:rPr lang="en-GB" sz="1050" b="1" dirty="0">
                <a:solidFill>
                  <a:schemeClr val="tx1"/>
                </a:solidFill>
              </a:rPr>
              <a:t> </a:t>
            </a:r>
            <a:r>
              <a:rPr lang="ru-RU" sz="1050" b="1" i="1" dirty="0">
                <a:solidFill>
                  <a:schemeClr val="tx1"/>
                </a:solidFill>
              </a:rPr>
              <a:t>внешние БД</a:t>
            </a:r>
            <a:r>
              <a:rPr lang="en-GB" sz="1050" b="1" dirty="0">
                <a:solidFill>
                  <a:schemeClr val="tx1"/>
                </a:solidFill>
              </a:rPr>
              <a:t>:</a:t>
            </a:r>
          </a:p>
          <a:p>
            <a:endParaRPr lang="en-GB" sz="1050" b="1" dirty="0">
              <a:solidFill>
                <a:schemeClr val="tx1"/>
              </a:solidFill>
            </a:endParaRPr>
          </a:p>
          <a:p>
            <a:pPr fontAlgn="base"/>
            <a:r>
              <a:rPr lang="en-GB" sz="1200" dirty="0">
                <a:solidFill>
                  <a:schemeClr val="tx1"/>
                </a:solidFill>
              </a:rPr>
              <a:t>- Default internal database: suitable for up to 5,000 users</a:t>
            </a:r>
          </a:p>
          <a:p>
            <a:pPr fontAlgn="base"/>
            <a:r>
              <a:rPr lang="en-GB" sz="1200" dirty="0">
                <a:solidFill>
                  <a:schemeClr val="tx1"/>
                </a:solidFill>
              </a:rPr>
              <a:t>- Microsoft SQL Server 2008R2/2012/2014/2016/2017 (32 or 64 bit)</a:t>
            </a:r>
          </a:p>
          <a:p>
            <a:pPr fontAlgn="base"/>
            <a:r>
              <a:rPr lang="en-GB" sz="1200" dirty="0">
                <a:solidFill>
                  <a:schemeClr val="tx1"/>
                </a:solidFill>
              </a:rPr>
              <a:t>- Microsoft SQL Express 2008/2012/2014/2016 or later</a:t>
            </a:r>
          </a:p>
          <a:p>
            <a:pPr fontAlgn="base"/>
            <a:r>
              <a:rPr lang="en-GB" sz="1200" dirty="0">
                <a:solidFill>
                  <a:schemeClr val="tx1"/>
                </a:solidFill>
              </a:rPr>
              <a:t>- PostgreSQL 8.2 or higher</a:t>
            </a:r>
          </a:p>
          <a:p>
            <a:pPr fontAlgn="base"/>
            <a:r>
              <a:rPr lang="en-GB" sz="1200" dirty="0">
                <a:solidFill>
                  <a:schemeClr val="tx1"/>
                </a:solidFill>
              </a:rPr>
              <a:t>- MySQL 5.5 or higher</a:t>
            </a:r>
          </a:p>
          <a:p>
            <a:pPr fontAlgn="base"/>
            <a:r>
              <a:rPr lang="en-GB" sz="1200" dirty="0">
                <a:solidFill>
                  <a:schemeClr val="tx1"/>
                </a:solidFill>
              </a:rPr>
              <a:t>- Oracle 11.2 or higher</a:t>
            </a:r>
          </a:p>
          <a:p>
            <a:pPr fontAlgn="base"/>
            <a:endParaRPr lang="en-GB" sz="1200" dirty="0">
              <a:solidFill>
                <a:schemeClr val="tx1"/>
              </a:solidFill>
            </a:endParaRPr>
          </a:p>
        </p:txBody>
      </p:sp>
    </p:spTree>
    <p:extLst>
      <p:ext uri="{BB962C8B-B14F-4D97-AF65-F5344CB8AC3E}">
        <p14:creationId xmlns:p14="http://schemas.microsoft.com/office/powerpoint/2010/main" val="137921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2"/>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Новые перспективы</a:t>
            </a:r>
            <a:endParaRPr dirty="0"/>
          </a:p>
        </p:txBody>
      </p:sp>
      <p:sp>
        <p:nvSpPr>
          <p:cNvPr id="596" name="Google Shape;596;p92"/>
          <p:cNvSpPr txBox="1">
            <a:spLocks noGrp="1"/>
          </p:cNvSpPr>
          <p:nvPr>
            <p:ph type="body" idx="1"/>
          </p:nvPr>
        </p:nvSpPr>
        <p:spPr>
          <a:prstGeom prst="rect">
            <a:avLst/>
          </a:prstGeom>
        </p:spPr>
        <p:txBody>
          <a:bodyPr spcFirstLastPara="1" wrap="square" lIns="0" tIns="0" rIns="0" bIns="0" anchor="t" anchorCtr="0">
            <a:noAutofit/>
          </a:bodyPr>
          <a:lstStyle/>
          <a:p>
            <a:pPr lvl="0"/>
            <a:r>
              <a:rPr lang="ru-RU" dirty="0"/>
              <a:t>Google Cloud Print уходит в конце года</a:t>
            </a:r>
          </a:p>
          <a:p>
            <a:pPr lvl="0"/>
            <a:r>
              <a:rPr lang="ru-RU" dirty="0"/>
              <a:t>Google Cloud Print используется миллионами пользователей, особенно в сфере образования</a:t>
            </a:r>
          </a:p>
          <a:p>
            <a:pPr lvl="0"/>
            <a:r>
              <a:rPr lang="ru-RU" dirty="0"/>
              <a:t>Многие организации, которые ищут альтернативу Google Cloud Print, все еще нуждаются в возможности </a:t>
            </a:r>
            <a:r>
              <a:rPr lang="en-GB" dirty="0"/>
              <a:t>:</a:t>
            </a:r>
            <a:endParaRPr dirty="0"/>
          </a:p>
          <a:p>
            <a:pPr lvl="2" indent="-317500">
              <a:spcBef>
                <a:spcPts val="0"/>
              </a:spcBef>
              <a:buSzPts val="1400"/>
            </a:pPr>
            <a:r>
              <a:rPr lang="ru-RU" sz="1400" dirty="0"/>
              <a:t>Печатать через интернет</a:t>
            </a:r>
            <a:r>
              <a:rPr lang="en-GB" sz="1400" dirty="0"/>
              <a:t>, </a:t>
            </a:r>
            <a:r>
              <a:rPr lang="ru-RU" sz="1400" dirty="0"/>
              <a:t>или</a:t>
            </a:r>
            <a:endParaRPr sz="1400" dirty="0"/>
          </a:p>
          <a:p>
            <a:pPr lvl="2" indent="-317500">
              <a:spcBef>
                <a:spcPts val="0"/>
              </a:spcBef>
              <a:buSzPts val="1400"/>
            </a:pPr>
            <a:r>
              <a:rPr lang="ru-RU" sz="1400" dirty="0"/>
              <a:t>Печатать из гостевых сетей Wi Fi</a:t>
            </a:r>
            <a:r>
              <a:rPr lang="en-GB" sz="1400" dirty="0"/>
              <a:t> </a:t>
            </a:r>
            <a:endParaRPr sz="1400" dirty="0"/>
          </a:p>
          <a:p>
            <a:pPr marL="457200" marR="0" lvl="0" indent="0" algn="l" rtl="0">
              <a:lnSpc>
                <a:spcPct val="114000"/>
              </a:lnSpc>
              <a:spcBef>
                <a:spcPts val="1000"/>
              </a:spcBef>
              <a:spcAft>
                <a:spcPts val="1000"/>
              </a:spcAft>
              <a:buNone/>
            </a:pPr>
            <a:endParaRPr dirty="0"/>
          </a:p>
        </p:txBody>
      </p:sp>
      <p:pic>
        <p:nvPicPr>
          <p:cNvPr id="597" name="Google Shape;597;p92"/>
          <p:cNvPicPr preferRelativeResize="0"/>
          <p:nvPr/>
        </p:nvPicPr>
        <p:blipFill>
          <a:blip r:embed="rId3">
            <a:alphaModFix/>
          </a:blip>
          <a:stretch>
            <a:fillRect/>
          </a:stretch>
        </p:blipFill>
        <p:spPr>
          <a:xfrm>
            <a:off x="5928225" y="1515875"/>
            <a:ext cx="3095800" cy="13063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Новое решение</a:t>
            </a:r>
            <a:endParaRPr dirty="0"/>
          </a:p>
        </p:txBody>
      </p:sp>
      <p:sp>
        <p:nvSpPr>
          <p:cNvPr id="603" name="Google Shape;603;p93"/>
          <p:cNvSpPr txBox="1">
            <a:spLocks noGrp="1"/>
          </p:cNvSpPr>
          <p:nvPr>
            <p:ph type="body" idx="1"/>
          </p:nvPr>
        </p:nvSpPr>
        <p:spPr>
          <a:xfrm>
            <a:off x="468000" y="1295400"/>
            <a:ext cx="4104000" cy="36306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dirty="0" err="1"/>
              <a:t>PaperCut</a:t>
            </a:r>
            <a:r>
              <a:rPr lang="en-US" dirty="0"/>
              <a:t> </a:t>
            </a:r>
            <a:r>
              <a:rPr lang="en-GB" dirty="0"/>
              <a:t>Mobility Print </a:t>
            </a:r>
            <a:r>
              <a:rPr lang="ru-RU" dirty="0"/>
              <a:t>это уже великолепная замена</a:t>
            </a:r>
            <a:r>
              <a:rPr lang="en-GB" dirty="0"/>
              <a:t> Google Cloud Print</a:t>
            </a:r>
            <a:endParaRPr dirty="0"/>
          </a:p>
          <a:p>
            <a:pPr lvl="0"/>
            <a:r>
              <a:rPr lang="ru-RU" dirty="0"/>
              <a:t>Пользователи УЖЕ могут печатать через интернет с компьютеров Mac, Windows и Chromebook</a:t>
            </a:r>
          </a:p>
          <a:p>
            <a:pPr lvl="0"/>
            <a:r>
              <a:rPr lang="ru-RU" dirty="0"/>
              <a:t>Доступна для использования </a:t>
            </a:r>
            <a:r>
              <a:rPr lang="en-GB" dirty="0"/>
              <a:t>:</a:t>
            </a:r>
            <a:endParaRPr dirty="0"/>
          </a:p>
          <a:p>
            <a:pPr marL="914400" lvl="1" indent="-317500" algn="l" rtl="0">
              <a:spcBef>
                <a:spcPts val="0"/>
              </a:spcBef>
              <a:spcAft>
                <a:spcPts val="0"/>
              </a:spcAft>
              <a:buSzPts val="1400"/>
              <a:buChar char="●"/>
            </a:pPr>
            <a:r>
              <a:rPr lang="ru-RU" sz="1800" b="1" dirty="0">
                <a:solidFill>
                  <a:schemeClr val="dk1"/>
                </a:solidFill>
              </a:rPr>
              <a:t>Как с </a:t>
            </a:r>
            <a:r>
              <a:rPr lang="en-GB" sz="1800" b="1" dirty="0" err="1">
                <a:solidFill>
                  <a:schemeClr val="dk1"/>
                </a:solidFill>
              </a:rPr>
              <a:t>PaperCut</a:t>
            </a:r>
            <a:r>
              <a:rPr lang="en-GB" sz="1800" b="1" dirty="0">
                <a:solidFill>
                  <a:schemeClr val="dk1"/>
                </a:solidFill>
              </a:rPr>
              <a:t> MF </a:t>
            </a:r>
            <a:endParaRPr sz="1800" b="1" dirty="0">
              <a:solidFill>
                <a:schemeClr val="dk1"/>
              </a:solidFill>
            </a:endParaRPr>
          </a:p>
          <a:p>
            <a:pPr marL="914400" lvl="1" indent="-317500" algn="l" rtl="0">
              <a:spcBef>
                <a:spcPts val="0"/>
              </a:spcBef>
              <a:spcAft>
                <a:spcPts val="0"/>
              </a:spcAft>
              <a:buSzPts val="1400"/>
              <a:buChar char="●"/>
            </a:pPr>
            <a:r>
              <a:rPr lang="ru-RU" sz="1800" b="1" dirty="0">
                <a:solidFill>
                  <a:schemeClr val="dk1"/>
                </a:solidFill>
              </a:rPr>
              <a:t>Так и как </a:t>
            </a:r>
            <a:r>
              <a:rPr lang="en-GB" sz="1800" b="1" dirty="0">
                <a:solidFill>
                  <a:schemeClr val="dk1"/>
                </a:solidFill>
              </a:rPr>
              <a:t>Mobility Print </a:t>
            </a:r>
            <a:r>
              <a:rPr lang="ru-RU" sz="1800" b="1" dirty="0">
                <a:solidFill>
                  <a:schemeClr val="dk1"/>
                </a:solidFill>
              </a:rPr>
              <a:t>решение </a:t>
            </a:r>
            <a:r>
              <a:rPr lang="en-GB" sz="1800" b="1" dirty="0">
                <a:solidFill>
                  <a:schemeClr val="dk1"/>
                </a:solidFill>
              </a:rPr>
              <a:t>(</a:t>
            </a:r>
            <a:r>
              <a:rPr lang="ru-RU" sz="1800" b="1" dirty="0">
                <a:solidFill>
                  <a:schemeClr val="dk1"/>
                </a:solidFill>
              </a:rPr>
              <a:t>без</a:t>
            </a:r>
            <a:r>
              <a:rPr lang="en-GB" sz="1800" b="1" dirty="0">
                <a:solidFill>
                  <a:schemeClr val="dk1"/>
                </a:solidFill>
              </a:rPr>
              <a:t> </a:t>
            </a:r>
            <a:r>
              <a:rPr lang="en-GB" sz="1800" b="1" dirty="0" err="1">
                <a:solidFill>
                  <a:schemeClr val="dk1"/>
                </a:solidFill>
              </a:rPr>
              <a:t>PaperCut</a:t>
            </a:r>
            <a:r>
              <a:rPr lang="en-GB" sz="1800" b="1" dirty="0">
                <a:solidFill>
                  <a:schemeClr val="dk1"/>
                </a:solidFill>
              </a:rPr>
              <a:t> MF)</a:t>
            </a:r>
            <a:endParaRPr b="1" dirty="0"/>
          </a:p>
        </p:txBody>
      </p:sp>
      <p:pic>
        <p:nvPicPr>
          <p:cNvPr id="604" name="Google Shape;604;p93"/>
          <p:cNvPicPr preferRelativeResize="0"/>
          <p:nvPr/>
        </p:nvPicPr>
        <p:blipFill>
          <a:blip r:embed="rId3">
            <a:alphaModFix/>
          </a:blip>
          <a:stretch>
            <a:fillRect/>
          </a:stretch>
        </p:blipFill>
        <p:spPr>
          <a:xfrm>
            <a:off x="5201100" y="946800"/>
            <a:ext cx="3790500" cy="33798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4"/>
          <p:cNvSpPr txBox="1">
            <a:spLocks noGrp="1"/>
          </p:cNvSpPr>
          <p:nvPr>
            <p:ph type="title"/>
          </p:nvPr>
        </p:nvSpPr>
        <p:spPr>
          <a:prstGeom prst="rect">
            <a:avLst/>
          </a:prstGeom>
        </p:spPr>
        <p:txBody>
          <a:bodyPr spcFirstLastPara="1" wrap="square" lIns="0" tIns="0" rIns="0" bIns="0" anchor="t" anchorCtr="0">
            <a:noAutofit/>
          </a:bodyPr>
          <a:lstStyle/>
          <a:p>
            <a:pPr lvl="0"/>
            <a:r>
              <a:rPr lang="ru-RU" dirty="0"/>
              <a:t>Что делает наше решение полезным?</a:t>
            </a:r>
            <a:endParaRPr dirty="0"/>
          </a:p>
        </p:txBody>
      </p:sp>
      <p:sp>
        <p:nvSpPr>
          <p:cNvPr id="610" name="Google Shape;610;p94"/>
          <p:cNvSpPr txBox="1">
            <a:spLocks noGrp="1"/>
          </p:cNvSpPr>
          <p:nvPr>
            <p:ph type="body" idx="1"/>
          </p:nvPr>
        </p:nvSpPr>
        <p:spPr>
          <a:xfrm>
            <a:off x="467999" y="1295400"/>
            <a:ext cx="5659997" cy="3630600"/>
          </a:xfrm>
          <a:prstGeom prst="rect">
            <a:avLst/>
          </a:prstGeom>
        </p:spPr>
        <p:txBody>
          <a:bodyPr spcFirstLastPara="1" wrap="square" lIns="0" tIns="0" rIns="0" bIns="0" anchor="t" anchorCtr="0">
            <a:noAutofit/>
          </a:bodyPr>
          <a:lstStyle/>
          <a:p>
            <a:pPr lvl="0"/>
            <a:r>
              <a:rPr lang="ru-RU" dirty="0"/>
              <a:t>Задания печати отправляются по одноранговому соединению (та же технология, что и Google Meet)</a:t>
            </a:r>
          </a:p>
          <a:p>
            <a:pPr lvl="0"/>
            <a:r>
              <a:rPr lang="ru-RU" dirty="0"/>
              <a:t>Оптимизированная доставка - задания остаются локальными, если они находятся в сети, а в противном случае отправляются через облако</a:t>
            </a:r>
          </a:p>
          <a:p>
            <a:pPr lvl="0"/>
            <a:r>
              <a:rPr lang="ru-RU" dirty="0"/>
              <a:t>Самый быстрый маршрут через интернет</a:t>
            </a:r>
          </a:p>
          <a:p>
            <a:pPr lvl="0"/>
            <a:r>
              <a:rPr lang="ru-RU" dirty="0"/>
              <a:t>Зашифрованный канал, никто в интернете, включая PaperCut, не может получить доступ к каким-либо заданиям печати или метаданным</a:t>
            </a:r>
            <a:endParaRPr dirty="0"/>
          </a:p>
          <a:p>
            <a:pPr lvl="0"/>
            <a:r>
              <a:rPr lang="ru-RU" dirty="0"/>
              <a:t>Масштабируемое</a:t>
            </a:r>
            <a:endParaRPr dirty="0"/>
          </a:p>
          <a:p>
            <a:pPr lvl="0"/>
            <a:r>
              <a:rPr lang="ru-RU" dirty="0"/>
              <a:t>Это доступно бесплатно</a:t>
            </a:r>
            <a:endParaRPr dirty="0"/>
          </a:p>
        </p:txBody>
      </p:sp>
      <p:sp>
        <p:nvSpPr>
          <p:cNvPr id="611" name="Google Shape;611;p94"/>
          <p:cNvSpPr txBox="1"/>
          <p:nvPr/>
        </p:nvSpPr>
        <p:spPr>
          <a:xfrm>
            <a:off x="7277295" y="3105429"/>
            <a:ext cx="526200" cy="3204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700"/>
              </a:spcBef>
              <a:spcAft>
                <a:spcPts val="0"/>
              </a:spcAft>
              <a:buNone/>
            </a:pPr>
            <a:r>
              <a:rPr lang="en-GB" sz="1000">
                <a:solidFill>
                  <a:srgbClr val="58595B"/>
                </a:solidFill>
                <a:latin typeface="Source Sans Pro"/>
                <a:ea typeface="Source Sans Pro"/>
                <a:cs typeface="Source Sans Pro"/>
                <a:sym typeface="Source Sans Pro"/>
              </a:rPr>
              <a:t>Mobility Print</a:t>
            </a:r>
            <a:endParaRPr sz="1000">
              <a:solidFill>
                <a:srgbClr val="58595B"/>
              </a:solidFill>
              <a:latin typeface="Source Sans Pro"/>
              <a:ea typeface="Source Sans Pro"/>
              <a:cs typeface="Source Sans Pro"/>
              <a:sym typeface="Source Sans Pro"/>
            </a:endParaRPr>
          </a:p>
        </p:txBody>
      </p:sp>
      <p:grpSp>
        <p:nvGrpSpPr>
          <p:cNvPr id="612" name="Google Shape;612;p94"/>
          <p:cNvGrpSpPr/>
          <p:nvPr/>
        </p:nvGrpSpPr>
        <p:grpSpPr>
          <a:xfrm>
            <a:off x="7398851" y="2832678"/>
            <a:ext cx="283582" cy="308765"/>
            <a:chOff x="4389438" y="4217988"/>
            <a:chExt cx="688975" cy="750887"/>
          </a:xfrm>
        </p:grpSpPr>
        <p:sp>
          <p:nvSpPr>
            <p:cNvPr id="613" name="Google Shape;613;p94"/>
            <p:cNvSpPr/>
            <p:nvPr/>
          </p:nvSpPr>
          <p:spPr>
            <a:xfrm>
              <a:off x="4389438" y="4787900"/>
              <a:ext cx="688975" cy="180975"/>
            </a:xfrm>
            <a:custGeom>
              <a:avLst/>
              <a:gdLst/>
              <a:ahLst/>
              <a:cxnLst/>
              <a:rect l="l" t="t" r="r" b="b"/>
              <a:pathLst>
                <a:path w="126" h="33" extrusionOk="0">
                  <a:moveTo>
                    <a:pt x="122" y="0"/>
                  </a:moveTo>
                  <a:cubicBezTo>
                    <a:pt x="122" y="0"/>
                    <a:pt x="122" y="0"/>
                    <a:pt x="122" y="0"/>
                  </a:cubicBezTo>
                  <a:cubicBezTo>
                    <a:pt x="4" y="0"/>
                    <a:pt x="4" y="0"/>
                    <a:pt x="4" y="0"/>
                  </a:cubicBezTo>
                  <a:cubicBezTo>
                    <a:pt x="4" y="0"/>
                    <a:pt x="4" y="0"/>
                    <a:pt x="4" y="0"/>
                  </a:cubicBezTo>
                  <a:cubicBezTo>
                    <a:pt x="4" y="2"/>
                    <a:pt x="3" y="4"/>
                    <a:pt x="0" y="4"/>
                  </a:cubicBezTo>
                  <a:cubicBezTo>
                    <a:pt x="0" y="29"/>
                    <a:pt x="0" y="29"/>
                    <a:pt x="0" y="29"/>
                  </a:cubicBezTo>
                  <a:cubicBezTo>
                    <a:pt x="2" y="29"/>
                    <a:pt x="4" y="31"/>
                    <a:pt x="4" y="33"/>
                  </a:cubicBezTo>
                  <a:cubicBezTo>
                    <a:pt x="122" y="33"/>
                    <a:pt x="122" y="33"/>
                    <a:pt x="122" y="33"/>
                  </a:cubicBezTo>
                  <a:cubicBezTo>
                    <a:pt x="122" y="31"/>
                    <a:pt x="124" y="29"/>
                    <a:pt x="126" y="29"/>
                  </a:cubicBezTo>
                  <a:cubicBezTo>
                    <a:pt x="126" y="29"/>
                    <a:pt x="126" y="29"/>
                    <a:pt x="126" y="29"/>
                  </a:cubicBezTo>
                  <a:cubicBezTo>
                    <a:pt x="126" y="4"/>
                    <a:pt x="126" y="4"/>
                    <a:pt x="126" y="4"/>
                  </a:cubicBezTo>
                  <a:cubicBezTo>
                    <a:pt x="126" y="4"/>
                    <a:pt x="126" y="4"/>
                    <a:pt x="126" y="4"/>
                  </a:cubicBezTo>
                  <a:cubicBezTo>
                    <a:pt x="124" y="4"/>
                    <a:pt x="122" y="2"/>
                    <a:pt x="122" y="0"/>
                  </a:cubicBezTo>
                  <a:close/>
                  <a:moveTo>
                    <a:pt x="16" y="21"/>
                  </a:moveTo>
                  <a:cubicBezTo>
                    <a:pt x="14" y="21"/>
                    <a:pt x="12" y="19"/>
                    <a:pt x="12" y="17"/>
                  </a:cubicBezTo>
                  <a:cubicBezTo>
                    <a:pt x="12" y="14"/>
                    <a:pt x="14" y="12"/>
                    <a:pt x="16" y="12"/>
                  </a:cubicBezTo>
                  <a:cubicBezTo>
                    <a:pt x="18" y="12"/>
                    <a:pt x="20" y="14"/>
                    <a:pt x="20" y="17"/>
                  </a:cubicBezTo>
                  <a:cubicBezTo>
                    <a:pt x="20" y="19"/>
                    <a:pt x="18" y="21"/>
                    <a:pt x="16" y="21"/>
                  </a:cubicBezTo>
                  <a:close/>
                  <a:moveTo>
                    <a:pt x="110" y="21"/>
                  </a:moveTo>
                  <a:cubicBezTo>
                    <a:pt x="47" y="21"/>
                    <a:pt x="47" y="21"/>
                    <a:pt x="47" y="21"/>
                  </a:cubicBezTo>
                  <a:cubicBezTo>
                    <a:pt x="47" y="12"/>
                    <a:pt x="47" y="12"/>
                    <a:pt x="47" y="12"/>
                  </a:cubicBezTo>
                  <a:cubicBezTo>
                    <a:pt x="110" y="12"/>
                    <a:pt x="110" y="12"/>
                    <a:pt x="110" y="12"/>
                  </a:cubicBezTo>
                  <a:lnTo>
                    <a:pt x="110" y="21"/>
                  </a:lnTo>
                  <a:close/>
                </a:path>
              </a:pathLst>
            </a:custGeom>
            <a:solidFill>
              <a:srgbClr val="6DC8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14" name="Google Shape;614;p94"/>
            <p:cNvSpPr/>
            <p:nvPr/>
          </p:nvSpPr>
          <p:spPr>
            <a:xfrm>
              <a:off x="4389438" y="4405313"/>
              <a:ext cx="688975" cy="185738"/>
            </a:xfrm>
            <a:custGeom>
              <a:avLst/>
              <a:gdLst/>
              <a:ahLst/>
              <a:cxnLst/>
              <a:rect l="l" t="t" r="r" b="b"/>
              <a:pathLst>
                <a:path w="126" h="34" extrusionOk="0">
                  <a:moveTo>
                    <a:pt x="4" y="34"/>
                  </a:moveTo>
                  <a:cubicBezTo>
                    <a:pt x="122" y="34"/>
                    <a:pt x="122" y="34"/>
                    <a:pt x="122" y="34"/>
                  </a:cubicBezTo>
                  <a:cubicBezTo>
                    <a:pt x="122" y="31"/>
                    <a:pt x="124" y="30"/>
                    <a:pt x="126" y="30"/>
                  </a:cubicBezTo>
                  <a:cubicBezTo>
                    <a:pt x="126" y="30"/>
                    <a:pt x="126" y="30"/>
                    <a:pt x="126" y="30"/>
                  </a:cubicBezTo>
                  <a:cubicBezTo>
                    <a:pt x="126" y="5"/>
                    <a:pt x="126" y="5"/>
                    <a:pt x="126" y="5"/>
                  </a:cubicBezTo>
                  <a:cubicBezTo>
                    <a:pt x="126" y="5"/>
                    <a:pt x="126" y="5"/>
                    <a:pt x="126" y="5"/>
                  </a:cubicBezTo>
                  <a:cubicBezTo>
                    <a:pt x="124" y="5"/>
                    <a:pt x="122" y="3"/>
                    <a:pt x="122" y="0"/>
                  </a:cubicBezTo>
                  <a:cubicBezTo>
                    <a:pt x="4" y="0"/>
                    <a:pt x="4" y="0"/>
                    <a:pt x="4" y="0"/>
                  </a:cubicBezTo>
                  <a:cubicBezTo>
                    <a:pt x="4" y="3"/>
                    <a:pt x="3" y="4"/>
                    <a:pt x="0" y="5"/>
                  </a:cubicBezTo>
                  <a:cubicBezTo>
                    <a:pt x="0" y="30"/>
                    <a:pt x="0" y="30"/>
                    <a:pt x="0" y="30"/>
                  </a:cubicBezTo>
                  <a:cubicBezTo>
                    <a:pt x="2" y="30"/>
                    <a:pt x="4" y="31"/>
                    <a:pt x="4" y="34"/>
                  </a:cubicBezTo>
                  <a:close/>
                  <a:moveTo>
                    <a:pt x="47" y="13"/>
                  </a:moveTo>
                  <a:cubicBezTo>
                    <a:pt x="110" y="13"/>
                    <a:pt x="110" y="13"/>
                    <a:pt x="110" y="13"/>
                  </a:cubicBezTo>
                  <a:cubicBezTo>
                    <a:pt x="110" y="21"/>
                    <a:pt x="110" y="21"/>
                    <a:pt x="110" y="21"/>
                  </a:cubicBezTo>
                  <a:cubicBezTo>
                    <a:pt x="47" y="21"/>
                    <a:pt x="47" y="21"/>
                    <a:pt x="47" y="21"/>
                  </a:cubicBezTo>
                  <a:lnTo>
                    <a:pt x="47" y="13"/>
                  </a:lnTo>
                  <a:close/>
                  <a:moveTo>
                    <a:pt x="16" y="13"/>
                  </a:moveTo>
                  <a:cubicBezTo>
                    <a:pt x="18" y="13"/>
                    <a:pt x="20" y="15"/>
                    <a:pt x="20" y="17"/>
                  </a:cubicBezTo>
                  <a:cubicBezTo>
                    <a:pt x="20" y="19"/>
                    <a:pt x="18" y="21"/>
                    <a:pt x="16" y="21"/>
                  </a:cubicBezTo>
                  <a:cubicBezTo>
                    <a:pt x="14" y="21"/>
                    <a:pt x="12" y="19"/>
                    <a:pt x="12" y="17"/>
                  </a:cubicBezTo>
                  <a:cubicBezTo>
                    <a:pt x="12" y="15"/>
                    <a:pt x="14" y="13"/>
                    <a:pt x="16" y="13"/>
                  </a:cubicBezTo>
                  <a:close/>
                </a:path>
              </a:pathLst>
            </a:custGeom>
            <a:solidFill>
              <a:srgbClr val="A5CE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15" name="Google Shape;615;p94"/>
            <p:cNvSpPr/>
            <p:nvPr/>
          </p:nvSpPr>
          <p:spPr>
            <a:xfrm>
              <a:off x="4389438" y="4217988"/>
              <a:ext cx="688975" cy="180975"/>
            </a:xfrm>
            <a:custGeom>
              <a:avLst/>
              <a:gdLst/>
              <a:ahLst/>
              <a:cxnLst/>
              <a:rect l="l" t="t" r="r" b="b"/>
              <a:pathLst>
                <a:path w="126" h="33" extrusionOk="0">
                  <a:moveTo>
                    <a:pt x="4" y="33"/>
                  </a:moveTo>
                  <a:cubicBezTo>
                    <a:pt x="122" y="33"/>
                    <a:pt x="122" y="33"/>
                    <a:pt x="122" y="33"/>
                  </a:cubicBezTo>
                  <a:cubicBezTo>
                    <a:pt x="122" y="31"/>
                    <a:pt x="124" y="29"/>
                    <a:pt x="126" y="29"/>
                  </a:cubicBezTo>
                  <a:cubicBezTo>
                    <a:pt x="126" y="29"/>
                    <a:pt x="126" y="29"/>
                    <a:pt x="126" y="29"/>
                  </a:cubicBezTo>
                  <a:cubicBezTo>
                    <a:pt x="126" y="4"/>
                    <a:pt x="126" y="4"/>
                    <a:pt x="126" y="4"/>
                  </a:cubicBezTo>
                  <a:cubicBezTo>
                    <a:pt x="126" y="4"/>
                    <a:pt x="126" y="4"/>
                    <a:pt x="126" y="4"/>
                  </a:cubicBezTo>
                  <a:cubicBezTo>
                    <a:pt x="124" y="4"/>
                    <a:pt x="122" y="2"/>
                    <a:pt x="122" y="0"/>
                  </a:cubicBezTo>
                  <a:cubicBezTo>
                    <a:pt x="4" y="0"/>
                    <a:pt x="4" y="0"/>
                    <a:pt x="4" y="0"/>
                  </a:cubicBezTo>
                  <a:cubicBezTo>
                    <a:pt x="4" y="2"/>
                    <a:pt x="3" y="4"/>
                    <a:pt x="0" y="4"/>
                  </a:cubicBezTo>
                  <a:cubicBezTo>
                    <a:pt x="0" y="29"/>
                    <a:pt x="0" y="29"/>
                    <a:pt x="0" y="29"/>
                  </a:cubicBezTo>
                  <a:cubicBezTo>
                    <a:pt x="2" y="29"/>
                    <a:pt x="4" y="31"/>
                    <a:pt x="4" y="33"/>
                  </a:cubicBezTo>
                  <a:close/>
                  <a:moveTo>
                    <a:pt x="47" y="12"/>
                  </a:moveTo>
                  <a:cubicBezTo>
                    <a:pt x="110" y="12"/>
                    <a:pt x="110" y="12"/>
                    <a:pt x="110" y="12"/>
                  </a:cubicBezTo>
                  <a:cubicBezTo>
                    <a:pt x="110" y="21"/>
                    <a:pt x="110" y="21"/>
                    <a:pt x="110" y="21"/>
                  </a:cubicBezTo>
                  <a:cubicBezTo>
                    <a:pt x="47" y="21"/>
                    <a:pt x="47" y="21"/>
                    <a:pt x="47" y="21"/>
                  </a:cubicBezTo>
                  <a:lnTo>
                    <a:pt x="47" y="12"/>
                  </a:lnTo>
                  <a:close/>
                  <a:moveTo>
                    <a:pt x="16" y="12"/>
                  </a:moveTo>
                  <a:cubicBezTo>
                    <a:pt x="18" y="12"/>
                    <a:pt x="20" y="14"/>
                    <a:pt x="20" y="16"/>
                  </a:cubicBezTo>
                  <a:cubicBezTo>
                    <a:pt x="20" y="19"/>
                    <a:pt x="18" y="21"/>
                    <a:pt x="16" y="21"/>
                  </a:cubicBezTo>
                  <a:cubicBezTo>
                    <a:pt x="14" y="21"/>
                    <a:pt x="12" y="19"/>
                    <a:pt x="12" y="16"/>
                  </a:cubicBezTo>
                  <a:cubicBezTo>
                    <a:pt x="12" y="14"/>
                    <a:pt x="14" y="12"/>
                    <a:pt x="16" y="12"/>
                  </a:cubicBezTo>
                  <a:close/>
                </a:path>
              </a:pathLst>
            </a:custGeom>
            <a:solidFill>
              <a:srgbClr val="6DC8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16" name="Google Shape;616;p94"/>
            <p:cNvSpPr/>
            <p:nvPr/>
          </p:nvSpPr>
          <p:spPr>
            <a:xfrm>
              <a:off x="4389438" y="4597400"/>
              <a:ext cx="688975" cy="185738"/>
            </a:xfrm>
            <a:custGeom>
              <a:avLst/>
              <a:gdLst/>
              <a:ahLst/>
              <a:cxnLst/>
              <a:rect l="l" t="t" r="r" b="b"/>
              <a:pathLst>
                <a:path w="126" h="34" extrusionOk="0">
                  <a:moveTo>
                    <a:pt x="126" y="4"/>
                  </a:moveTo>
                  <a:cubicBezTo>
                    <a:pt x="124" y="4"/>
                    <a:pt x="122" y="3"/>
                    <a:pt x="122" y="0"/>
                  </a:cubicBezTo>
                  <a:cubicBezTo>
                    <a:pt x="122" y="0"/>
                    <a:pt x="122" y="0"/>
                    <a:pt x="122" y="0"/>
                  </a:cubicBezTo>
                  <a:cubicBezTo>
                    <a:pt x="4" y="0"/>
                    <a:pt x="4" y="0"/>
                    <a:pt x="4" y="0"/>
                  </a:cubicBezTo>
                  <a:cubicBezTo>
                    <a:pt x="4" y="0"/>
                    <a:pt x="4" y="0"/>
                    <a:pt x="4" y="0"/>
                  </a:cubicBezTo>
                  <a:cubicBezTo>
                    <a:pt x="4" y="3"/>
                    <a:pt x="3" y="4"/>
                    <a:pt x="0" y="4"/>
                  </a:cubicBezTo>
                  <a:cubicBezTo>
                    <a:pt x="0" y="29"/>
                    <a:pt x="0" y="29"/>
                    <a:pt x="0" y="29"/>
                  </a:cubicBezTo>
                  <a:cubicBezTo>
                    <a:pt x="2" y="29"/>
                    <a:pt x="4" y="31"/>
                    <a:pt x="4" y="34"/>
                  </a:cubicBezTo>
                  <a:cubicBezTo>
                    <a:pt x="122" y="34"/>
                    <a:pt x="122" y="34"/>
                    <a:pt x="122" y="34"/>
                  </a:cubicBezTo>
                  <a:cubicBezTo>
                    <a:pt x="122" y="31"/>
                    <a:pt x="124" y="29"/>
                    <a:pt x="126" y="29"/>
                  </a:cubicBezTo>
                  <a:cubicBezTo>
                    <a:pt x="126" y="29"/>
                    <a:pt x="126" y="29"/>
                    <a:pt x="126" y="29"/>
                  </a:cubicBezTo>
                  <a:cubicBezTo>
                    <a:pt x="126" y="4"/>
                    <a:pt x="126" y="4"/>
                    <a:pt x="126" y="4"/>
                  </a:cubicBezTo>
                  <a:cubicBezTo>
                    <a:pt x="126" y="4"/>
                    <a:pt x="126" y="4"/>
                    <a:pt x="126" y="4"/>
                  </a:cubicBezTo>
                  <a:close/>
                  <a:moveTo>
                    <a:pt x="16" y="21"/>
                  </a:moveTo>
                  <a:cubicBezTo>
                    <a:pt x="14" y="21"/>
                    <a:pt x="12" y="19"/>
                    <a:pt x="12" y="17"/>
                  </a:cubicBezTo>
                  <a:cubicBezTo>
                    <a:pt x="12" y="15"/>
                    <a:pt x="14" y="13"/>
                    <a:pt x="16" y="13"/>
                  </a:cubicBezTo>
                  <a:cubicBezTo>
                    <a:pt x="18" y="13"/>
                    <a:pt x="20" y="15"/>
                    <a:pt x="20" y="17"/>
                  </a:cubicBezTo>
                  <a:cubicBezTo>
                    <a:pt x="20" y="19"/>
                    <a:pt x="18" y="21"/>
                    <a:pt x="16" y="21"/>
                  </a:cubicBezTo>
                  <a:close/>
                  <a:moveTo>
                    <a:pt x="110" y="21"/>
                  </a:moveTo>
                  <a:cubicBezTo>
                    <a:pt x="47" y="21"/>
                    <a:pt x="47" y="21"/>
                    <a:pt x="47" y="21"/>
                  </a:cubicBezTo>
                  <a:cubicBezTo>
                    <a:pt x="47" y="13"/>
                    <a:pt x="47" y="13"/>
                    <a:pt x="47" y="13"/>
                  </a:cubicBezTo>
                  <a:cubicBezTo>
                    <a:pt x="110" y="13"/>
                    <a:pt x="110" y="13"/>
                    <a:pt x="110" y="13"/>
                  </a:cubicBezTo>
                  <a:lnTo>
                    <a:pt x="110" y="21"/>
                  </a:lnTo>
                  <a:close/>
                </a:path>
              </a:pathLst>
            </a:custGeom>
            <a:solidFill>
              <a:srgbClr val="00B49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grpSp>
      <p:grpSp>
        <p:nvGrpSpPr>
          <p:cNvPr id="617" name="Google Shape;617;p94"/>
          <p:cNvGrpSpPr/>
          <p:nvPr/>
        </p:nvGrpSpPr>
        <p:grpSpPr>
          <a:xfrm>
            <a:off x="8496283" y="2807872"/>
            <a:ext cx="402668" cy="358371"/>
            <a:chOff x="1976438" y="4202113"/>
            <a:chExt cx="979488" cy="871525"/>
          </a:xfrm>
        </p:grpSpPr>
        <p:sp>
          <p:nvSpPr>
            <p:cNvPr id="618" name="Google Shape;618;p94"/>
            <p:cNvSpPr/>
            <p:nvPr/>
          </p:nvSpPr>
          <p:spPr>
            <a:xfrm>
              <a:off x="2665413" y="4986338"/>
              <a:ext cx="87300" cy="87300"/>
            </a:xfrm>
            <a:prstGeom prst="ellipse">
              <a:avLst/>
            </a:pr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19" name="Google Shape;619;p94"/>
            <p:cNvSpPr/>
            <p:nvPr/>
          </p:nvSpPr>
          <p:spPr>
            <a:xfrm>
              <a:off x="2179638" y="4986338"/>
              <a:ext cx="81000" cy="87300"/>
            </a:xfrm>
            <a:prstGeom prst="ellipse">
              <a:avLst/>
            </a:pr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0" name="Google Shape;620;p94"/>
            <p:cNvSpPr/>
            <p:nvPr/>
          </p:nvSpPr>
          <p:spPr>
            <a:xfrm>
              <a:off x="2141538" y="4289425"/>
              <a:ext cx="651000" cy="219000"/>
            </a:xfrm>
            <a:prstGeom prst="rect">
              <a:avLst/>
            </a:prstGeom>
            <a:solidFill>
              <a:srgbClr val="3ABB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1" name="Google Shape;621;p94"/>
            <p:cNvSpPr/>
            <p:nvPr/>
          </p:nvSpPr>
          <p:spPr>
            <a:xfrm>
              <a:off x="2141538" y="4508500"/>
              <a:ext cx="651000" cy="169800"/>
            </a:xfrm>
            <a:prstGeom prst="rect">
              <a:avLst/>
            </a:prstGeom>
            <a:solidFill>
              <a:srgbClr val="A5CE3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2" name="Google Shape;622;p94"/>
            <p:cNvSpPr/>
            <p:nvPr/>
          </p:nvSpPr>
          <p:spPr>
            <a:xfrm>
              <a:off x="2141538" y="4854575"/>
              <a:ext cx="651000" cy="174600"/>
            </a:xfrm>
            <a:prstGeom prst="rect">
              <a:avLst/>
            </a:prstGeom>
            <a:solidFill>
              <a:srgbClr val="B8DB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3" name="Google Shape;623;p94"/>
            <p:cNvSpPr/>
            <p:nvPr/>
          </p:nvSpPr>
          <p:spPr>
            <a:xfrm>
              <a:off x="2141538" y="4678363"/>
              <a:ext cx="651000" cy="176100"/>
            </a:xfrm>
            <a:prstGeom prst="rect">
              <a:avLst/>
            </a:pr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4" name="Google Shape;624;p94"/>
            <p:cNvSpPr/>
            <p:nvPr/>
          </p:nvSpPr>
          <p:spPr>
            <a:xfrm>
              <a:off x="2222500" y="4202113"/>
              <a:ext cx="487363" cy="87313"/>
            </a:xfrm>
            <a:custGeom>
              <a:avLst/>
              <a:gdLst/>
              <a:ahLst/>
              <a:cxnLst/>
              <a:rect l="l" t="t" r="r" b="b"/>
              <a:pathLst>
                <a:path w="307" h="55" extrusionOk="0">
                  <a:moveTo>
                    <a:pt x="255" y="0"/>
                  </a:moveTo>
                  <a:lnTo>
                    <a:pt x="0" y="0"/>
                  </a:lnTo>
                  <a:lnTo>
                    <a:pt x="0" y="55"/>
                  </a:lnTo>
                  <a:lnTo>
                    <a:pt x="307" y="55"/>
                  </a:lnTo>
                  <a:lnTo>
                    <a:pt x="255" y="0"/>
                  </a:lnTo>
                  <a:close/>
                </a:path>
              </a:pathLst>
            </a:cu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5" name="Google Shape;625;p94"/>
            <p:cNvSpPr/>
            <p:nvPr/>
          </p:nvSpPr>
          <p:spPr>
            <a:xfrm>
              <a:off x="2792413" y="4508500"/>
              <a:ext cx="163513" cy="169863"/>
            </a:xfrm>
            <a:custGeom>
              <a:avLst/>
              <a:gdLst/>
              <a:ahLst/>
              <a:cxnLst/>
              <a:rect l="l" t="t" r="r" b="b"/>
              <a:pathLst>
                <a:path w="103" h="107" extrusionOk="0">
                  <a:moveTo>
                    <a:pt x="103" y="0"/>
                  </a:moveTo>
                  <a:lnTo>
                    <a:pt x="0" y="0"/>
                  </a:lnTo>
                  <a:lnTo>
                    <a:pt x="0" y="107"/>
                  </a:lnTo>
                  <a:lnTo>
                    <a:pt x="103" y="0"/>
                  </a:lnTo>
                  <a:close/>
                </a:path>
              </a:pathLst>
            </a:cu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6" name="Google Shape;626;p94"/>
            <p:cNvSpPr/>
            <p:nvPr/>
          </p:nvSpPr>
          <p:spPr>
            <a:xfrm>
              <a:off x="1976438" y="4508500"/>
              <a:ext cx="165100" cy="169863"/>
            </a:xfrm>
            <a:custGeom>
              <a:avLst/>
              <a:gdLst/>
              <a:ahLst/>
              <a:cxnLst/>
              <a:rect l="l" t="t" r="r" b="b"/>
              <a:pathLst>
                <a:path w="104" h="107" extrusionOk="0">
                  <a:moveTo>
                    <a:pt x="0" y="0"/>
                  </a:moveTo>
                  <a:lnTo>
                    <a:pt x="104" y="0"/>
                  </a:lnTo>
                  <a:lnTo>
                    <a:pt x="104" y="107"/>
                  </a:lnTo>
                  <a:lnTo>
                    <a:pt x="0" y="0"/>
                  </a:lnTo>
                  <a:close/>
                </a:path>
              </a:pathLst>
            </a:cu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7" name="Google Shape;627;p94"/>
            <p:cNvSpPr/>
            <p:nvPr/>
          </p:nvSpPr>
          <p:spPr>
            <a:xfrm>
              <a:off x="2200275" y="4356100"/>
              <a:ext cx="39600" cy="429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8" name="Google Shape;628;p94"/>
            <p:cNvSpPr/>
            <p:nvPr/>
          </p:nvSpPr>
          <p:spPr>
            <a:xfrm>
              <a:off x="2338388" y="4246563"/>
              <a:ext cx="250800" cy="16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29" name="Google Shape;629;p94"/>
            <p:cNvSpPr/>
            <p:nvPr/>
          </p:nvSpPr>
          <p:spPr>
            <a:xfrm>
              <a:off x="2338388" y="4246563"/>
              <a:ext cx="250825" cy="163513"/>
            </a:xfrm>
            <a:custGeom>
              <a:avLst/>
              <a:gdLst/>
              <a:ahLst/>
              <a:cxnLst/>
              <a:rect l="l" t="t" r="r" b="b"/>
              <a:pathLst>
                <a:path w="158" h="103" extrusionOk="0">
                  <a:moveTo>
                    <a:pt x="0" y="103"/>
                  </a:moveTo>
                  <a:lnTo>
                    <a:pt x="158" y="0"/>
                  </a:lnTo>
                  <a:lnTo>
                    <a:pt x="89" y="0"/>
                  </a:lnTo>
                  <a:lnTo>
                    <a:pt x="0" y="103"/>
                  </a:lnTo>
                  <a:close/>
                </a:path>
              </a:pathLst>
            </a:custGeom>
            <a:solidFill>
              <a:srgbClr val="E2F4F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grpSp>
      <p:cxnSp>
        <p:nvCxnSpPr>
          <p:cNvPr id="630" name="Google Shape;630;p94"/>
          <p:cNvCxnSpPr>
            <a:stCxn id="623" idx="1"/>
          </p:cNvCxnSpPr>
          <p:nvPr/>
        </p:nvCxnSpPr>
        <p:spPr>
          <a:xfrm rot="10800000">
            <a:off x="7719956" y="3039912"/>
            <a:ext cx="844200" cy="0"/>
          </a:xfrm>
          <a:prstGeom prst="straightConnector1">
            <a:avLst/>
          </a:prstGeom>
          <a:noFill/>
          <a:ln w="9525" cap="flat" cmpd="sng">
            <a:solidFill>
              <a:srgbClr val="63BC47"/>
            </a:solidFill>
            <a:prstDash val="dash"/>
            <a:round/>
            <a:headEnd type="stealth" w="med" len="med"/>
            <a:tailEnd type="none" w="med" len="med"/>
          </a:ln>
        </p:spPr>
      </p:cxnSp>
      <p:grpSp>
        <p:nvGrpSpPr>
          <p:cNvPr id="631" name="Google Shape;631;p94"/>
          <p:cNvGrpSpPr/>
          <p:nvPr/>
        </p:nvGrpSpPr>
        <p:grpSpPr>
          <a:xfrm>
            <a:off x="6306863" y="2897387"/>
            <a:ext cx="404428" cy="357462"/>
            <a:chOff x="9918700" y="3041650"/>
            <a:chExt cx="984250" cy="869950"/>
          </a:xfrm>
        </p:grpSpPr>
        <p:sp>
          <p:nvSpPr>
            <p:cNvPr id="632" name="Google Shape;632;p94"/>
            <p:cNvSpPr/>
            <p:nvPr/>
          </p:nvSpPr>
          <p:spPr>
            <a:xfrm>
              <a:off x="10044113" y="3084513"/>
              <a:ext cx="487500" cy="3063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3" name="Google Shape;633;p94"/>
            <p:cNvSpPr/>
            <p:nvPr/>
          </p:nvSpPr>
          <p:spPr>
            <a:xfrm>
              <a:off x="9999663" y="3041650"/>
              <a:ext cx="574675" cy="388938"/>
            </a:xfrm>
            <a:custGeom>
              <a:avLst/>
              <a:gdLst/>
              <a:ahLst/>
              <a:cxnLst/>
              <a:rect l="l" t="t" r="r" b="b"/>
              <a:pathLst>
                <a:path w="105" h="71" extrusionOk="0">
                  <a:moveTo>
                    <a:pt x="97" y="0"/>
                  </a:moveTo>
                  <a:cubicBezTo>
                    <a:pt x="97" y="0"/>
                    <a:pt x="97" y="0"/>
                    <a:pt x="97" y="0"/>
                  </a:cubicBezTo>
                  <a:cubicBezTo>
                    <a:pt x="8" y="0"/>
                    <a:pt x="8" y="0"/>
                    <a:pt x="8" y="0"/>
                  </a:cubicBezTo>
                  <a:cubicBezTo>
                    <a:pt x="8" y="0"/>
                    <a:pt x="8" y="0"/>
                    <a:pt x="8" y="0"/>
                  </a:cubicBezTo>
                  <a:cubicBezTo>
                    <a:pt x="4" y="0"/>
                    <a:pt x="0" y="4"/>
                    <a:pt x="0" y="8"/>
                  </a:cubicBezTo>
                  <a:cubicBezTo>
                    <a:pt x="0" y="64"/>
                    <a:pt x="0" y="64"/>
                    <a:pt x="0" y="64"/>
                  </a:cubicBezTo>
                  <a:cubicBezTo>
                    <a:pt x="0" y="68"/>
                    <a:pt x="4" y="71"/>
                    <a:pt x="8" y="71"/>
                  </a:cubicBezTo>
                  <a:cubicBezTo>
                    <a:pt x="97" y="71"/>
                    <a:pt x="97" y="71"/>
                    <a:pt x="97" y="71"/>
                  </a:cubicBezTo>
                  <a:cubicBezTo>
                    <a:pt x="101" y="71"/>
                    <a:pt x="105" y="68"/>
                    <a:pt x="105" y="64"/>
                  </a:cubicBezTo>
                  <a:cubicBezTo>
                    <a:pt x="105" y="8"/>
                    <a:pt x="105" y="8"/>
                    <a:pt x="105" y="8"/>
                  </a:cubicBezTo>
                  <a:cubicBezTo>
                    <a:pt x="105" y="4"/>
                    <a:pt x="102" y="0"/>
                    <a:pt x="97" y="0"/>
                  </a:cubicBezTo>
                  <a:close/>
                  <a:moveTo>
                    <a:pt x="97" y="64"/>
                  </a:moveTo>
                  <a:cubicBezTo>
                    <a:pt x="8" y="64"/>
                    <a:pt x="8" y="64"/>
                    <a:pt x="8" y="64"/>
                  </a:cubicBezTo>
                  <a:cubicBezTo>
                    <a:pt x="8" y="8"/>
                    <a:pt x="8" y="8"/>
                    <a:pt x="8" y="8"/>
                  </a:cubicBezTo>
                  <a:cubicBezTo>
                    <a:pt x="97" y="8"/>
                    <a:pt x="97" y="8"/>
                    <a:pt x="97" y="8"/>
                  </a:cubicBezTo>
                  <a:lnTo>
                    <a:pt x="97" y="64"/>
                  </a:lnTo>
                  <a:close/>
                </a:path>
              </a:pathLst>
            </a:custGeom>
            <a:solidFill>
              <a:srgbClr val="00B4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4" name="Google Shape;634;p94"/>
            <p:cNvSpPr/>
            <p:nvPr/>
          </p:nvSpPr>
          <p:spPr>
            <a:xfrm>
              <a:off x="10044113" y="3084513"/>
              <a:ext cx="487363" cy="306388"/>
            </a:xfrm>
            <a:custGeom>
              <a:avLst/>
              <a:gdLst/>
              <a:ahLst/>
              <a:cxnLst/>
              <a:rect l="l" t="t" r="r" b="b"/>
              <a:pathLst>
                <a:path w="307" h="193" extrusionOk="0">
                  <a:moveTo>
                    <a:pt x="0" y="193"/>
                  </a:moveTo>
                  <a:lnTo>
                    <a:pt x="307" y="0"/>
                  </a:lnTo>
                  <a:lnTo>
                    <a:pt x="155" y="0"/>
                  </a:lnTo>
                  <a:lnTo>
                    <a:pt x="0" y="193"/>
                  </a:lnTo>
                  <a:close/>
                </a:path>
              </a:pathLst>
            </a:custGeom>
            <a:solidFill>
              <a:srgbClr val="E2F4F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5" name="Google Shape;635;p94"/>
            <p:cNvSpPr/>
            <p:nvPr/>
          </p:nvSpPr>
          <p:spPr>
            <a:xfrm>
              <a:off x="9918700" y="3430588"/>
              <a:ext cx="738188" cy="130175"/>
            </a:xfrm>
            <a:custGeom>
              <a:avLst/>
              <a:gdLst/>
              <a:ahLst/>
              <a:cxnLst/>
              <a:rect l="l" t="t" r="r" b="b"/>
              <a:pathLst>
                <a:path w="465" h="82" extrusionOk="0">
                  <a:moveTo>
                    <a:pt x="51" y="0"/>
                  </a:moveTo>
                  <a:lnTo>
                    <a:pt x="413" y="0"/>
                  </a:lnTo>
                  <a:lnTo>
                    <a:pt x="465" y="82"/>
                  </a:lnTo>
                  <a:lnTo>
                    <a:pt x="0" y="82"/>
                  </a:lnTo>
                  <a:lnTo>
                    <a:pt x="51" y="0"/>
                  </a:lnTo>
                  <a:close/>
                </a:path>
              </a:pathLst>
            </a:custGeom>
            <a:solidFill>
              <a:srgbClr val="3ABB9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6" name="Google Shape;636;p94"/>
            <p:cNvSpPr/>
            <p:nvPr/>
          </p:nvSpPr>
          <p:spPr>
            <a:xfrm>
              <a:off x="10493375" y="3303588"/>
              <a:ext cx="365100" cy="476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7" name="Google Shape;637;p94"/>
            <p:cNvSpPr/>
            <p:nvPr/>
          </p:nvSpPr>
          <p:spPr>
            <a:xfrm>
              <a:off x="10448925" y="3260725"/>
              <a:ext cx="454025" cy="650875"/>
            </a:xfrm>
            <a:custGeom>
              <a:avLst/>
              <a:gdLst/>
              <a:ahLst/>
              <a:cxnLst/>
              <a:rect l="l" t="t" r="r" b="b"/>
              <a:pathLst>
                <a:path w="83" h="119" extrusionOk="0">
                  <a:moveTo>
                    <a:pt x="75" y="0"/>
                  </a:moveTo>
                  <a:cubicBezTo>
                    <a:pt x="75" y="0"/>
                    <a:pt x="75" y="0"/>
                    <a:pt x="75" y="0"/>
                  </a:cubicBezTo>
                  <a:cubicBezTo>
                    <a:pt x="8" y="0"/>
                    <a:pt x="8" y="0"/>
                    <a:pt x="8" y="0"/>
                  </a:cubicBezTo>
                  <a:cubicBezTo>
                    <a:pt x="8" y="0"/>
                    <a:pt x="8" y="0"/>
                    <a:pt x="8" y="0"/>
                  </a:cubicBezTo>
                  <a:cubicBezTo>
                    <a:pt x="4" y="0"/>
                    <a:pt x="0" y="3"/>
                    <a:pt x="0" y="8"/>
                  </a:cubicBezTo>
                  <a:cubicBezTo>
                    <a:pt x="0" y="111"/>
                    <a:pt x="0" y="111"/>
                    <a:pt x="0" y="111"/>
                  </a:cubicBezTo>
                  <a:cubicBezTo>
                    <a:pt x="0" y="115"/>
                    <a:pt x="4" y="119"/>
                    <a:pt x="8" y="119"/>
                  </a:cubicBezTo>
                  <a:cubicBezTo>
                    <a:pt x="8" y="119"/>
                    <a:pt x="8" y="119"/>
                    <a:pt x="8" y="119"/>
                  </a:cubicBezTo>
                  <a:cubicBezTo>
                    <a:pt x="75" y="119"/>
                    <a:pt x="75" y="119"/>
                    <a:pt x="75" y="119"/>
                  </a:cubicBezTo>
                  <a:cubicBezTo>
                    <a:pt x="75" y="119"/>
                    <a:pt x="75" y="119"/>
                    <a:pt x="75" y="119"/>
                  </a:cubicBezTo>
                  <a:cubicBezTo>
                    <a:pt x="79" y="119"/>
                    <a:pt x="83" y="115"/>
                    <a:pt x="83" y="111"/>
                  </a:cubicBezTo>
                  <a:cubicBezTo>
                    <a:pt x="83" y="8"/>
                    <a:pt x="83" y="8"/>
                    <a:pt x="83" y="8"/>
                  </a:cubicBezTo>
                  <a:cubicBezTo>
                    <a:pt x="83" y="3"/>
                    <a:pt x="79" y="0"/>
                    <a:pt x="75" y="0"/>
                  </a:cubicBezTo>
                  <a:close/>
                  <a:moveTo>
                    <a:pt x="75" y="95"/>
                  </a:moveTo>
                  <a:cubicBezTo>
                    <a:pt x="8" y="95"/>
                    <a:pt x="8" y="95"/>
                    <a:pt x="8" y="95"/>
                  </a:cubicBezTo>
                  <a:cubicBezTo>
                    <a:pt x="8" y="8"/>
                    <a:pt x="8" y="8"/>
                    <a:pt x="8" y="8"/>
                  </a:cubicBezTo>
                  <a:cubicBezTo>
                    <a:pt x="75" y="8"/>
                    <a:pt x="75" y="8"/>
                    <a:pt x="75" y="8"/>
                  </a:cubicBezTo>
                  <a:lnTo>
                    <a:pt x="75" y="95"/>
                  </a:lnTo>
                  <a:close/>
                </a:path>
              </a:pathLst>
            </a:custGeom>
            <a:solidFill>
              <a:srgbClr val="6DC8B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8" name="Google Shape;638;p94"/>
            <p:cNvSpPr/>
            <p:nvPr/>
          </p:nvSpPr>
          <p:spPr>
            <a:xfrm>
              <a:off x="10679113" y="3824288"/>
              <a:ext cx="38100" cy="444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39" name="Google Shape;639;p94"/>
            <p:cNvSpPr/>
            <p:nvPr/>
          </p:nvSpPr>
          <p:spPr>
            <a:xfrm>
              <a:off x="10493375" y="3303588"/>
              <a:ext cx="365125" cy="476250"/>
            </a:xfrm>
            <a:custGeom>
              <a:avLst/>
              <a:gdLst/>
              <a:ahLst/>
              <a:cxnLst/>
              <a:rect l="l" t="t" r="r" b="b"/>
              <a:pathLst>
                <a:path w="230" h="300" extrusionOk="0">
                  <a:moveTo>
                    <a:pt x="0" y="300"/>
                  </a:moveTo>
                  <a:lnTo>
                    <a:pt x="230" y="0"/>
                  </a:lnTo>
                  <a:lnTo>
                    <a:pt x="155" y="0"/>
                  </a:lnTo>
                  <a:lnTo>
                    <a:pt x="0" y="300"/>
                  </a:lnTo>
                  <a:close/>
                </a:path>
              </a:pathLst>
            </a:custGeom>
            <a:solidFill>
              <a:srgbClr val="E2F4F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40" name="Google Shape;640;p94"/>
            <p:cNvSpPr/>
            <p:nvPr/>
          </p:nvSpPr>
          <p:spPr>
            <a:xfrm>
              <a:off x="10126663" y="3348038"/>
              <a:ext cx="201600" cy="3888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41" name="Google Shape;641;p94"/>
            <p:cNvSpPr/>
            <p:nvPr/>
          </p:nvSpPr>
          <p:spPr>
            <a:xfrm>
              <a:off x="10082213" y="3303588"/>
              <a:ext cx="290513" cy="520700"/>
            </a:xfrm>
            <a:custGeom>
              <a:avLst/>
              <a:gdLst/>
              <a:ahLst/>
              <a:cxnLst/>
              <a:rect l="l" t="t" r="r" b="b"/>
              <a:pathLst>
                <a:path w="53" h="95" extrusionOk="0">
                  <a:moveTo>
                    <a:pt x="45" y="0"/>
                  </a:moveTo>
                  <a:cubicBezTo>
                    <a:pt x="8" y="0"/>
                    <a:pt x="8" y="0"/>
                    <a:pt x="8" y="0"/>
                  </a:cubicBezTo>
                  <a:cubicBezTo>
                    <a:pt x="4" y="0"/>
                    <a:pt x="0" y="3"/>
                    <a:pt x="0" y="8"/>
                  </a:cubicBezTo>
                  <a:cubicBezTo>
                    <a:pt x="0" y="87"/>
                    <a:pt x="0" y="87"/>
                    <a:pt x="0" y="87"/>
                  </a:cubicBezTo>
                  <a:cubicBezTo>
                    <a:pt x="0" y="91"/>
                    <a:pt x="4" y="95"/>
                    <a:pt x="8" y="95"/>
                  </a:cubicBezTo>
                  <a:cubicBezTo>
                    <a:pt x="45" y="95"/>
                    <a:pt x="45" y="95"/>
                    <a:pt x="45" y="95"/>
                  </a:cubicBezTo>
                  <a:cubicBezTo>
                    <a:pt x="49" y="95"/>
                    <a:pt x="53" y="91"/>
                    <a:pt x="53" y="87"/>
                  </a:cubicBezTo>
                  <a:cubicBezTo>
                    <a:pt x="53" y="8"/>
                    <a:pt x="53" y="8"/>
                    <a:pt x="53" y="8"/>
                  </a:cubicBezTo>
                  <a:cubicBezTo>
                    <a:pt x="53" y="3"/>
                    <a:pt x="49" y="0"/>
                    <a:pt x="45" y="0"/>
                  </a:cubicBezTo>
                  <a:close/>
                  <a:moveTo>
                    <a:pt x="45" y="79"/>
                  </a:moveTo>
                  <a:cubicBezTo>
                    <a:pt x="8" y="79"/>
                    <a:pt x="8" y="79"/>
                    <a:pt x="8" y="79"/>
                  </a:cubicBezTo>
                  <a:cubicBezTo>
                    <a:pt x="8" y="8"/>
                    <a:pt x="8" y="8"/>
                    <a:pt x="8" y="8"/>
                  </a:cubicBezTo>
                  <a:cubicBezTo>
                    <a:pt x="45" y="8"/>
                    <a:pt x="45" y="8"/>
                    <a:pt x="45" y="8"/>
                  </a:cubicBezTo>
                  <a:lnTo>
                    <a:pt x="45" y="79"/>
                  </a:lnTo>
                  <a:close/>
                </a:path>
              </a:pathLst>
            </a:custGeom>
            <a:solidFill>
              <a:srgbClr val="A5CE3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42" name="Google Shape;642;p94"/>
            <p:cNvSpPr/>
            <p:nvPr/>
          </p:nvSpPr>
          <p:spPr>
            <a:xfrm>
              <a:off x="10207625" y="3759200"/>
              <a:ext cx="38100" cy="429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8595B"/>
                </a:buClr>
                <a:buSzPts val="1800"/>
                <a:buFont typeface="Arial"/>
                <a:buNone/>
              </a:pPr>
              <a:endParaRPr sz="1800" i="0" u="none" strike="noStrike" cap="none">
                <a:solidFill>
                  <a:srgbClr val="58595B"/>
                </a:solidFill>
                <a:latin typeface="Tahoma"/>
                <a:ea typeface="Tahoma"/>
                <a:cs typeface="Tahoma"/>
                <a:sym typeface="Tahoma"/>
              </a:endParaRPr>
            </a:p>
          </p:txBody>
        </p:sp>
        <p:sp>
          <p:nvSpPr>
            <p:cNvPr id="643" name="Google Shape;643;p94"/>
            <p:cNvSpPr/>
            <p:nvPr/>
          </p:nvSpPr>
          <p:spPr>
            <a:xfrm>
              <a:off x="10126663" y="3348038"/>
              <a:ext cx="201613" cy="388938"/>
            </a:xfrm>
            <a:custGeom>
              <a:avLst/>
              <a:gdLst/>
              <a:ahLst/>
              <a:cxnLst/>
              <a:rect l="l" t="t" r="r" b="b"/>
              <a:pathLst>
                <a:path w="127" h="245" extrusionOk="0">
                  <a:moveTo>
                    <a:pt x="127" y="0"/>
                  </a:moveTo>
                  <a:lnTo>
                    <a:pt x="75" y="0"/>
                  </a:lnTo>
                  <a:lnTo>
                    <a:pt x="0" y="245"/>
                  </a:lnTo>
                  <a:lnTo>
                    <a:pt x="127" y="0"/>
                  </a:lnTo>
                  <a:close/>
                </a:path>
              </a:pathLst>
            </a:custGeom>
            <a:solidFill>
              <a:srgbClr val="EDF5D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grpSp>
      <p:cxnSp>
        <p:nvCxnSpPr>
          <p:cNvPr id="644" name="Google Shape;644;p94"/>
          <p:cNvCxnSpPr>
            <a:endCxn id="636" idx="3"/>
          </p:cNvCxnSpPr>
          <p:nvPr/>
        </p:nvCxnSpPr>
        <p:spPr>
          <a:xfrm rot="10800000">
            <a:off x="6693017" y="3102832"/>
            <a:ext cx="720900" cy="0"/>
          </a:xfrm>
          <a:prstGeom prst="straightConnector1">
            <a:avLst/>
          </a:prstGeom>
          <a:noFill/>
          <a:ln w="9525" cap="flat" cmpd="sng">
            <a:solidFill>
              <a:srgbClr val="63BC47"/>
            </a:solidFill>
            <a:prstDash val="dash"/>
            <a:round/>
            <a:headEnd type="stealth" w="med" len="med"/>
            <a:tailEnd type="none" w="med" len="med"/>
          </a:ln>
        </p:spPr>
      </p:cxnSp>
      <p:grpSp>
        <p:nvGrpSpPr>
          <p:cNvPr id="645" name="Google Shape;645;p94"/>
          <p:cNvGrpSpPr/>
          <p:nvPr/>
        </p:nvGrpSpPr>
        <p:grpSpPr>
          <a:xfrm>
            <a:off x="6556431" y="1795615"/>
            <a:ext cx="842359" cy="1036984"/>
            <a:chOff x="2104650" y="1262172"/>
            <a:chExt cx="1537433" cy="1892653"/>
          </a:xfrm>
        </p:grpSpPr>
        <p:sp>
          <p:nvSpPr>
            <p:cNvPr id="646" name="Google Shape;646;p94"/>
            <p:cNvSpPr/>
            <p:nvPr/>
          </p:nvSpPr>
          <p:spPr>
            <a:xfrm>
              <a:off x="2292982" y="1262172"/>
              <a:ext cx="1349100" cy="837025"/>
            </a:xfrm>
            <a:custGeom>
              <a:avLst/>
              <a:gdLst/>
              <a:ahLst/>
              <a:cxnLst/>
              <a:rect l="l" t="t" r="r" b="b"/>
              <a:pathLst>
                <a:path w="179" h="111" extrusionOk="0">
                  <a:moveTo>
                    <a:pt x="164" y="65"/>
                  </a:moveTo>
                  <a:cubicBezTo>
                    <a:pt x="164" y="64"/>
                    <a:pt x="164" y="64"/>
                    <a:pt x="164" y="63"/>
                  </a:cubicBezTo>
                  <a:cubicBezTo>
                    <a:pt x="164" y="37"/>
                    <a:pt x="144" y="16"/>
                    <a:pt x="120" y="16"/>
                  </a:cubicBezTo>
                  <a:cubicBezTo>
                    <a:pt x="116" y="16"/>
                    <a:pt x="113" y="16"/>
                    <a:pt x="109" y="17"/>
                  </a:cubicBezTo>
                  <a:cubicBezTo>
                    <a:pt x="101" y="7"/>
                    <a:pt x="89" y="0"/>
                    <a:pt x="75" y="0"/>
                  </a:cubicBezTo>
                  <a:cubicBezTo>
                    <a:pt x="50" y="0"/>
                    <a:pt x="30" y="21"/>
                    <a:pt x="30" y="47"/>
                  </a:cubicBezTo>
                  <a:cubicBezTo>
                    <a:pt x="14" y="47"/>
                    <a:pt x="0" y="62"/>
                    <a:pt x="0" y="79"/>
                  </a:cubicBezTo>
                  <a:cubicBezTo>
                    <a:pt x="0" y="97"/>
                    <a:pt x="14" y="111"/>
                    <a:pt x="30" y="111"/>
                  </a:cubicBezTo>
                  <a:cubicBezTo>
                    <a:pt x="120" y="111"/>
                    <a:pt x="120" y="111"/>
                    <a:pt x="120" y="111"/>
                  </a:cubicBezTo>
                  <a:cubicBezTo>
                    <a:pt x="120" y="111"/>
                    <a:pt x="120" y="111"/>
                    <a:pt x="120" y="111"/>
                  </a:cubicBezTo>
                  <a:cubicBezTo>
                    <a:pt x="120" y="111"/>
                    <a:pt x="120" y="111"/>
                    <a:pt x="120" y="111"/>
                  </a:cubicBezTo>
                  <a:cubicBezTo>
                    <a:pt x="157" y="111"/>
                    <a:pt x="157" y="111"/>
                    <a:pt x="157" y="111"/>
                  </a:cubicBezTo>
                  <a:cubicBezTo>
                    <a:pt x="169" y="111"/>
                    <a:pt x="179" y="100"/>
                    <a:pt x="179" y="87"/>
                  </a:cubicBezTo>
                  <a:cubicBezTo>
                    <a:pt x="179" y="77"/>
                    <a:pt x="173" y="68"/>
                    <a:pt x="164" y="65"/>
                  </a:cubicBezTo>
                  <a:close/>
                </a:path>
              </a:pathLst>
            </a:custGeom>
            <a:solidFill>
              <a:srgbClr val="63BC4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cap="none">
                <a:solidFill>
                  <a:srgbClr val="58595B"/>
                </a:solidFill>
                <a:latin typeface="Tahoma"/>
                <a:ea typeface="Tahoma"/>
                <a:cs typeface="Tahoma"/>
                <a:sym typeface="Tahoma"/>
              </a:endParaRPr>
            </a:p>
          </p:txBody>
        </p:sp>
        <p:cxnSp>
          <p:nvCxnSpPr>
            <p:cNvPr id="647" name="Google Shape;647;p94"/>
            <p:cNvCxnSpPr/>
            <p:nvPr/>
          </p:nvCxnSpPr>
          <p:spPr>
            <a:xfrm flipH="1">
              <a:off x="2104650" y="2208625"/>
              <a:ext cx="740700" cy="946200"/>
            </a:xfrm>
            <a:prstGeom prst="straightConnector1">
              <a:avLst/>
            </a:prstGeom>
            <a:noFill/>
            <a:ln w="9525" cap="flat" cmpd="sng">
              <a:solidFill>
                <a:srgbClr val="63BC47"/>
              </a:solidFill>
              <a:prstDash val="dash"/>
              <a:round/>
              <a:headEnd type="stealth" w="med" len="med"/>
              <a:tailEnd type="none" w="med" len="med"/>
            </a:ln>
          </p:spPr>
        </p:cxnSp>
        <p:cxnSp>
          <p:nvCxnSpPr>
            <p:cNvPr id="648" name="Google Shape;648;p94"/>
            <p:cNvCxnSpPr/>
            <p:nvPr/>
          </p:nvCxnSpPr>
          <p:spPr>
            <a:xfrm rot="10800000">
              <a:off x="2984700" y="2228600"/>
              <a:ext cx="626700" cy="875400"/>
            </a:xfrm>
            <a:prstGeom prst="straightConnector1">
              <a:avLst/>
            </a:prstGeom>
            <a:noFill/>
            <a:ln w="9525" cap="flat" cmpd="sng">
              <a:solidFill>
                <a:srgbClr val="63BC47"/>
              </a:solidFill>
              <a:prstDash val="dash"/>
              <a:round/>
              <a:headEnd type="stealth" w="med" len="med"/>
              <a:tailEnd type="none" w="med" len="med"/>
            </a:ln>
          </p:spPr>
        </p:cxn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6"/>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Преимущества, если</a:t>
            </a:r>
            <a:endParaRPr dirty="0"/>
          </a:p>
        </p:txBody>
      </p:sp>
      <p:sp>
        <p:nvSpPr>
          <p:cNvPr id="661" name="Google Shape;661;p96"/>
          <p:cNvSpPr/>
          <p:nvPr/>
        </p:nvSpPr>
        <p:spPr>
          <a:xfrm>
            <a:off x="3209625" y="1523102"/>
            <a:ext cx="2467200" cy="2810100"/>
          </a:xfrm>
          <a:prstGeom prst="round2DiagRect">
            <a:avLst>
              <a:gd name="adj1" fmla="val 16667"/>
              <a:gd name="adj2" fmla="val 0"/>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Source Sans Pro"/>
              <a:ea typeface="Source Sans Pro"/>
              <a:cs typeface="Source Sans Pro"/>
              <a:sym typeface="Source Sans Pro"/>
            </a:endParaRPr>
          </a:p>
        </p:txBody>
      </p:sp>
      <p:sp>
        <p:nvSpPr>
          <p:cNvPr id="662" name="Google Shape;662;p96"/>
          <p:cNvSpPr/>
          <p:nvPr/>
        </p:nvSpPr>
        <p:spPr>
          <a:xfrm>
            <a:off x="5808050" y="1487817"/>
            <a:ext cx="2467200" cy="2810100"/>
          </a:xfrm>
          <a:prstGeom prst="round2DiagRect">
            <a:avLst>
              <a:gd name="adj1" fmla="val 16667"/>
              <a:gd name="adj2" fmla="val 0"/>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Source Sans Pro"/>
              <a:ea typeface="Source Sans Pro"/>
              <a:cs typeface="Source Sans Pro"/>
              <a:sym typeface="Source Sans Pro"/>
            </a:endParaRPr>
          </a:p>
        </p:txBody>
      </p:sp>
      <p:sp>
        <p:nvSpPr>
          <p:cNvPr id="663" name="Google Shape;663;p96"/>
          <p:cNvSpPr/>
          <p:nvPr/>
        </p:nvSpPr>
        <p:spPr>
          <a:xfrm>
            <a:off x="611200" y="1454875"/>
            <a:ext cx="2467200" cy="2878200"/>
          </a:xfrm>
          <a:prstGeom prst="round2DiagRect">
            <a:avLst>
              <a:gd name="adj1" fmla="val 16667"/>
              <a:gd name="adj2" fmla="val 0"/>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Source Sans Pro"/>
              <a:ea typeface="Source Sans Pro"/>
              <a:cs typeface="Source Sans Pro"/>
              <a:sym typeface="Source Sans Pro"/>
            </a:endParaRPr>
          </a:p>
        </p:txBody>
      </p:sp>
      <p:sp>
        <p:nvSpPr>
          <p:cNvPr id="664" name="Google Shape;664;p96"/>
          <p:cNvSpPr txBox="1"/>
          <p:nvPr/>
        </p:nvSpPr>
        <p:spPr>
          <a:xfrm>
            <a:off x="5816150" y="1918400"/>
            <a:ext cx="2475300" cy="2211300"/>
          </a:xfrm>
          <a:prstGeom prst="rect">
            <a:avLst/>
          </a:prstGeom>
          <a:noFill/>
          <a:ln>
            <a:noFill/>
          </a:ln>
        </p:spPr>
        <p:txBody>
          <a:bodyPr spcFirstLastPara="1" wrap="square" lIns="91425" tIns="45700" rIns="91425" bIns="45700" anchor="t" anchorCtr="0">
            <a:noAutofit/>
          </a:bodyPr>
          <a:lstStyle/>
          <a:p>
            <a:pPr marL="171450" lvl="0" indent="-165100">
              <a:lnSpc>
                <a:spcPct val="115000"/>
              </a:lnSpc>
              <a:buClr>
                <a:srgbClr val="595959"/>
              </a:buClr>
              <a:buSzPts val="1100"/>
              <a:buFont typeface="Source Sans Pro"/>
              <a:buChar char="•"/>
            </a:pPr>
            <a:r>
              <a:rPr lang="ru-RU" sz="1100" dirty="0">
                <a:solidFill>
                  <a:srgbClr val="595959"/>
                </a:solidFill>
                <a:latin typeface="Source Sans Pro"/>
                <a:ea typeface="Source Sans Pro"/>
                <a:cs typeface="Source Sans Pro"/>
                <a:sym typeface="Source Sans Pro"/>
              </a:rPr>
              <a:t>Все организации, которые в настоящее время используют Google Cloud Print, должны найти альтернативу</a:t>
            </a:r>
            <a:endParaRPr sz="1100" dirty="0">
              <a:solidFill>
                <a:srgbClr val="595959"/>
              </a:solidFill>
              <a:latin typeface="Source Sans Pro"/>
              <a:ea typeface="Source Sans Pro"/>
              <a:cs typeface="Source Sans Pro"/>
              <a:sym typeface="Source Sans Pro"/>
            </a:endParaRPr>
          </a:p>
          <a:p>
            <a:pPr marL="171450" lvl="0" indent="-165100">
              <a:lnSpc>
                <a:spcPct val="115000"/>
              </a:lnSpc>
              <a:spcBef>
                <a:spcPts val="1000"/>
              </a:spcBef>
              <a:buClr>
                <a:srgbClr val="595959"/>
              </a:buClr>
              <a:buSzPts val="1100"/>
              <a:buFont typeface="Source Sans Pro"/>
              <a:buChar char="•"/>
            </a:pPr>
            <a:r>
              <a:rPr lang="ru-RU" sz="1100" dirty="0">
                <a:solidFill>
                  <a:srgbClr val="595959"/>
                </a:solidFill>
                <a:latin typeface="Source Sans Pro"/>
                <a:ea typeface="Source Sans Pro"/>
                <a:cs typeface="Source Sans Pro"/>
                <a:sym typeface="Source Sans Pro"/>
              </a:rPr>
              <a:t>Огромная возможность расширить свою клиентскую базу, особенно в сфере образования, где широко используется облачная печать Google</a:t>
            </a:r>
            <a:endParaRPr sz="1100" dirty="0">
              <a:solidFill>
                <a:srgbClr val="595959"/>
              </a:solidFill>
              <a:latin typeface="Source Sans Pro"/>
              <a:ea typeface="Source Sans Pro"/>
              <a:cs typeface="Source Sans Pro"/>
              <a:sym typeface="Source Sans Pro"/>
            </a:endParaRPr>
          </a:p>
        </p:txBody>
      </p:sp>
      <p:sp>
        <p:nvSpPr>
          <p:cNvPr id="665" name="Google Shape;665;p96"/>
          <p:cNvSpPr/>
          <p:nvPr/>
        </p:nvSpPr>
        <p:spPr>
          <a:xfrm>
            <a:off x="611225" y="1143000"/>
            <a:ext cx="2467200" cy="659700"/>
          </a:xfrm>
          <a:prstGeom prst="rect">
            <a:avLst/>
          </a:prstGeom>
          <a:solidFill>
            <a:schemeClr val="accent2"/>
          </a:solidFill>
          <a:ln>
            <a:noFill/>
          </a:ln>
        </p:spPr>
        <p:txBody>
          <a:bodyPr spcFirstLastPara="1" wrap="square" lIns="91425" tIns="0" rIns="91425" bIns="0" anchor="ctr" anchorCtr="0">
            <a:noAutofit/>
          </a:bodyPr>
          <a:lstStyle/>
          <a:p>
            <a:pPr lvl="0" algn="ctr">
              <a:buClr>
                <a:srgbClr val="FFFFFF"/>
              </a:buClr>
            </a:pPr>
            <a:r>
              <a:rPr lang="ru-RU" b="1" dirty="0">
                <a:solidFill>
                  <a:srgbClr val="FFFFFF"/>
                </a:solidFill>
                <a:latin typeface="Source Sans Pro"/>
                <a:ea typeface="Source Sans Pro"/>
                <a:cs typeface="Source Sans Pro"/>
                <a:sym typeface="Source Sans Pro"/>
              </a:rPr>
              <a:t>Я клиент</a:t>
            </a:r>
          </a:p>
          <a:p>
            <a:pPr lvl="0" algn="ctr">
              <a:buClr>
                <a:srgbClr val="FFFFFF"/>
              </a:buClr>
            </a:pPr>
            <a:r>
              <a:rPr lang="en-GB" sz="900" i="0" u="none" strike="noStrike" cap="none" dirty="0" err="1">
                <a:solidFill>
                  <a:srgbClr val="E8E8E8"/>
                </a:solidFill>
                <a:latin typeface="Source Sans Pro"/>
                <a:ea typeface="Source Sans Pro"/>
                <a:cs typeface="Source Sans Pro"/>
                <a:sym typeface="Source Sans Pro"/>
              </a:rPr>
              <a:t>SysAdmin</a:t>
            </a:r>
            <a:r>
              <a:rPr lang="en-GB" sz="900" i="0" u="none" strike="noStrike" cap="none" dirty="0">
                <a:solidFill>
                  <a:srgbClr val="E8E8E8"/>
                </a:solidFill>
                <a:latin typeface="Source Sans Pro"/>
                <a:ea typeface="Source Sans Pro"/>
                <a:cs typeface="Source Sans Pro"/>
                <a:sym typeface="Source Sans Pro"/>
              </a:rPr>
              <a:t>, IT </a:t>
            </a:r>
            <a:r>
              <a:rPr lang="en-GB" sz="900" dirty="0">
                <a:solidFill>
                  <a:srgbClr val="E8E8E8"/>
                </a:solidFill>
                <a:latin typeface="Source Sans Pro"/>
                <a:ea typeface="Source Sans Pro"/>
                <a:cs typeface="Source Sans Pro"/>
                <a:sym typeface="Source Sans Pro"/>
              </a:rPr>
              <a:t>m</a:t>
            </a:r>
            <a:r>
              <a:rPr lang="en-GB" sz="900" i="0" u="none" strike="noStrike" cap="none" dirty="0">
                <a:solidFill>
                  <a:srgbClr val="E8E8E8"/>
                </a:solidFill>
                <a:latin typeface="Source Sans Pro"/>
                <a:ea typeface="Source Sans Pro"/>
                <a:cs typeface="Source Sans Pro"/>
                <a:sym typeface="Source Sans Pro"/>
              </a:rPr>
              <a:t>anager,</a:t>
            </a:r>
            <a:endParaRPr sz="900" dirty="0">
              <a:latin typeface="Source Sans Pro"/>
              <a:ea typeface="Source Sans Pro"/>
              <a:cs typeface="Source Sans Pro"/>
              <a:sym typeface="Source Sans Pro"/>
            </a:endParaRPr>
          </a:p>
        </p:txBody>
      </p:sp>
      <p:sp>
        <p:nvSpPr>
          <p:cNvPr id="666" name="Google Shape;666;p96"/>
          <p:cNvSpPr txBox="1"/>
          <p:nvPr/>
        </p:nvSpPr>
        <p:spPr>
          <a:xfrm>
            <a:off x="611200" y="1918299"/>
            <a:ext cx="2475300" cy="2660845"/>
          </a:xfrm>
          <a:prstGeom prst="rect">
            <a:avLst/>
          </a:prstGeom>
          <a:noFill/>
          <a:ln>
            <a:noFill/>
          </a:ln>
        </p:spPr>
        <p:txBody>
          <a:bodyPr spcFirstLastPara="1" wrap="square" lIns="91425" tIns="45700" rIns="182875" bIns="45700" anchor="t" anchorCtr="0">
            <a:noAutofit/>
          </a:bodyPr>
          <a:lstStyle/>
          <a:p>
            <a:pPr marL="171450" lvl="0" indent="-165100">
              <a:lnSpc>
                <a:spcPct val="115000"/>
              </a:lnSpc>
              <a:buClr>
                <a:schemeClr val="dk2"/>
              </a:buClr>
              <a:buSzPts val="1100"/>
              <a:buFont typeface="Barlow"/>
              <a:buChar char="•"/>
            </a:pPr>
            <a:r>
              <a:rPr lang="ru-RU" sz="1100" dirty="0">
                <a:solidFill>
                  <a:schemeClr val="dk2"/>
                </a:solidFill>
                <a:latin typeface="Barlow"/>
                <a:ea typeface="Barlow"/>
                <a:cs typeface="Barlow"/>
                <a:sym typeface="Barlow"/>
              </a:rPr>
              <a:t>Можно мигрировать из Google Cloud Print</a:t>
            </a:r>
          </a:p>
          <a:p>
            <a:pPr marL="171450" lvl="0" indent="-165100">
              <a:lnSpc>
                <a:spcPct val="115000"/>
              </a:lnSpc>
              <a:buClr>
                <a:schemeClr val="dk2"/>
              </a:buClr>
              <a:buSzPts val="1100"/>
              <a:buFont typeface="Barlow"/>
              <a:buChar char="•"/>
            </a:pPr>
            <a:r>
              <a:rPr lang="ru-RU" sz="1100" dirty="0">
                <a:solidFill>
                  <a:schemeClr val="dk2"/>
                </a:solidFill>
                <a:latin typeface="Barlow"/>
                <a:ea typeface="Barlow"/>
                <a:cs typeface="Barlow"/>
                <a:sym typeface="Barlow"/>
              </a:rPr>
              <a:t>Теперь можно предложить своим пользователям собственную удаленную печать, альтернативную веб-печати или электронной почте для печати</a:t>
            </a:r>
            <a:r>
              <a:rPr lang="en-GB" sz="1100" dirty="0">
                <a:solidFill>
                  <a:schemeClr val="dk2"/>
                </a:solidFill>
                <a:latin typeface="Barlow"/>
                <a:ea typeface="Barlow"/>
                <a:cs typeface="Barlow"/>
                <a:sym typeface="Barlow"/>
              </a:rPr>
              <a:t>  </a:t>
            </a:r>
            <a:endParaRPr lang="ru-RU" sz="1100" dirty="0">
              <a:solidFill>
                <a:schemeClr val="dk2"/>
              </a:solidFill>
              <a:latin typeface="Barlow"/>
              <a:ea typeface="Barlow"/>
              <a:cs typeface="Barlow"/>
              <a:sym typeface="Barlow"/>
            </a:endParaRPr>
          </a:p>
          <a:p>
            <a:pPr marL="171450" lvl="0" indent="-165100">
              <a:lnSpc>
                <a:spcPct val="115000"/>
              </a:lnSpc>
              <a:buClr>
                <a:schemeClr val="dk2"/>
              </a:buClr>
              <a:buSzPts val="1100"/>
              <a:buFont typeface="Barlow"/>
              <a:buChar char="•"/>
            </a:pPr>
            <a:r>
              <a:rPr lang="ru-RU" sz="1100" dirty="0">
                <a:solidFill>
                  <a:srgbClr val="666666"/>
                </a:solidFill>
                <a:latin typeface="Barlow"/>
                <a:ea typeface="Barlow"/>
                <a:cs typeface="Barlow"/>
                <a:sym typeface="Barlow"/>
              </a:rPr>
              <a:t>Меньше заявок в ИТ, так как сотрудники и подрядчики могут легко настроить печать самостоятельно</a:t>
            </a:r>
            <a:endParaRPr sz="1100" dirty="0">
              <a:solidFill>
                <a:schemeClr val="dk2"/>
              </a:solidFill>
              <a:latin typeface="Barlow"/>
              <a:ea typeface="Barlow"/>
              <a:cs typeface="Barlow"/>
              <a:sym typeface="Barlow"/>
            </a:endParaRPr>
          </a:p>
        </p:txBody>
      </p:sp>
      <p:sp>
        <p:nvSpPr>
          <p:cNvPr id="667" name="Google Shape;667;p96"/>
          <p:cNvSpPr/>
          <p:nvPr/>
        </p:nvSpPr>
        <p:spPr>
          <a:xfrm>
            <a:off x="3209343" y="1143093"/>
            <a:ext cx="2467500" cy="655800"/>
          </a:xfrm>
          <a:prstGeom prst="rect">
            <a:avLst/>
          </a:prstGeom>
          <a:solidFill>
            <a:srgbClr val="00A68B"/>
          </a:solidFill>
          <a:ln>
            <a:noFill/>
          </a:ln>
        </p:spPr>
        <p:txBody>
          <a:bodyPr spcFirstLastPara="1" wrap="square" lIns="91425" tIns="0" rIns="91425" bIns="0" anchor="ctr" anchorCtr="0">
            <a:noAutofit/>
          </a:bodyPr>
          <a:lstStyle/>
          <a:p>
            <a:pPr lvl="0" algn="ctr">
              <a:buClr>
                <a:srgbClr val="FFFFFF"/>
              </a:buClr>
            </a:pPr>
            <a:r>
              <a:rPr lang="ru-RU" b="1" dirty="0">
                <a:solidFill>
                  <a:srgbClr val="FFFFFF"/>
                </a:solidFill>
                <a:latin typeface="Source Sans Pro"/>
                <a:ea typeface="Source Sans Pro"/>
                <a:cs typeface="Source Sans Pro"/>
                <a:sym typeface="Source Sans Pro"/>
              </a:rPr>
              <a:t>Я же пользователь</a:t>
            </a:r>
          </a:p>
          <a:p>
            <a:pPr lvl="0" algn="ctr">
              <a:buClr>
                <a:srgbClr val="FFFFFF"/>
              </a:buClr>
            </a:pPr>
            <a:r>
              <a:rPr lang="en-GB" sz="900" dirty="0">
                <a:solidFill>
                  <a:srgbClr val="E8E8E8"/>
                </a:solidFill>
                <a:latin typeface="Source Sans Pro"/>
                <a:ea typeface="Source Sans Pro"/>
                <a:cs typeface="Source Sans Pro"/>
                <a:sym typeface="Source Sans Pro"/>
              </a:rPr>
              <a:t>Students, staff</a:t>
            </a:r>
            <a:endParaRPr sz="900" dirty="0">
              <a:solidFill>
                <a:srgbClr val="E8E8E8"/>
              </a:solidFill>
              <a:latin typeface="Source Sans Pro"/>
              <a:ea typeface="Source Sans Pro"/>
              <a:cs typeface="Source Sans Pro"/>
              <a:sym typeface="Source Sans Pro"/>
            </a:endParaRPr>
          </a:p>
        </p:txBody>
      </p:sp>
      <p:sp>
        <p:nvSpPr>
          <p:cNvPr id="668" name="Google Shape;668;p96"/>
          <p:cNvSpPr/>
          <p:nvPr/>
        </p:nvSpPr>
        <p:spPr>
          <a:xfrm>
            <a:off x="5808058" y="1143105"/>
            <a:ext cx="2467500" cy="659700"/>
          </a:xfrm>
          <a:prstGeom prst="rect">
            <a:avLst/>
          </a:prstGeom>
          <a:solidFill>
            <a:srgbClr val="7D79BC"/>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Clr>
                <a:srgbClr val="FFFFFF"/>
              </a:buClr>
              <a:buFont typeface="Arial"/>
              <a:buNone/>
            </a:pPr>
            <a:r>
              <a:rPr lang="ru-RU" b="1" dirty="0">
                <a:solidFill>
                  <a:srgbClr val="FFFFFF"/>
                </a:solidFill>
                <a:latin typeface="Source Sans Pro"/>
                <a:ea typeface="Source Sans Pro"/>
                <a:cs typeface="Source Sans Pro"/>
                <a:sym typeface="Source Sans Pro"/>
              </a:rPr>
              <a:t>Я партнёр </a:t>
            </a:r>
            <a:r>
              <a:rPr lang="en-US" b="1" dirty="0" err="1">
                <a:solidFill>
                  <a:srgbClr val="FFFFFF"/>
                </a:solidFill>
                <a:latin typeface="Source Sans Pro"/>
                <a:ea typeface="Source Sans Pro"/>
                <a:cs typeface="Source Sans Pro"/>
                <a:sym typeface="Source Sans Pro"/>
              </a:rPr>
              <a:t>PaperCut</a:t>
            </a:r>
            <a:endParaRPr dirty="0">
              <a:latin typeface="Source Sans Pro"/>
              <a:ea typeface="Source Sans Pro"/>
              <a:cs typeface="Source Sans Pro"/>
              <a:sym typeface="Source Sans Pro"/>
            </a:endParaRPr>
          </a:p>
          <a:p>
            <a:pPr marL="0" lvl="0" indent="0" algn="ctr" rtl="0">
              <a:lnSpc>
                <a:spcPct val="100000"/>
              </a:lnSpc>
              <a:spcBef>
                <a:spcPts val="0"/>
              </a:spcBef>
              <a:spcAft>
                <a:spcPts val="0"/>
              </a:spcAft>
              <a:buClr>
                <a:srgbClr val="E8E8E8"/>
              </a:buClr>
              <a:buFont typeface="Arial"/>
              <a:buNone/>
            </a:pPr>
            <a:r>
              <a:rPr lang="en-GB" sz="900" dirty="0">
                <a:solidFill>
                  <a:srgbClr val="E8E8E8"/>
                </a:solidFill>
                <a:latin typeface="Source Sans Pro"/>
                <a:ea typeface="Source Sans Pro"/>
                <a:cs typeface="Source Sans Pro"/>
                <a:sym typeface="Source Sans Pro"/>
              </a:rPr>
              <a:t>ASC, Reseller, Manufacturer</a:t>
            </a:r>
            <a:endParaRPr sz="900" b="1" dirty="0">
              <a:solidFill>
                <a:srgbClr val="FFFFFF"/>
              </a:solidFill>
              <a:latin typeface="Source Sans Pro"/>
              <a:ea typeface="Source Sans Pro"/>
              <a:cs typeface="Source Sans Pro"/>
              <a:sym typeface="Source Sans Pro"/>
            </a:endParaRPr>
          </a:p>
        </p:txBody>
      </p:sp>
      <p:sp>
        <p:nvSpPr>
          <p:cNvPr id="669" name="Google Shape;669;p96"/>
          <p:cNvSpPr txBox="1"/>
          <p:nvPr/>
        </p:nvSpPr>
        <p:spPr>
          <a:xfrm>
            <a:off x="3209625" y="1918300"/>
            <a:ext cx="2475300" cy="2211300"/>
          </a:xfrm>
          <a:prstGeom prst="rect">
            <a:avLst/>
          </a:prstGeom>
          <a:noFill/>
          <a:ln>
            <a:noFill/>
          </a:ln>
        </p:spPr>
        <p:txBody>
          <a:bodyPr spcFirstLastPara="1" wrap="square" lIns="91425" tIns="45700" rIns="182875" bIns="45700" anchor="t" anchorCtr="0">
            <a:noAutofit/>
          </a:bodyPr>
          <a:lstStyle/>
          <a:p>
            <a:pPr marL="171450" lvl="0" indent="-165100">
              <a:buClr>
                <a:schemeClr val="dk2"/>
              </a:buClr>
              <a:buSzPts val="1100"/>
              <a:buFont typeface="Source Sans Pro"/>
              <a:buChar char="•"/>
            </a:pPr>
            <a:r>
              <a:rPr lang="ru-RU" sz="1100" dirty="0">
                <a:solidFill>
                  <a:srgbClr val="666666"/>
                </a:solidFill>
                <a:latin typeface="Barlow"/>
                <a:ea typeface="Barlow"/>
                <a:cs typeface="Barlow"/>
                <a:sym typeface="Barlow"/>
              </a:rPr>
              <a:t>Печать происходит быстро</a:t>
            </a:r>
          </a:p>
          <a:p>
            <a:pPr marL="171450" lvl="0" indent="-165100">
              <a:buClr>
                <a:schemeClr val="dk2"/>
              </a:buClr>
              <a:buSzPts val="1100"/>
              <a:buFont typeface="Source Sans Pro"/>
              <a:buChar char="•"/>
            </a:pPr>
            <a:endParaRPr lang="ru-RU" sz="1100" dirty="0">
              <a:solidFill>
                <a:srgbClr val="666666"/>
              </a:solidFill>
              <a:latin typeface="Barlow"/>
              <a:ea typeface="Barlow"/>
              <a:cs typeface="Barlow"/>
              <a:sym typeface="Barlow"/>
            </a:endParaRPr>
          </a:p>
          <a:p>
            <a:pPr marL="171450" lvl="0" indent="-165100">
              <a:buClr>
                <a:schemeClr val="dk2"/>
              </a:buClr>
              <a:buSzPts val="1100"/>
              <a:buFont typeface="Source Sans Pro"/>
              <a:buChar char="•"/>
            </a:pPr>
            <a:r>
              <a:rPr lang="ru-RU" sz="1100" dirty="0">
                <a:solidFill>
                  <a:srgbClr val="666666"/>
                </a:solidFill>
                <a:latin typeface="Barlow"/>
                <a:ea typeface="Barlow"/>
                <a:cs typeface="Barlow"/>
                <a:sym typeface="Barlow"/>
              </a:rPr>
              <a:t>Печать безопасна</a:t>
            </a:r>
          </a:p>
          <a:p>
            <a:pPr marL="171450" lvl="0" indent="-165100">
              <a:buClr>
                <a:schemeClr val="dk2"/>
              </a:buClr>
              <a:buSzPts val="1100"/>
              <a:buFont typeface="Source Sans Pro"/>
              <a:buChar char="•"/>
            </a:pPr>
            <a:endParaRPr lang="ru-RU" sz="1100" dirty="0">
              <a:solidFill>
                <a:srgbClr val="666666"/>
              </a:solidFill>
              <a:latin typeface="Barlow"/>
              <a:ea typeface="Barlow"/>
              <a:cs typeface="Barlow"/>
              <a:sym typeface="Barlow"/>
            </a:endParaRPr>
          </a:p>
          <a:p>
            <a:pPr marL="171450" lvl="0" indent="-165100">
              <a:buClr>
                <a:schemeClr val="dk2"/>
              </a:buClr>
              <a:buSzPts val="1100"/>
              <a:buFont typeface="Source Sans Pro"/>
              <a:buChar char="•"/>
            </a:pPr>
            <a:r>
              <a:rPr lang="ru-RU" sz="1100" dirty="0">
                <a:solidFill>
                  <a:srgbClr val="666666"/>
                </a:solidFill>
                <a:latin typeface="Barlow"/>
                <a:ea typeface="Barlow"/>
                <a:cs typeface="Barlow"/>
                <a:sym typeface="Barlow"/>
              </a:rPr>
              <a:t>Печать очень проста в настройке</a:t>
            </a:r>
          </a:p>
          <a:p>
            <a:pPr marL="171450" lvl="0" indent="-165100">
              <a:buClr>
                <a:schemeClr val="dk2"/>
              </a:buClr>
              <a:buSzPts val="1100"/>
              <a:buFont typeface="Source Sans Pro"/>
              <a:buChar char="•"/>
            </a:pPr>
            <a:endParaRPr lang="ru-RU" sz="1100" dirty="0">
              <a:solidFill>
                <a:srgbClr val="666666"/>
              </a:solidFill>
              <a:latin typeface="Barlow"/>
              <a:ea typeface="Barlow"/>
              <a:cs typeface="Barlow"/>
              <a:sym typeface="Barlow"/>
            </a:endParaRPr>
          </a:p>
          <a:p>
            <a:pPr marL="171450" lvl="0" indent="-165100">
              <a:buClr>
                <a:schemeClr val="dk2"/>
              </a:buClr>
              <a:buSzPts val="1100"/>
              <a:buFont typeface="Source Sans Pro"/>
              <a:buChar char="•"/>
            </a:pPr>
            <a:r>
              <a:rPr lang="ru-RU" sz="1100" dirty="0">
                <a:solidFill>
                  <a:srgbClr val="666666"/>
                </a:solidFill>
                <a:latin typeface="Barlow"/>
                <a:ea typeface="Barlow"/>
                <a:cs typeface="Barlow"/>
                <a:sym typeface="Barlow"/>
              </a:rPr>
              <a:t>Я могу печатать с моего собственного устройства, из любого места</a:t>
            </a:r>
            <a:endParaRPr sz="1100" dirty="0">
              <a:solidFill>
                <a:srgbClr val="666666"/>
              </a:solidFill>
              <a:latin typeface="Barlow"/>
              <a:ea typeface="Barlow"/>
              <a:cs typeface="Barlow"/>
              <a:sym typeface="Barlow"/>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6"/>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GB" dirty="0"/>
              <a:t>Mobility Print  </a:t>
            </a:r>
            <a:endParaRPr dirty="0"/>
          </a:p>
          <a:p>
            <a:pPr marL="0" lvl="0" indent="0" algn="r" rtl="0">
              <a:spcBef>
                <a:spcPts val="0"/>
              </a:spcBef>
              <a:spcAft>
                <a:spcPts val="0"/>
              </a:spcAft>
              <a:buNone/>
            </a:pPr>
            <a:r>
              <a:rPr lang="en-GB" dirty="0"/>
              <a:t>Cloud Print </a:t>
            </a:r>
            <a:r>
              <a:rPr lang="ru-RU" dirty="0"/>
              <a:t>для</a:t>
            </a:r>
            <a:r>
              <a:rPr lang="en-GB" dirty="0"/>
              <a:t> Windows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Minimum Server Version </a:t>
            </a:r>
            <a:endParaRPr/>
          </a:p>
        </p:txBody>
      </p:sp>
      <p:sp>
        <p:nvSpPr>
          <p:cNvPr id="221" name="Google Shape;221;p42"/>
          <p:cNvSpPr txBox="1">
            <a:spLocks noGrp="1"/>
          </p:cNvSpPr>
          <p:nvPr>
            <p:ph type="body" idx="1"/>
          </p:nvPr>
        </p:nvSpPr>
        <p:spPr>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ru-RU" dirty="0"/>
              <a:t>Облачная печать для Windows работает с или без PaperCut NG/MF</a:t>
            </a:r>
            <a:r>
              <a:rPr lang="en-US" dirty="0" err="1"/>
              <a:t>PaperCut</a:t>
            </a:r>
            <a:r>
              <a:rPr lang="en-US" dirty="0"/>
              <a:t> NG/MF version:</a:t>
            </a:r>
          </a:p>
          <a:p>
            <a:pPr marL="914400" lvl="1" indent="-317500" algn="l" rtl="0">
              <a:spcBef>
                <a:spcPts val="1000"/>
              </a:spcBef>
              <a:spcAft>
                <a:spcPts val="0"/>
              </a:spcAft>
              <a:buSzPts val="1400"/>
              <a:buChar char="●"/>
            </a:pPr>
            <a:r>
              <a:rPr lang="en-GB" dirty="0"/>
              <a:t> 17.0.3 </a:t>
            </a:r>
            <a:r>
              <a:rPr lang="ru-RU" dirty="0"/>
              <a:t>и выше</a:t>
            </a:r>
            <a:r>
              <a:rPr lang="en-GB" dirty="0"/>
              <a:t>.</a:t>
            </a:r>
            <a:endParaRPr dirty="0"/>
          </a:p>
          <a:p>
            <a:pPr marL="457200" lvl="0" indent="-342900" algn="l" rtl="0">
              <a:spcBef>
                <a:spcPts val="1000"/>
              </a:spcBef>
              <a:spcAft>
                <a:spcPts val="0"/>
              </a:spcAft>
              <a:buSzPts val="1800"/>
              <a:buChar char="►"/>
            </a:pPr>
            <a:r>
              <a:rPr lang="en-GB" dirty="0"/>
              <a:t>Mobility Print Server </a:t>
            </a:r>
            <a:r>
              <a:rPr lang="ru-RU" dirty="0"/>
              <a:t>версия</a:t>
            </a:r>
            <a:r>
              <a:rPr lang="en-GB" dirty="0"/>
              <a:t>:</a:t>
            </a:r>
            <a:endParaRPr dirty="0"/>
          </a:p>
          <a:p>
            <a:pPr marL="914400" lvl="1" indent="-317500" algn="l" rtl="0">
              <a:spcBef>
                <a:spcPts val="0"/>
              </a:spcBef>
              <a:spcAft>
                <a:spcPts val="0"/>
              </a:spcAft>
              <a:buSzPts val="1400"/>
              <a:buChar char="●"/>
            </a:pPr>
            <a:r>
              <a:rPr lang="en-GB" dirty="0"/>
              <a:t>1.0.2580 </a:t>
            </a:r>
            <a:r>
              <a:rPr lang="ru-RU" dirty="0"/>
              <a:t>и выше</a:t>
            </a:r>
            <a:endParaRPr dirty="0"/>
          </a:p>
          <a:p>
            <a:pPr marL="457200" lvl="0" indent="-342900" algn="l" rtl="0">
              <a:spcBef>
                <a:spcPts val="1000"/>
              </a:spcBef>
              <a:spcAft>
                <a:spcPts val="1000"/>
              </a:spcAft>
              <a:buSzPts val="1800"/>
              <a:buChar char="►"/>
            </a:pPr>
            <a:r>
              <a:rPr lang="ru-RU" dirty="0"/>
              <a:t>Доступна на</a:t>
            </a:r>
            <a:r>
              <a:rPr lang="en-GB" dirty="0"/>
              <a:t>: </a:t>
            </a:r>
            <a:r>
              <a:rPr lang="en-GB" u="sng" dirty="0" err="1">
                <a:solidFill>
                  <a:schemeClr val="hlink"/>
                </a:solidFill>
                <a:hlinkClick r:id="rId3"/>
              </a:rPr>
              <a:t>PaperCut</a:t>
            </a:r>
            <a:r>
              <a:rPr lang="en-GB" u="sng" dirty="0">
                <a:solidFill>
                  <a:schemeClr val="hlink"/>
                </a:solidFill>
                <a:hlinkClick r:id="rId3"/>
              </a:rPr>
              <a:t> Mobility Print Web Page</a:t>
            </a:r>
            <a:endParaRPr sz="1400" dirty="0">
              <a:solidFill>
                <a:srgbClr val="6E6E7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chemeClr val="accent1"/>
                </a:solidFill>
              </a:rPr>
              <a:t>NEW </a:t>
            </a:r>
            <a:r>
              <a:rPr lang="en-GB" dirty="0"/>
              <a:t>Mobility Print Windows </a:t>
            </a:r>
            <a:r>
              <a:rPr lang="ru-RU" dirty="0"/>
              <a:t>клиент</a:t>
            </a:r>
            <a:endParaRPr dirty="0"/>
          </a:p>
        </p:txBody>
      </p:sp>
      <p:sp>
        <p:nvSpPr>
          <p:cNvPr id="227" name="Google Shape;227;p43"/>
          <p:cNvSpPr txBox="1">
            <a:spLocks noGrp="1"/>
          </p:cNvSpPr>
          <p:nvPr>
            <p:ph type="body" idx="4294967295"/>
          </p:nvPr>
        </p:nvSpPr>
        <p:spPr>
          <a:xfrm>
            <a:off x="468000" y="2059781"/>
            <a:ext cx="5416550" cy="3630613"/>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ru-RU" dirty="0"/>
              <a:t>Новый установщик MSI клиента Windows</a:t>
            </a:r>
          </a:p>
          <a:p>
            <a:pPr marL="457200" lvl="0" indent="-342900" algn="l" rtl="0">
              <a:spcBef>
                <a:spcPts val="0"/>
              </a:spcBef>
              <a:spcAft>
                <a:spcPts val="0"/>
              </a:spcAft>
              <a:buSzPts val="1800"/>
              <a:buChar char="►"/>
            </a:pPr>
            <a:r>
              <a:rPr lang="ru-RU" dirty="0"/>
              <a:t>Новая страница настройки клиента Windows</a:t>
            </a:r>
          </a:p>
          <a:p>
            <a:pPr marL="457200" lvl="0" indent="-342900" algn="l" rtl="0">
              <a:spcBef>
                <a:spcPts val="0"/>
              </a:spcBef>
              <a:spcAft>
                <a:spcPts val="0"/>
              </a:spcAft>
              <a:buSzPts val="1800"/>
              <a:buChar char="►"/>
            </a:pPr>
            <a:r>
              <a:rPr lang="ru-RU" dirty="0"/>
              <a:t>Работает в фоновом режиме</a:t>
            </a:r>
          </a:p>
          <a:p>
            <a:pPr marL="457200" lvl="0" indent="-342900" algn="l" rtl="0">
              <a:spcBef>
                <a:spcPts val="0"/>
              </a:spcBef>
              <a:spcAft>
                <a:spcPts val="0"/>
              </a:spcAft>
              <a:buSzPts val="1800"/>
              <a:buChar char="►"/>
            </a:pPr>
            <a:r>
              <a:rPr lang="ru-RU" dirty="0"/>
              <a:t>Автоматическое обновление</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Подготовка к установке</a:t>
            </a:r>
            <a:endParaRPr dirty="0"/>
          </a:p>
        </p:txBody>
      </p:sp>
      <p:sp>
        <p:nvSpPr>
          <p:cNvPr id="233" name="Google Shape;233;p44"/>
          <p:cNvSpPr txBox="1">
            <a:spLocks noGrp="1"/>
          </p:cNvSpPr>
          <p:nvPr>
            <p:ph type="body" idx="1"/>
          </p:nvPr>
        </p:nvSpPr>
        <p:spPr>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ru-RU" dirty="0"/>
              <a:t>Запрос ссылки приглашения / страница Настройки</a:t>
            </a:r>
          </a:p>
          <a:p>
            <a:pPr marL="457200" lvl="0" indent="-342900" algn="l" rtl="0">
              <a:spcBef>
                <a:spcPts val="1000"/>
              </a:spcBef>
              <a:spcAft>
                <a:spcPts val="0"/>
              </a:spcAft>
              <a:buSzPts val="1800"/>
              <a:buChar char="►"/>
            </a:pPr>
            <a:r>
              <a:rPr lang="ru-RU" dirty="0"/>
              <a:t>Скачать и запустить установщик</a:t>
            </a:r>
          </a:p>
          <a:p>
            <a:pPr marL="457200" lvl="0" indent="-342900" algn="l" rtl="0">
              <a:spcBef>
                <a:spcPts val="1000"/>
              </a:spcBef>
              <a:spcAft>
                <a:spcPts val="0"/>
              </a:spcAft>
              <a:buSzPts val="1800"/>
              <a:buChar char="►"/>
            </a:pPr>
            <a:r>
              <a:rPr lang="ru-RU" dirty="0"/>
              <a:t>Нажмите кнопку "Открыть с помощью" </a:t>
            </a:r>
            <a:endParaRPr lang="en-US" dirty="0"/>
          </a:p>
          <a:p>
            <a:pPr marL="114300" lvl="0" indent="0" algn="l" rtl="0">
              <a:spcBef>
                <a:spcPts val="1000"/>
              </a:spcBef>
              <a:spcAft>
                <a:spcPts val="0"/>
              </a:spcAft>
              <a:buSzPts val="1800"/>
              <a:buNone/>
            </a:pPr>
            <a:r>
              <a:rPr lang="ru-RU" dirty="0"/>
              <a:t>или нажмите ссылку</a:t>
            </a:r>
          </a:p>
          <a:p>
            <a:pPr marL="457200" lvl="0" indent="-342900" algn="l" rtl="0">
              <a:spcBef>
                <a:spcPts val="1000"/>
              </a:spcBef>
              <a:spcAft>
                <a:spcPts val="0"/>
              </a:spcAft>
              <a:buSzPts val="1800"/>
              <a:buChar char="►"/>
            </a:pPr>
            <a:r>
              <a:rPr lang="en-GB" dirty="0"/>
              <a:t>That’s it!</a:t>
            </a:r>
            <a:endParaRPr dirty="0"/>
          </a:p>
        </p:txBody>
      </p:sp>
      <p:pic>
        <p:nvPicPr>
          <p:cNvPr id="2" name="Picture 1">
            <a:extLst>
              <a:ext uri="{FF2B5EF4-FFF2-40B4-BE49-F238E27FC236}">
                <a16:creationId xmlns:a16="http://schemas.microsoft.com/office/drawing/2014/main" id="{7E610BE7-0190-44EB-9D6B-E1E57F013822}"/>
              </a:ext>
            </a:extLst>
          </p:cNvPr>
          <p:cNvPicPr>
            <a:picLocks noChangeAspect="1"/>
          </p:cNvPicPr>
          <p:nvPr/>
        </p:nvPicPr>
        <p:blipFill>
          <a:blip r:embed="rId3"/>
          <a:stretch>
            <a:fillRect/>
          </a:stretch>
        </p:blipFill>
        <p:spPr>
          <a:xfrm>
            <a:off x="5404072" y="794400"/>
            <a:ext cx="2798238" cy="37147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5"/>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Печать</a:t>
            </a:r>
            <a:endParaRPr dirty="0"/>
          </a:p>
        </p:txBody>
      </p:sp>
      <p:sp>
        <p:nvSpPr>
          <p:cNvPr id="239" name="Google Shape;239;p45"/>
          <p:cNvSpPr txBox="1">
            <a:spLocks noGrp="1"/>
          </p:cNvSpPr>
          <p:nvPr>
            <p:ph type="body" idx="1"/>
          </p:nvPr>
        </p:nvSpPr>
        <p:spPr>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ru-RU" dirty="0"/>
              <a:t>Печатайте как обычно</a:t>
            </a:r>
            <a:endParaRPr dirty="0"/>
          </a:p>
          <a:p>
            <a:pPr marL="457200" lvl="0" indent="-342900" algn="l" rtl="0">
              <a:spcBef>
                <a:spcPts val="1000"/>
              </a:spcBef>
              <a:spcAft>
                <a:spcPts val="0"/>
              </a:spcAft>
              <a:buSzPts val="1800"/>
              <a:buChar char="►"/>
            </a:pPr>
            <a:r>
              <a:rPr lang="ru-RU" dirty="0"/>
              <a:t>Авторизуйтесь как сотрудник (если необходимо)</a:t>
            </a:r>
            <a:endParaRPr dirty="0"/>
          </a:p>
          <a:p>
            <a:pPr marL="457200" lvl="0" indent="-342900" algn="l" rtl="0">
              <a:spcBef>
                <a:spcPts val="1000"/>
              </a:spcBef>
              <a:spcAft>
                <a:spcPts val="1000"/>
              </a:spcAft>
              <a:buSzPts val="1800"/>
              <a:buChar char="►"/>
            </a:pPr>
            <a:r>
              <a:rPr lang="en-GB" dirty="0"/>
              <a:t>That’s it!</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Технические детали</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1046"/>
          <p:cNvSpPr txBox="1">
            <a:spLocks noChangeArrowheads="1"/>
          </p:cNvSpPr>
          <p:nvPr/>
        </p:nvSpPr>
        <p:spPr bwMode="auto">
          <a:xfrm>
            <a:off x="737574" y="4065310"/>
            <a:ext cx="4698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sz="1200" dirty="0">
                <a:solidFill>
                  <a:srgbClr val="002060"/>
                </a:solidFill>
                <a:latin typeface="+mj-lt"/>
                <a:cs typeface="Arial" charset="0"/>
              </a:rPr>
              <a:t>Встроенное программное обеспечение для разблокировки заданий на печать и функций копирования, сканирования и факса через ЖК-панель МФУ.</a:t>
            </a:r>
            <a:endParaRPr lang="en-US" sz="1200" dirty="0">
              <a:solidFill>
                <a:srgbClr val="002060"/>
              </a:solidFill>
              <a:latin typeface="+mj-lt"/>
              <a:cs typeface="Arial" charset="0"/>
            </a:endParaRPr>
          </a:p>
        </p:txBody>
      </p:sp>
      <p:pic>
        <p:nvPicPr>
          <p:cNvPr id="4" name="Picture 3">
            <a:extLst>
              <a:ext uri="{FF2B5EF4-FFF2-40B4-BE49-F238E27FC236}">
                <a16:creationId xmlns:a16="http://schemas.microsoft.com/office/drawing/2014/main" id="{C1573754-DB2F-4D38-A478-004AB32F1E9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70948" y="1329613"/>
            <a:ext cx="5602105" cy="2375945"/>
          </a:xfrm>
          <a:prstGeom prst="rect">
            <a:avLst/>
          </a:prstGeom>
        </p:spPr>
      </p:pic>
      <p:sp>
        <p:nvSpPr>
          <p:cNvPr id="12" name="Titel 11">
            <a:extLst>
              <a:ext uri="{FF2B5EF4-FFF2-40B4-BE49-F238E27FC236}">
                <a16:creationId xmlns:a16="http://schemas.microsoft.com/office/drawing/2014/main" id="{4020DF5C-8510-4092-95FC-2DAEF047DA88}"/>
              </a:ext>
            </a:extLst>
          </p:cNvPr>
          <p:cNvSpPr>
            <a:spLocks noGrp="1"/>
          </p:cNvSpPr>
          <p:nvPr>
            <p:ph type="title"/>
          </p:nvPr>
        </p:nvSpPr>
        <p:spPr/>
        <p:txBody>
          <a:bodyPr/>
          <a:lstStyle/>
          <a:p>
            <a:pPr algn="r"/>
            <a:r>
              <a:rPr lang="nl-NL" dirty="0"/>
              <a:t>Embedded </a:t>
            </a:r>
            <a:r>
              <a:rPr lang="ru-RU" dirty="0"/>
              <a:t>решение</a:t>
            </a:r>
            <a:endParaRPr lang="nl-NL" dirty="0"/>
          </a:p>
        </p:txBody>
      </p:sp>
    </p:spTree>
    <p:extLst>
      <p:ext uri="{BB962C8B-B14F-4D97-AF65-F5344CB8AC3E}">
        <p14:creationId xmlns:p14="http://schemas.microsoft.com/office/powerpoint/2010/main" val="91674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7"/>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7"/>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7"/>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7"/>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Cloud Print</a:t>
            </a:r>
            <a:endParaRPr dirty="0"/>
          </a:p>
        </p:txBody>
      </p:sp>
      <p:sp>
        <p:nvSpPr>
          <p:cNvPr id="253" name="Google Shape;253;p47"/>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47"/>
          <p:cNvGrpSpPr/>
          <p:nvPr/>
        </p:nvGrpSpPr>
        <p:grpSpPr>
          <a:xfrm>
            <a:off x="992875" y="1092650"/>
            <a:ext cx="1158900" cy="544550"/>
            <a:chOff x="846275" y="4095300"/>
            <a:chExt cx="1158900" cy="544550"/>
          </a:xfrm>
        </p:grpSpPr>
        <p:grpSp>
          <p:nvGrpSpPr>
            <p:cNvPr id="255" name="Google Shape;255;p47"/>
            <p:cNvGrpSpPr/>
            <p:nvPr/>
          </p:nvGrpSpPr>
          <p:grpSpPr>
            <a:xfrm>
              <a:off x="846275" y="4095300"/>
              <a:ext cx="1158900" cy="544550"/>
              <a:chOff x="6681875" y="1890000"/>
              <a:chExt cx="1158900" cy="544550"/>
            </a:xfrm>
          </p:grpSpPr>
          <p:sp>
            <p:nvSpPr>
              <p:cNvPr id="256" name="Google Shape;256;p4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257" name="Google Shape;257;p4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258" name="Google Shape;258;p4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259" name="Google Shape;259;p47"/>
            <p:cNvPicPr preferRelativeResize="0"/>
            <p:nvPr/>
          </p:nvPicPr>
          <p:blipFill>
            <a:blip r:embed="rId3">
              <a:alphaModFix/>
            </a:blip>
            <a:stretch>
              <a:fillRect/>
            </a:stretch>
          </p:blipFill>
          <p:spPr>
            <a:xfrm>
              <a:off x="1003213" y="4232575"/>
              <a:ext cx="270000" cy="270000"/>
            </a:xfrm>
            <a:prstGeom prst="rect">
              <a:avLst/>
            </a:prstGeom>
            <a:noFill/>
            <a:ln>
              <a:noFill/>
            </a:ln>
          </p:spPr>
        </p:pic>
      </p:grpSp>
      <p:grpSp>
        <p:nvGrpSpPr>
          <p:cNvPr id="260" name="Google Shape;260;p47"/>
          <p:cNvGrpSpPr/>
          <p:nvPr/>
        </p:nvGrpSpPr>
        <p:grpSpPr>
          <a:xfrm>
            <a:off x="7011425" y="1092650"/>
            <a:ext cx="1158900" cy="544550"/>
            <a:chOff x="6681875" y="1890000"/>
            <a:chExt cx="1158900" cy="544550"/>
          </a:xfrm>
        </p:grpSpPr>
        <p:sp>
          <p:nvSpPr>
            <p:cNvPr id="261" name="Google Shape;261;p4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262" name="Google Shape;262;p4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263" name="Google Shape;263;p4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264" name="Google Shape;264;p47"/>
            <p:cNvPicPr preferRelativeResize="0"/>
            <p:nvPr/>
          </p:nvPicPr>
          <p:blipFill>
            <a:blip r:embed="rId4">
              <a:alphaModFix/>
            </a:blip>
            <a:stretch>
              <a:fillRect/>
            </a:stretch>
          </p:blipFill>
          <p:spPr>
            <a:xfrm>
              <a:off x="6856475" y="2029550"/>
              <a:ext cx="270000" cy="270000"/>
            </a:xfrm>
            <a:prstGeom prst="rect">
              <a:avLst/>
            </a:prstGeom>
            <a:noFill/>
            <a:ln>
              <a:noFill/>
            </a:ln>
          </p:spPr>
        </p:pic>
      </p:grpSp>
      <p:grpSp>
        <p:nvGrpSpPr>
          <p:cNvPr id="265" name="Google Shape;265;p47"/>
          <p:cNvGrpSpPr/>
          <p:nvPr/>
        </p:nvGrpSpPr>
        <p:grpSpPr>
          <a:xfrm>
            <a:off x="6784015" y="1830250"/>
            <a:ext cx="537900" cy="540000"/>
            <a:chOff x="3590140" y="3005800"/>
            <a:chExt cx="537900" cy="540000"/>
          </a:xfrm>
        </p:grpSpPr>
        <p:sp>
          <p:nvSpPr>
            <p:cNvPr id="266" name="Google Shape;266;p4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47"/>
            <p:cNvPicPr preferRelativeResize="0"/>
            <p:nvPr/>
          </p:nvPicPr>
          <p:blipFill>
            <a:blip r:embed="rId5">
              <a:alphaModFix/>
            </a:blip>
            <a:stretch>
              <a:fillRect/>
            </a:stretch>
          </p:blipFill>
          <p:spPr>
            <a:xfrm>
              <a:off x="3724976" y="3140800"/>
              <a:ext cx="268999" cy="270000"/>
            </a:xfrm>
            <a:prstGeom prst="rect">
              <a:avLst/>
            </a:prstGeom>
            <a:noFill/>
            <a:ln>
              <a:noFill/>
            </a:ln>
          </p:spPr>
        </p:pic>
      </p:grpSp>
      <p:grpSp>
        <p:nvGrpSpPr>
          <p:cNvPr id="268" name="Google Shape;268;p47"/>
          <p:cNvGrpSpPr/>
          <p:nvPr/>
        </p:nvGrpSpPr>
        <p:grpSpPr>
          <a:xfrm>
            <a:off x="7859815" y="1830250"/>
            <a:ext cx="537900" cy="540000"/>
            <a:chOff x="3590140" y="3005800"/>
            <a:chExt cx="537900" cy="540000"/>
          </a:xfrm>
        </p:grpSpPr>
        <p:sp>
          <p:nvSpPr>
            <p:cNvPr id="269" name="Google Shape;269;p4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 name="Google Shape;270;p47"/>
            <p:cNvPicPr preferRelativeResize="0"/>
            <p:nvPr/>
          </p:nvPicPr>
          <p:blipFill>
            <a:blip r:embed="rId5">
              <a:alphaModFix/>
            </a:blip>
            <a:stretch>
              <a:fillRect/>
            </a:stretch>
          </p:blipFill>
          <p:spPr>
            <a:xfrm>
              <a:off x="3724976" y="3140800"/>
              <a:ext cx="268999" cy="270000"/>
            </a:xfrm>
            <a:prstGeom prst="rect">
              <a:avLst/>
            </a:prstGeom>
            <a:noFill/>
            <a:ln>
              <a:noFill/>
            </a:ln>
          </p:spPr>
        </p:pic>
      </p:grpSp>
      <p:grpSp>
        <p:nvGrpSpPr>
          <p:cNvPr id="271" name="Google Shape;271;p47"/>
          <p:cNvGrpSpPr/>
          <p:nvPr/>
        </p:nvGrpSpPr>
        <p:grpSpPr>
          <a:xfrm>
            <a:off x="3992550" y="2804577"/>
            <a:ext cx="1158900" cy="513892"/>
            <a:chOff x="642113" y="3698000"/>
            <a:chExt cx="1158900" cy="544550"/>
          </a:xfrm>
        </p:grpSpPr>
        <p:grpSp>
          <p:nvGrpSpPr>
            <p:cNvPr id="272" name="Google Shape;272;p47"/>
            <p:cNvGrpSpPr/>
            <p:nvPr/>
          </p:nvGrpSpPr>
          <p:grpSpPr>
            <a:xfrm>
              <a:off x="642113" y="3698000"/>
              <a:ext cx="1158900" cy="544550"/>
              <a:chOff x="6681875" y="1890000"/>
              <a:chExt cx="1158900" cy="544550"/>
            </a:xfrm>
          </p:grpSpPr>
          <p:sp>
            <p:nvSpPr>
              <p:cNvPr id="273" name="Google Shape;273;p4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274" name="Google Shape;274;p4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275" name="Google Shape;275;p4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276" name="Google Shape;276;p47"/>
            <p:cNvPicPr preferRelativeResize="0"/>
            <p:nvPr/>
          </p:nvPicPr>
          <p:blipFill>
            <a:blip r:embed="rId6">
              <a:alphaModFix/>
            </a:blip>
            <a:stretch>
              <a:fillRect/>
            </a:stretch>
          </p:blipFill>
          <p:spPr>
            <a:xfrm>
              <a:off x="818675" y="3824325"/>
              <a:ext cx="270000" cy="291900"/>
            </a:xfrm>
            <a:prstGeom prst="rect">
              <a:avLst/>
            </a:prstGeom>
            <a:noFill/>
            <a:ln>
              <a:noFill/>
            </a:ln>
          </p:spPr>
        </p:pic>
      </p:grpSp>
      <p:cxnSp>
        <p:nvCxnSpPr>
          <p:cNvPr id="277" name="Google Shape;277;p47"/>
          <p:cNvCxnSpPr>
            <a:stCxn id="261" idx="1"/>
            <a:endCxn id="273" idx="3"/>
          </p:cNvCxnSpPr>
          <p:nvPr/>
        </p:nvCxnSpPr>
        <p:spPr>
          <a:xfrm flipH="1">
            <a:off x="5151425" y="1367200"/>
            <a:ext cx="1860000" cy="1696500"/>
          </a:xfrm>
          <a:prstGeom prst="bentConnector3">
            <a:avLst>
              <a:gd name="adj1" fmla="val 49999"/>
            </a:avLst>
          </a:prstGeom>
          <a:noFill/>
          <a:ln w="9525" cap="flat" cmpd="sng">
            <a:solidFill>
              <a:srgbClr val="6E6E70"/>
            </a:solidFill>
            <a:prstDash val="dash"/>
            <a:round/>
            <a:headEnd type="none" w="med" len="med"/>
            <a:tailEnd type="triangle" w="med" len="med"/>
          </a:ln>
        </p:spPr>
      </p:cxnSp>
      <p:sp>
        <p:nvSpPr>
          <p:cNvPr id="278" name="Google Shape;278;p47"/>
          <p:cNvSpPr txBox="1"/>
          <p:nvPr/>
        </p:nvSpPr>
        <p:spPr>
          <a:xfrm>
            <a:off x="515799" y="794400"/>
            <a:ext cx="1278241"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279" name="Google Shape;279;p47"/>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280" name="Google Shape;280;p47"/>
          <p:cNvSpPr txBox="1"/>
          <p:nvPr/>
        </p:nvSpPr>
        <p:spPr>
          <a:xfrm>
            <a:off x="6556174" y="794400"/>
            <a:ext cx="130364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p>
        </p:txBody>
      </p:sp>
      <p:sp>
        <p:nvSpPr>
          <p:cNvPr id="281" name="Google Shape;281;p47"/>
          <p:cNvSpPr txBox="1"/>
          <p:nvPr/>
        </p:nvSpPr>
        <p:spPr>
          <a:xfrm>
            <a:off x="2887975" y="2200225"/>
            <a:ext cx="1551137"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282" name="Google Shape;282;p47"/>
          <p:cNvCxnSpPr>
            <a:stCxn id="261" idx="2"/>
            <a:endCxn id="269"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283" name="Google Shape;283;p47"/>
          <p:cNvCxnSpPr>
            <a:stCxn id="261" idx="2"/>
            <a:endCxn id="266"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284" name="Google Shape;284;p47"/>
          <p:cNvPicPr preferRelativeResize="0"/>
          <p:nvPr/>
        </p:nvPicPr>
        <p:blipFill>
          <a:blip r:embed="rId7">
            <a:alphaModFix/>
          </a:blip>
          <a:stretch>
            <a:fillRect/>
          </a:stretch>
        </p:blipFill>
        <p:spPr>
          <a:xfrm>
            <a:off x="7037275" y="1118500"/>
            <a:ext cx="141500" cy="141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8"/>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8"/>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8"/>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Получение ссылки</a:t>
            </a:r>
            <a:endParaRPr dirty="0"/>
          </a:p>
        </p:txBody>
      </p:sp>
      <p:sp>
        <p:nvSpPr>
          <p:cNvPr id="293" name="Google Shape;293;p48"/>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48"/>
          <p:cNvGrpSpPr/>
          <p:nvPr/>
        </p:nvGrpSpPr>
        <p:grpSpPr>
          <a:xfrm>
            <a:off x="992875" y="1092650"/>
            <a:ext cx="1158900" cy="544550"/>
            <a:chOff x="846275" y="4095300"/>
            <a:chExt cx="1158900" cy="544550"/>
          </a:xfrm>
        </p:grpSpPr>
        <p:grpSp>
          <p:nvGrpSpPr>
            <p:cNvPr id="295" name="Google Shape;295;p48"/>
            <p:cNvGrpSpPr/>
            <p:nvPr/>
          </p:nvGrpSpPr>
          <p:grpSpPr>
            <a:xfrm>
              <a:off x="846275" y="4095300"/>
              <a:ext cx="1158900" cy="544550"/>
              <a:chOff x="6681875" y="1890000"/>
              <a:chExt cx="1158900" cy="544550"/>
            </a:xfrm>
          </p:grpSpPr>
          <p:sp>
            <p:nvSpPr>
              <p:cNvPr id="296" name="Google Shape;296;p48"/>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297" name="Google Shape;297;p48"/>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298" name="Google Shape;298;p48"/>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299" name="Google Shape;299;p48"/>
            <p:cNvPicPr preferRelativeResize="0"/>
            <p:nvPr/>
          </p:nvPicPr>
          <p:blipFill>
            <a:blip r:embed="rId3">
              <a:alphaModFix/>
            </a:blip>
            <a:stretch>
              <a:fillRect/>
            </a:stretch>
          </p:blipFill>
          <p:spPr>
            <a:xfrm>
              <a:off x="1003213" y="4232575"/>
              <a:ext cx="270000" cy="270000"/>
            </a:xfrm>
            <a:prstGeom prst="rect">
              <a:avLst/>
            </a:prstGeom>
            <a:noFill/>
            <a:ln>
              <a:noFill/>
            </a:ln>
          </p:spPr>
        </p:pic>
      </p:grpSp>
      <p:grpSp>
        <p:nvGrpSpPr>
          <p:cNvPr id="300" name="Google Shape;300;p48"/>
          <p:cNvGrpSpPr/>
          <p:nvPr/>
        </p:nvGrpSpPr>
        <p:grpSpPr>
          <a:xfrm>
            <a:off x="7011425" y="1092650"/>
            <a:ext cx="1158900" cy="544550"/>
            <a:chOff x="6681875" y="1890000"/>
            <a:chExt cx="1158900" cy="544550"/>
          </a:xfrm>
        </p:grpSpPr>
        <p:sp>
          <p:nvSpPr>
            <p:cNvPr id="301" name="Google Shape;301;p48"/>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02" name="Google Shape;302;p48"/>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03" name="Google Shape;303;p48"/>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304" name="Google Shape;304;p48"/>
            <p:cNvPicPr preferRelativeResize="0"/>
            <p:nvPr/>
          </p:nvPicPr>
          <p:blipFill>
            <a:blip r:embed="rId4">
              <a:alphaModFix/>
            </a:blip>
            <a:stretch>
              <a:fillRect/>
            </a:stretch>
          </p:blipFill>
          <p:spPr>
            <a:xfrm>
              <a:off x="6856475" y="2029550"/>
              <a:ext cx="270000" cy="270000"/>
            </a:xfrm>
            <a:prstGeom prst="rect">
              <a:avLst/>
            </a:prstGeom>
            <a:noFill/>
            <a:ln>
              <a:noFill/>
            </a:ln>
          </p:spPr>
        </p:pic>
      </p:grpSp>
      <p:grpSp>
        <p:nvGrpSpPr>
          <p:cNvPr id="305" name="Google Shape;305;p48"/>
          <p:cNvGrpSpPr/>
          <p:nvPr/>
        </p:nvGrpSpPr>
        <p:grpSpPr>
          <a:xfrm>
            <a:off x="6784015" y="1830250"/>
            <a:ext cx="537900" cy="540000"/>
            <a:chOff x="3590140" y="3005800"/>
            <a:chExt cx="537900" cy="540000"/>
          </a:xfrm>
        </p:grpSpPr>
        <p:sp>
          <p:nvSpPr>
            <p:cNvPr id="306" name="Google Shape;306;p48"/>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48"/>
            <p:cNvPicPr preferRelativeResize="0"/>
            <p:nvPr/>
          </p:nvPicPr>
          <p:blipFill>
            <a:blip r:embed="rId5">
              <a:alphaModFix/>
            </a:blip>
            <a:stretch>
              <a:fillRect/>
            </a:stretch>
          </p:blipFill>
          <p:spPr>
            <a:xfrm>
              <a:off x="3724976" y="3140800"/>
              <a:ext cx="268999" cy="270000"/>
            </a:xfrm>
            <a:prstGeom prst="rect">
              <a:avLst/>
            </a:prstGeom>
            <a:noFill/>
            <a:ln>
              <a:noFill/>
            </a:ln>
          </p:spPr>
        </p:pic>
      </p:grpSp>
      <p:grpSp>
        <p:nvGrpSpPr>
          <p:cNvPr id="308" name="Google Shape;308;p48"/>
          <p:cNvGrpSpPr/>
          <p:nvPr/>
        </p:nvGrpSpPr>
        <p:grpSpPr>
          <a:xfrm>
            <a:off x="7859815" y="1830250"/>
            <a:ext cx="537900" cy="540000"/>
            <a:chOff x="3590140" y="3005800"/>
            <a:chExt cx="537900" cy="540000"/>
          </a:xfrm>
        </p:grpSpPr>
        <p:sp>
          <p:nvSpPr>
            <p:cNvPr id="309" name="Google Shape;309;p48"/>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48"/>
            <p:cNvPicPr preferRelativeResize="0"/>
            <p:nvPr/>
          </p:nvPicPr>
          <p:blipFill>
            <a:blip r:embed="rId5">
              <a:alphaModFix/>
            </a:blip>
            <a:stretch>
              <a:fillRect/>
            </a:stretch>
          </p:blipFill>
          <p:spPr>
            <a:xfrm>
              <a:off x="3724976" y="3140800"/>
              <a:ext cx="268999" cy="270000"/>
            </a:xfrm>
            <a:prstGeom prst="rect">
              <a:avLst/>
            </a:prstGeom>
            <a:noFill/>
            <a:ln>
              <a:noFill/>
            </a:ln>
          </p:spPr>
        </p:pic>
      </p:grpSp>
      <p:grpSp>
        <p:nvGrpSpPr>
          <p:cNvPr id="311" name="Google Shape;311;p48"/>
          <p:cNvGrpSpPr/>
          <p:nvPr/>
        </p:nvGrpSpPr>
        <p:grpSpPr>
          <a:xfrm>
            <a:off x="4002150" y="2804577"/>
            <a:ext cx="1158900" cy="513892"/>
            <a:chOff x="642113" y="3698000"/>
            <a:chExt cx="1158900" cy="544550"/>
          </a:xfrm>
        </p:grpSpPr>
        <p:grpSp>
          <p:nvGrpSpPr>
            <p:cNvPr id="312" name="Google Shape;312;p48"/>
            <p:cNvGrpSpPr/>
            <p:nvPr/>
          </p:nvGrpSpPr>
          <p:grpSpPr>
            <a:xfrm>
              <a:off x="642113" y="3698000"/>
              <a:ext cx="1158900" cy="544550"/>
              <a:chOff x="6681875" y="1890000"/>
              <a:chExt cx="1158900" cy="544550"/>
            </a:xfrm>
          </p:grpSpPr>
          <p:sp>
            <p:nvSpPr>
              <p:cNvPr id="313" name="Google Shape;313;p48"/>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14" name="Google Shape;314;p48"/>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15" name="Google Shape;315;p48"/>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316" name="Google Shape;316;p48"/>
            <p:cNvPicPr preferRelativeResize="0"/>
            <p:nvPr/>
          </p:nvPicPr>
          <p:blipFill>
            <a:blip r:embed="rId6">
              <a:alphaModFix/>
            </a:blip>
            <a:stretch>
              <a:fillRect/>
            </a:stretch>
          </p:blipFill>
          <p:spPr>
            <a:xfrm>
              <a:off x="818675" y="3824325"/>
              <a:ext cx="270000" cy="291900"/>
            </a:xfrm>
            <a:prstGeom prst="rect">
              <a:avLst/>
            </a:prstGeom>
            <a:noFill/>
            <a:ln>
              <a:noFill/>
            </a:ln>
          </p:spPr>
        </p:pic>
      </p:grpSp>
      <p:sp>
        <p:nvSpPr>
          <p:cNvPr id="317" name="Google Shape;317;p48"/>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318" name="Google Shape;318;p48"/>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319" name="Google Shape;319;p48"/>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320" name="Google Shape;320;p48"/>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US" sz="950" dirty="0" err="1">
                <a:solidFill>
                  <a:srgbClr val="3B3B3D"/>
                </a:solidFill>
                <a:latin typeface="Source Sans Pro SemiBold"/>
                <a:ea typeface="Source Sans Pro SemiBold"/>
                <a:cs typeface="Source Sans Pro SemiBold"/>
                <a:sym typeface="Source Sans Pro SemiBold"/>
              </a:rPr>
              <a:t>PaperCut</a:t>
            </a:r>
            <a:endParaRPr lang="en-US" sz="950" dirty="0">
              <a:solidFill>
                <a:srgbClr val="3B3B3D"/>
              </a:solidFill>
              <a:latin typeface="Source Sans Pro SemiBold"/>
              <a:ea typeface="Source Sans Pro SemiBold"/>
              <a:cs typeface="Source Sans Pro SemiBold"/>
              <a:sym typeface="Source Sans Pro SemiBold"/>
            </a:endParaRPr>
          </a:p>
        </p:txBody>
      </p:sp>
      <p:cxnSp>
        <p:nvCxnSpPr>
          <p:cNvPr id="321" name="Google Shape;321;p48"/>
          <p:cNvCxnSpPr>
            <a:stCxn id="301" idx="2"/>
            <a:endCxn id="309"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322" name="Google Shape;322;p48"/>
          <p:cNvCxnSpPr>
            <a:stCxn id="301" idx="2"/>
            <a:endCxn id="306"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323" name="Google Shape;323;p48"/>
          <p:cNvPicPr preferRelativeResize="0"/>
          <p:nvPr/>
        </p:nvPicPr>
        <p:blipFill>
          <a:blip r:embed="rId7">
            <a:alphaModFix/>
          </a:blip>
          <a:stretch>
            <a:fillRect/>
          </a:stretch>
        </p:blipFill>
        <p:spPr>
          <a:xfrm>
            <a:off x="7037275" y="1118500"/>
            <a:ext cx="141500" cy="141500"/>
          </a:xfrm>
          <a:prstGeom prst="rect">
            <a:avLst/>
          </a:prstGeom>
          <a:noFill/>
          <a:ln>
            <a:noFill/>
          </a:ln>
        </p:spPr>
      </p:pic>
      <p:pic>
        <p:nvPicPr>
          <p:cNvPr id="324" name="Google Shape;324;p48"/>
          <p:cNvPicPr preferRelativeResize="0"/>
          <p:nvPr/>
        </p:nvPicPr>
        <p:blipFill>
          <a:blip r:embed="rId8">
            <a:alphaModFix/>
          </a:blip>
          <a:stretch>
            <a:fillRect/>
          </a:stretch>
        </p:blipFill>
        <p:spPr>
          <a:xfrm>
            <a:off x="8290275" y="1230425"/>
            <a:ext cx="269000" cy="269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9"/>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9"/>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9"/>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9"/>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Клиент открывает ссылку</a:t>
            </a:r>
            <a:endParaRPr dirty="0"/>
          </a:p>
        </p:txBody>
      </p:sp>
      <p:pic>
        <p:nvPicPr>
          <p:cNvPr id="333" name="Google Shape;333;p49"/>
          <p:cNvPicPr preferRelativeResize="0"/>
          <p:nvPr/>
        </p:nvPicPr>
        <p:blipFill>
          <a:blip r:embed="rId3">
            <a:alphaModFix/>
          </a:blip>
          <a:stretch>
            <a:fillRect/>
          </a:stretch>
        </p:blipFill>
        <p:spPr>
          <a:xfrm>
            <a:off x="650450" y="1230425"/>
            <a:ext cx="269000" cy="269000"/>
          </a:xfrm>
          <a:prstGeom prst="rect">
            <a:avLst/>
          </a:prstGeom>
          <a:noFill/>
          <a:ln>
            <a:noFill/>
          </a:ln>
        </p:spPr>
      </p:pic>
      <p:cxnSp>
        <p:nvCxnSpPr>
          <p:cNvPr id="334" name="Google Shape;334;p49"/>
          <p:cNvCxnSpPr>
            <a:stCxn id="335" idx="0"/>
            <a:endCxn id="336" idx="2"/>
          </p:cNvCxnSpPr>
          <p:nvPr/>
        </p:nvCxnSpPr>
        <p:spPr>
          <a:xfrm rot="-5400000">
            <a:off x="4489800" y="3066583"/>
            <a:ext cx="165000" cy="600"/>
          </a:xfrm>
          <a:prstGeom prst="bentConnector3">
            <a:avLst>
              <a:gd name="adj1" fmla="val 49988"/>
            </a:avLst>
          </a:prstGeom>
          <a:noFill/>
          <a:ln w="9525" cap="flat" cmpd="sng">
            <a:solidFill>
              <a:srgbClr val="6E6E70"/>
            </a:solidFill>
            <a:prstDash val="dash"/>
            <a:round/>
            <a:headEnd type="none" w="med" len="med"/>
            <a:tailEnd type="none" w="med" len="med"/>
          </a:ln>
        </p:spPr>
      </p:cxnSp>
      <p:sp>
        <p:nvSpPr>
          <p:cNvPr id="337" name="Google Shape;337;p49"/>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8" name="Google Shape;338;p49"/>
          <p:cNvCxnSpPr>
            <a:stCxn id="339" idx="3"/>
            <a:endCxn id="336" idx="1"/>
          </p:cNvCxnSpPr>
          <p:nvPr/>
        </p:nvCxnSpPr>
        <p:spPr>
          <a:xfrm>
            <a:off x="2151775" y="1367200"/>
            <a:ext cx="1849200" cy="1362300"/>
          </a:xfrm>
          <a:prstGeom prst="bentConnector3">
            <a:avLst>
              <a:gd name="adj1" fmla="val 49998"/>
            </a:avLst>
          </a:prstGeom>
          <a:noFill/>
          <a:ln w="9525" cap="flat" cmpd="sng">
            <a:solidFill>
              <a:srgbClr val="6E6E70"/>
            </a:solidFill>
            <a:prstDash val="dash"/>
            <a:round/>
            <a:headEnd type="triangle" w="med" len="med"/>
            <a:tailEnd type="triangle" w="med" len="med"/>
          </a:ln>
        </p:spPr>
      </p:cxnSp>
      <p:grpSp>
        <p:nvGrpSpPr>
          <p:cNvPr id="340" name="Google Shape;340;p49"/>
          <p:cNvGrpSpPr/>
          <p:nvPr/>
        </p:nvGrpSpPr>
        <p:grpSpPr>
          <a:xfrm>
            <a:off x="992875" y="1092650"/>
            <a:ext cx="1158900" cy="544550"/>
            <a:chOff x="846275" y="4095300"/>
            <a:chExt cx="1158900" cy="544550"/>
          </a:xfrm>
        </p:grpSpPr>
        <p:grpSp>
          <p:nvGrpSpPr>
            <p:cNvPr id="341" name="Google Shape;341;p49"/>
            <p:cNvGrpSpPr/>
            <p:nvPr/>
          </p:nvGrpSpPr>
          <p:grpSpPr>
            <a:xfrm>
              <a:off x="846275" y="4095300"/>
              <a:ext cx="1158900" cy="544550"/>
              <a:chOff x="6681875" y="1890000"/>
              <a:chExt cx="1158900" cy="544550"/>
            </a:xfrm>
          </p:grpSpPr>
          <p:sp>
            <p:nvSpPr>
              <p:cNvPr id="339" name="Google Shape;339;p49"/>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42" name="Google Shape;342;p49"/>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43" name="Google Shape;343;p49"/>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344" name="Google Shape;344;p49"/>
            <p:cNvPicPr preferRelativeResize="0"/>
            <p:nvPr/>
          </p:nvPicPr>
          <p:blipFill>
            <a:blip r:embed="rId4">
              <a:alphaModFix/>
            </a:blip>
            <a:stretch>
              <a:fillRect/>
            </a:stretch>
          </p:blipFill>
          <p:spPr>
            <a:xfrm>
              <a:off x="1003213" y="4232575"/>
              <a:ext cx="270000" cy="270000"/>
            </a:xfrm>
            <a:prstGeom prst="rect">
              <a:avLst/>
            </a:prstGeom>
            <a:noFill/>
            <a:ln>
              <a:noFill/>
            </a:ln>
          </p:spPr>
        </p:pic>
      </p:grpSp>
      <p:grpSp>
        <p:nvGrpSpPr>
          <p:cNvPr id="345" name="Google Shape;345;p49"/>
          <p:cNvGrpSpPr/>
          <p:nvPr/>
        </p:nvGrpSpPr>
        <p:grpSpPr>
          <a:xfrm>
            <a:off x="4000895" y="2470532"/>
            <a:ext cx="1142212" cy="513892"/>
            <a:chOff x="3982210" y="1432800"/>
            <a:chExt cx="1158900" cy="544550"/>
          </a:xfrm>
        </p:grpSpPr>
        <p:grpSp>
          <p:nvGrpSpPr>
            <p:cNvPr id="346" name="Google Shape;346;p49"/>
            <p:cNvGrpSpPr/>
            <p:nvPr/>
          </p:nvGrpSpPr>
          <p:grpSpPr>
            <a:xfrm>
              <a:off x="3982210" y="1432800"/>
              <a:ext cx="1158900" cy="544550"/>
              <a:chOff x="6672147" y="1890000"/>
              <a:chExt cx="1158900" cy="544550"/>
            </a:xfrm>
          </p:grpSpPr>
          <p:sp>
            <p:nvSpPr>
              <p:cNvPr id="336" name="Google Shape;336;p49"/>
              <p:cNvSpPr/>
              <p:nvPr/>
            </p:nvSpPr>
            <p:spPr>
              <a:xfrm>
                <a:off x="6672147"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47" name="Google Shape;347;p49"/>
              <p:cNvCxnSpPr/>
              <p:nvPr/>
            </p:nvCxnSpPr>
            <p:spPr>
              <a:xfrm>
                <a:off x="7251592" y="1963701"/>
                <a:ext cx="0" cy="401700"/>
              </a:xfrm>
              <a:prstGeom prst="straightConnector1">
                <a:avLst/>
              </a:prstGeom>
              <a:noFill/>
              <a:ln w="9525" cap="flat" cmpd="sng">
                <a:solidFill>
                  <a:srgbClr val="B6B6B8"/>
                </a:solidFill>
                <a:prstDash val="solid"/>
                <a:round/>
                <a:headEnd type="none" w="med" len="med"/>
                <a:tailEnd type="none" w="med" len="med"/>
              </a:ln>
            </p:spPr>
          </p:cxnSp>
          <p:sp>
            <p:nvSpPr>
              <p:cNvPr id="348" name="Google Shape;348;p49"/>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 Setup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Page</a:t>
                </a:r>
                <a:endParaRPr sz="650">
                  <a:solidFill>
                    <a:srgbClr val="3B3B3D"/>
                  </a:solidFill>
                  <a:latin typeface="Source Sans Pro"/>
                  <a:ea typeface="Source Sans Pro"/>
                  <a:cs typeface="Source Sans Pro"/>
                  <a:sym typeface="Source Sans Pro"/>
                </a:endParaRPr>
              </a:p>
            </p:txBody>
          </p:sp>
        </p:grpSp>
        <p:pic>
          <p:nvPicPr>
            <p:cNvPr id="349" name="Google Shape;349;p49"/>
            <p:cNvPicPr preferRelativeResize="0"/>
            <p:nvPr/>
          </p:nvPicPr>
          <p:blipFill>
            <a:blip r:embed="rId5">
              <a:alphaModFix/>
            </a:blip>
            <a:stretch>
              <a:fillRect/>
            </a:stretch>
          </p:blipFill>
          <p:spPr>
            <a:xfrm>
              <a:off x="4164350" y="1570575"/>
              <a:ext cx="269000" cy="269000"/>
            </a:xfrm>
            <a:prstGeom prst="rect">
              <a:avLst/>
            </a:prstGeom>
            <a:noFill/>
            <a:ln>
              <a:noFill/>
            </a:ln>
          </p:spPr>
        </p:pic>
      </p:grpSp>
      <p:grpSp>
        <p:nvGrpSpPr>
          <p:cNvPr id="350" name="Google Shape;350;p49"/>
          <p:cNvGrpSpPr/>
          <p:nvPr/>
        </p:nvGrpSpPr>
        <p:grpSpPr>
          <a:xfrm>
            <a:off x="7011425" y="1092650"/>
            <a:ext cx="1158900" cy="544550"/>
            <a:chOff x="6681875" y="1890000"/>
            <a:chExt cx="1158900" cy="544550"/>
          </a:xfrm>
        </p:grpSpPr>
        <p:sp>
          <p:nvSpPr>
            <p:cNvPr id="351" name="Google Shape;351;p49"/>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52" name="Google Shape;352;p49"/>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53" name="Google Shape;353;p49"/>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354" name="Google Shape;354;p49"/>
            <p:cNvPicPr preferRelativeResize="0"/>
            <p:nvPr/>
          </p:nvPicPr>
          <p:blipFill>
            <a:blip r:embed="rId6">
              <a:alphaModFix/>
            </a:blip>
            <a:stretch>
              <a:fillRect/>
            </a:stretch>
          </p:blipFill>
          <p:spPr>
            <a:xfrm>
              <a:off x="6856475" y="2029550"/>
              <a:ext cx="270000" cy="270000"/>
            </a:xfrm>
            <a:prstGeom prst="rect">
              <a:avLst/>
            </a:prstGeom>
            <a:noFill/>
            <a:ln>
              <a:noFill/>
            </a:ln>
          </p:spPr>
        </p:pic>
      </p:grpSp>
      <p:grpSp>
        <p:nvGrpSpPr>
          <p:cNvPr id="355" name="Google Shape;355;p49"/>
          <p:cNvGrpSpPr/>
          <p:nvPr/>
        </p:nvGrpSpPr>
        <p:grpSpPr>
          <a:xfrm>
            <a:off x="6784015" y="1830250"/>
            <a:ext cx="537900" cy="540000"/>
            <a:chOff x="3590140" y="3005800"/>
            <a:chExt cx="537900" cy="540000"/>
          </a:xfrm>
        </p:grpSpPr>
        <p:sp>
          <p:nvSpPr>
            <p:cNvPr id="356" name="Google Shape;356;p49"/>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49"/>
            <p:cNvPicPr preferRelativeResize="0"/>
            <p:nvPr/>
          </p:nvPicPr>
          <p:blipFill>
            <a:blip r:embed="rId7">
              <a:alphaModFix/>
            </a:blip>
            <a:stretch>
              <a:fillRect/>
            </a:stretch>
          </p:blipFill>
          <p:spPr>
            <a:xfrm>
              <a:off x="3724976" y="3140800"/>
              <a:ext cx="268999" cy="270000"/>
            </a:xfrm>
            <a:prstGeom prst="rect">
              <a:avLst/>
            </a:prstGeom>
            <a:noFill/>
            <a:ln>
              <a:noFill/>
            </a:ln>
          </p:spPr>
        </p:pic>
      </p:grpSp>
      <p:grpSp>
        <p:nvGrpSpPr>
          <p:cNvPr id="358" name="Google Shape;358;p49"/>
          <p:cNvGrpSpPr/>
          <p:nvPr/>
        </p:nvGrpSpPr>
        <p:grpSpPr>
          <a:xfrm>
            <a:off x="7859815" y="1830250"/>
            <a:ext cx="537900" cy="540000"/>
            <a:chOff x="3590140" y="3005800"/>
            <a:chExt cx="537900" cy="540000"/>
          </a:xfrm>
        </p:grpSpPr>
        <p:sp>
          <p:nvSpPr>
            <p:cNvPr id="359" name="Google Shape;359;p49"/>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49"/>
            <p:cNvPicPr preferRelativeResize="0"/>
            <p:nvPr/>
          </p:nvPicPr>
          <p:blipFill>
            <a:blip r:embed="rId7">
              <a:alphaModFix/>
            </a:blip>
            <a:stretch>
              <a:fillRect/>
            </a:stretch>
          </p:blipFill>
          <p:spPr>
            <a:xfrm>
              <a:off x="3724976" y="3140800"/>
              <a:ext cx="268999" cy="270000"/>
            </a:xfrm>
            <a:prstGeom prst="rect">
              <a:avLst/>
            </a:prstGeom>
            <a:noFill/>
            <a:ln>
              <a:noFill/>
            </a:ln>
          </p:spPr>
        </p:pic>
      </p:grpSp>
      <p:pic>
        <p:nvPicPr>
          <p:cNvPr id="361" name="Google Shape;361;p49"/>
          <p:cNvPicPr preferRelativeResize="0"/>
          <p:nvPr/>
        </p:nvPicPr>
        <p:blipFill>
          <a:blip r:embed="rId3">
            <a:alphaModFix/>
          </a:blip>
          <a:stretch>
            <a:fillRect/>
          </a:stretch>
        </p:blipFill>
        <p:spPr>
          <a:xfrm>
            <a:off x="8290275" y="1230425"/>
            <a:ext cx="269000" cy="269000"/>
          </a:xfrm>
          <a:prstGeom prst="rect">
            <a:avLst/>
          </a:prstGeom>
          <a:noFill/>
          <a:ln>
            <a:noFill/>
          </a:ln>
        </p:spPr>
      </p:pic>
      <p:grpSp>
        <p:nvGrpSpPr>
          <p:cNvPr id="362" name="Google Shape;362;p49"/>
          <p:cNvGrpSpPr/>
          <p:nvPr/>
        </p:nvGrpSpPr>
        <p:grpSpPr>
          <a:xfrm>
            <a:off x="3992550" y="3145090"/>
            <a:ext cx="1158900" cy="513892"/>
            <a:chOff x="642113" y="3698000"/>
            <a:chExt cx="1158900" cy="544550"/>
          </a:xfrm>
        </p:grpSpPr>
        <p:grpSp>
          <p:nvGrpSpPr>
            <p:cNvPr id="363" name="Google Shape;363;p49"/>
            <p:cNvGrpSpPr/>
            <p:nvPr/>
          </p:nvGrpSpPr>
          <p:grpSpPr>
            <a:xfrm>
              <a:off x="642113" y="3698000"/>
              <a:ext cx="1158900" cy="544550"/>
              <a:chOff x="6681875" y="1890000"/>
              <a:chExt cx="1158900" cy="544550"/>
            </a:xfrm>
          </p:grpSpPr>
          <p:sp>
            <p:nvSpPr>
              <p:cNvPr id="335" name="Google Shape;335;p49"/>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64" name="Google Shape;364;p49"/>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65" name="Google Shape;365;p49"/>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366" name="Google Shape;366;p49"/>
            <p:cNvPicPr preferRelativeResize="0"/>
            <p:nvPr/>
          </p:nvPicPr>
          <p:blipFill>
            <a:blip r:embed="rId8">
              <a:alphaModFix/>
            </a:blip>
            <a:stretch>
              <a:fillRect/>
            </a:stretch>
          </p:blipFill>
          <p:spPr>
            <a:xfrm>
              <a:off x="818675" y="3824325"/>
              <a:ext cx="270000" cy="291900"/>
            </a:xfrm>
            <a:prstGeom prst="rect">
              <a:avLst/>
            </a:prstGeom>
            <a:noFill/>
            <a:ln>
              <a:noFill/>
            </a:ln>
          </p:spPr>
        </p:pic>
      </p:grpSp>
      <p:sp>
        <p:nvSpPr>
          <p:cNvPr id="367" name="Google Shape;367;p49"/>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368" name="Google Shape;368;p49"/>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369" name="Google Shape;369;p49"/>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370" name="Google Shape;370;p49"/>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371" name="Google Shape;371;p49"/>
          <p:cNvCxnSpPr>
            <a:stCxn id="351" idx="2"/>
            <a:endCxn id="359"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372" name="Google Shape;372;p49"/>
          <p:cNvCxnSpPr>
            <a:stCxn id="351" idx="2"/>
            <a:endCxn id="356"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373" name="Google Shape;373;p49"/>
          <p:cNvPicPr preferRelativeResize="0"/>
          <p:nvPr/>
        </p:nvPicPr>
        <p:blipFill>
          <a:blip r:embed="rId3">
            <a:alphaModFix/>
          </a:blip>
          <a:stretch>
            <a:fillRect/>
          </a:stretch>
        </p:blipFill>
        <p:spPr>
          <a:xfrm>
            <a:off x="998650" y="1092650"/>
            <a:ext cx="193200" cy="193200"/>
          </a:xfrm>
          <a:prstGeom prst="rect">
            <a:avLst/>
          </a:prstGeom>
          <a:noFill/>
          <a:ln>
            <a:noFill/>
          </a:ln>
        </p:spPr>
      </p:pic>
      <p:pic>
        <p:nvPicPr>
          <p:cNvPr id="374" name="Google Shape;374;p49"/>
          <p:cNvPicPr preferRelativeResize="0"/>
          <p:nvPr/>
        </p:nvPicPr>
        <p:blipFill>
          <a:blip r:embed="rId9">
            <a:alphaModFix/>
          </a:blip>
          <a:stretch>
            <a:fillRect/>
          </a:stretch>
        </p:blipFill>
        <p:spPr>
          <a:xfrm>
            <a:off x="7037275" y="1118500"/>
            <a:ext cx="141500" cy="141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0"/>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0"/>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0"/>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0"/>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Запрос принтеров</a:t>
            </a:r>
            <a:endParaRPr dirty="0"/>
          </a:p>
        </p:txBody>
      </p:sp>
      <p:pic>
        <p:nvPicPr>
          <p:cNvPr id="383" name="Google Shape;383;p50"/>
          <p:cNvPicPr preferRelativeResize="0"/>
          <p:nvPr/>
        </p:nvPicPr>
        <p:blipFill>
          <a:blip r:embed="rId3">
            <a:alphaModFix/>
          </a:blip>
          <a:stretch>
            <a:fillRect/>
          </a:stretch>
        </p:blipFill>
        <p:spPr>
          <a:xfrm>
            <a:off x="650450" y="1230425"/>
            <a:ext cx="269000" cy="269000"/>
          </a:xfrm>
          <a:prstGeom prst="rect">
            <a:avLst/>
          </a:prstGeom>
          <a:noFill/>
          <a:ln>
            <a:noFill/>
          </a:ln>
        </p:spPr>
      </p:pic>
      <p:sp>
        <p:nvSpPr>
          <p:cNvPr id="384" name="Google Shape;384;p50"/>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5" name="Google Shape;385;p50"/>
          <p:cNvCxnSpPr>
            <a:stCxn id="386" idx="3"/>
            <a:endCxn id="387" idx="1"/>
          </p:cNvCxnSpPr>
          <p:nvPr/>
        </p:nvCxnSpPr>
        <p:spPr>
          <a:xfrm>
            <a:off x="2151775" y="1367200"/>
            <a:ext cx="1840800" cy="1696500"/>
          </a:xfrm>
          <a:prstGeom prst="bentConnector3">
            <a:avLst>
              <a:gd name="adj1" fmla="val 49999"/>
            </a:avLst>
          </a:prstGeom>
          <a:noFill/>
          <a:ln w="9525" cap="flat" cmpd="sng">
            <a:solidFill>
              <a:srgbClr val="6E6E70"/>
            </a:solidFill>
            <a:prstDash val="dash"/>
            <a:round/>
            <a:headEnd type="triangle" w="med" len="med"/>
            <a:tailEnd type="triangle" w="med" len="med"/>
          </a:ln>
        </p:spPr>
      </p:cxnSp>
      <p:grpSp>
        <p:nvGrpSpPr>
          <p:cNvPr id="388" name="Google Shape;388;p50"/>
          <p:cNvGrpSpPr/>
          <p:nvPr/>
        </p:nvGrpSpPr>
        <p:grpSpPr>
          <a:xfrm>
            <a:off x="992875" y="1092650"/>
            <a:ext cx="1158900" cy="544550"/>
            <a:chOff x="846275" y="4095300"/>
            <a:chExt cx="1158900" cy="544550"/>
          </a:xfrm>
        </p:grpSpPr>
        <p:grpSp>
          <p:nvGrpSpPr>
            <p:cNvPr id="389" name="Google Shape;389;p50"/>
            <p:cNvGrpSpPr/>
            <p:nvPr/>
          </p:nvGrpSpPr>
          <p:grpSpPr>
            <a:xfrm>
              <a:off x="846275" y="4095300"/>
              <a:ext cx="1158900" cy="544550"/>
              <a:chOff x="6681875" y="1890000"/>
              <a:chExt cx="1158900" cy="544550"/>
            </a:xfrm>
          </p:grpSpPr>
          <p:sp>
            <p:nvSpPr>
              <p:cNvPr id="386" name="Google Shape;386;p50"/>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90" name="Google Shape;390;p50"/>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91" name="Google Shape;391;p50"/>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392" name="Google Shape;392;p50"/>
            <p:cNvPicPr preferRelativeResize="0"/>
            <p:nvPr/>
          </p:nvPicPr>
          <p:blipFill>
            <a:blip r:embed="rId4">
              <a:alphaModFix/>
            </a:blip>
            <a:stretch>
              <a:fillRect/>
            </a:stretch>
          </p:blipFill>
          <p:spPr>
            <a:xfrm>
              <a:off x="1003213" y="4232575"/>
              <a:ext cx="270000" cy="270000"/>
            </a:xfrm>
            <a:prstGeom prst="rect">
              <a:avLst/>
            </a:prstGeom>
            <a:noFill/>
            <a:ln>
              <a:noFill/>
            </a:ln>
          </p:spPr>
        </p:pic>
      </p:grpSp>
      <p:grpSp>
        <p:nvGrpSpPr>
          <p:cNvPr id="393" name="Google Shape;393;p50"/>
          <p:cNvGrpSpPr/>
          <p:nvPr/>
        </p:nvGrpSpPr>
        <p:grpSpPr>
          <a:xfrm>
            <a:off x="7011425" y="1092650"/>
            <a:ext cx="1158900" cy="544550"/>
            <a:chOff x="6681875" y="1890000"/>
            <a:chExt cx="1158900" cy="544550"/>
          </a:xfrm>
        </p:grpSpPr>
        <p:sp>
          <p:nvSpPr>
            <p:cNvPr id="394" name="Google Shape;394;p50"/>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95" name="Google Shape;395;p50"/>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396" name="Google Shape;396;p50"/>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397" name="Google Shape;397;p50"/>
            <p:cNvPicPr preferRelativeResize="0"/>
            <p:nvPr/>
          </p:nvPicPr>
          <p:blipFill>
            <a:blip r:embed="rId5">
              <a:alphaModFix/>
            </a:blip>
            <a:stretch>
              <a:fillRect/>
            </a:stretch>
          </p:blipFill>
          <p:spPr>
            <a:xfrm>
              <a:off x="6856475" y="2029550"/>
              <a:ext cx="270000" cy="270000"/>
            </a:xfrm>
            <a:prstGeom prst="rect">
              <a:avLst/>
            </a:prstGeom>
            <a:noFill/>
            <a:ln>
              <a:noFill/>
            </a:ln>
          </p:spPr>
        </p:pic>
      </p:grpSp>
      <p:grpSp>
        <p:nvGrpSpPr>
          <p:cNvPr id="398" name="Google Shape;398;p50"/>
          <p:cNvGrpSpPr/>
          <p:nvPr/>
        </p:nvGrpSpPr>
        <p:grpSpPr>
          <a:xfrm>
            <a:off x="6784015" y="1830250"/>
            <a:ext cx="537900" cy="540000"/>
            <a:chOff x="3590140" y="3005800"/>
            <a:chExt cx="537900" cy="540000"/>
          </a:xfrm>
        </p:grpSpPr>
        <p:sp>
          <p:nvSpPr>
            <p:cNvPr id="399" name="Google Shape;399;p50"/>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50"/>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401" name="Google Shape;401;p50"/>
          <p:cNvGrpSpPr/>
          <p:nvPr/>
        </p:nvGrpSpPr>
        <p:grpSpPr>
          <a:xfrm>
            <a:off x="7859815" y="1830250"/>
            <a:ext cx="537900" cy="540000"/>
            <a:chOff x="3590140" y="3005800"/>
            <a:chExt cx="537900" cy="540000"/>
          </a:xfrm>
        </p:grpSpPr>
        <p:sp>
          <p:nvSpPr>
            <p:cNvPr id="402" name="Google Shape;402;p50"/>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p50"/>
            <p:cNvPicPr preferRelativeResize="0"/>
            <p:nvPr/>
          </p:nvPicPr>
          <p:blipFill>
            <a:blip r:embed="rId6">
              <a:alphaModFix/>
            </a:blip>
            <a:stretch>
              <a:fillRect/>
            </a:stretch>
          </p:blipFill>
          <p:spPr>
            <a:xfrm>
              <a:off x="3724976" y="3140800"/>
              <a:ext cx="268999" cy="270000"/>
            </a:xfrm>
            <a:prstGeom prst="rect">
              <a:avLst/>
            </a:prstGeom>
            <a:noFill/>
            <a:ln>
              <a:noFill/>
            </a:ln>
          </p:spPr>
        </p:pic>
      </p:grpSp>
      <p:pic>
        <p:nvPicPr>
          <p:cNvPr id="404" name="Google Shape;404;p50"/>
          <p:cNvPicPr preferRelativeResize="0"/>
          <p:nvPr/>
        </p:nvPicPr>
        <p:blipFill>
          <a:blip r:embed="rId3">
            <a:alphaModFix/>
          </a:blip>
          <a:stretch>
            <a:fillRect/>
          </a:stretch>
        </p:blipFill>
        <p:spPr>
          <a:xfrm>
            <a:off x="8290275" y="1230425"/>
            <a:ext cx="269000" cy="269000"/>
          </a:xfrm>
          <a:prstGeom prst="rect">
            <a:avLst/>
          </a:prstGeom>
          <a:noFill/>
          <a:ln>
            <a:noFill/>
          </a:ln>
        </p:spPr>
      </p:pic>
      <p:grpSp>
        <p:nvGrpSpPr>
          <p:cNvPr id="405" name="Google Shape;405;p50"/>
          <p:cNvGrpSpPr/>
          <p:nvPr/>
        </p:nvGrpSpPr>
        <p:grpSpPr>
          <a:xfrm>
            <a:off x="3992550" y="2804577"/>
            <a:ext cx="1158900" cy="513892"/>
            <a:chOff x="642113" y="3698000"/>
            <a:chExt cx="1158900" cy="544550"/>
          </a:xfrm>
        </p:grpSpPr>
        <p:grpSp>
          <p:nvGrpSpPr>
            <p:cNvPr id="406" name="Google Shape;406;p50"/>
            <p:cNvGrpSpPr/>
            <p:nvPr/>
          </p:nvGrpSpPr>
          <p:grpSpPr>
            <a:xfrm>
              <a:off x="642113" y="3698000"/>
              <a:ext cx="1158900" cy="544550"/>
              <a:chOff x="6681875" y="1890000"/>
              <a:chExt cx="1158900" cy="544550"/>
            </a:xfrm>
          </p:grpSpPr>
          <p:sp>
            <p:nvSpPr>
              <p:cNvPr id="387" name="Google Shape;387;p50"/>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407" name="Google Shape;407;p50"/>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408" name="Google Shape;408;p50"/>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409" name="Google Shape;409;p50"/>
            <p:cNvPicPr preferRelativeResize="0"/>
            <p:nvPr/>
          </p:nvPicPr>
          <p:blipFill>
            <a:blip r:embed="rId7">
              <a:alphaModFix/>
            </a:blip>
            <a:stretch>
              <a:fillRect/>
            </a:stretch>
          </p:blipFill>
          <p:spPr>
            <a:xfrm>
              <a:off x="818675" y="3824325"/>
              <a:ext cx="270000" cy="291900"/>
            </a:xfrm>
            <a:prstGeom prst="rect">
              <a:avLst/>
            </a:prstGeom>
            <a:noFill/>
            <a:ln>
              <a:noFill/>
            </a:ln>
          </p:spPr>
        </p:pic>
      </p:grpSp>
      <p:sp>
        <p:nvSpPr>
          <p:cNvPr id="410" name="Google Shape;410;p50"/>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411" name="Google Shape;411;p50"/>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412" name="Google Shape;412;p50"/>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413" name="Google Shape;413;p50"/>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414" name="Google Shape;414;p50"/>
          <p:cNvCxnSpPr>
            <a:stCxn id="394" idx="2"/>
            <a:endCxn id="402"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415" name="Google Shape;415;p50"/>
          <p:cNvCxnSpPr>
            <a:stCxn id="394" idx="2"/>
            <a:endCxn id="399"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416" name="Google Shape;416;p50"/>
          <p:cNvPicPr preferRelativeResize="0"/>
          <p:nvPr/>
        </p:nvPicPr>
        <p:blipFill>
          <a:blip r:embed="rId3">
            <a:alphaModFix/>
          </a:blip>
          <a:stretch>
            <a:fillRect/>
          </a:stretch>
        </p:blipFill>
        <p:spPr>
          <a:xfrm>
            <a:off x="998650" y="1092650"/>
            <a:ext cx="193200" cy="193200"/>
          </a:xfrm>
          <a:prstGeom prst="rect">
            <a:avLst/>
          </a:prstGeom>
          <a:noFill/>
          <a:ln>
            <a:noFill/>
          </a:ln>
        </p:spPr>
      </p:pic>
      <p:pic>
        <p:nvPicPr>
          <p:cNvPr id="417" name="Google Shape;417;p50"/>
          <p:cNvPicPr preferRelativeResize="0"/>
          <p:nvPr/>
        </p:nvPicPr>
        <p:blipFill>
          <a:blip r:embed="rId8">
            <a:alphaModFix/>
          </a:blip>
          <a:stretch>
            <a:fillRect/>
          </a:stretch>
        </p:blipFill>
        <p:spPr>
          <a:xfrm>
            <a:off x="7037275" y="1118500"/>
            <a:ext cx="141500" cy="141500"/>
          </a:xfrm>
          <a:prstGeom prst="rect">
            <a:avLst/>
          </a:prstGeom>
          <a:noFill/>
          <a:ln>
            <a:noFill/>
          </a:ln>
        </p:spPr>
      </p:pic>
      <p:cxnSp>
        <p:nvCxnSpPr>
          <p:cNvPr id="418" name="Google Shape;418;p50"/>
          <p:cNvCxnSpPr>
            <a:stCxn id="394" idx="1"/>
            <a:endCxn id="387" idx="3"/>
          </p:cNvCxnSpPr>
          <p:nvPr/>
        </p:nvCxnSpPr>
        <p:spPr>
          <a:xfrm flipH="1">
            <a:off x="5151425" y="1367200"/>
            <a:ext cx="1860000" cy="1696500"/>
          </a:xfrm>
          <a:prstGeom prst="bentConnector3">
            <a:avLst>
              <a:gd name="adj1" fmla="val 49999"/>
            </a:avLst>
          </a:prstGeom>
          <a:noFill/>
          <a:ln w="9525" cap="flat" cmpd="sng">
            <a:solidFill>
              <a:srgbClr val="6E6E70"/>
            </a:solidFill>
            <a:prstDash val="dash"/>
            <a:round/>
            <a:headEnd type="triangle" w="med" len="med"/>
            <a:tailEnd type="triangle"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1"/>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1"/>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1"/>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Установка принтеров</a:t>
            </a:r>
            <a:endParaRPr dirty="0"/>
          </a:p>
        </p:txBody>
      </p:sp>
      <p:grpSp>
        <p:nvGrpSpPr>
          <p:cNvPr id="427" name="Google Shape;427;p51"/>
          <p:cNvGrpSpPr/>
          <p:nvPr/>
        </p:nvGrpSpPr>
        <p:grpSpPr>
          <a:xfrm>
            <a:off x="785840" y="1830250"/>
            <a:ext cx="537900" cy="540000"/>
            <a:chOff x="3590140" y="3005800"/>
            <a:chExt cx="537900" cy="540000"/>
          </a:xfrm>
        </p:grpSpPr>
        <p:sp>
          <p:nvSpPr>
            <p:cNvPr id="428" name="Google Shape;428;p51"/>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51"/>
            <p:cNvPicPr preferRelativeResize="0"/>
            <p:nvPr/>
          </p:nvPicPr>
          <p:blipFill>
            <a:blip r:embed="rId3">
              <a:alphaModFix/>
            </a:blip>
            <a:stretch>
              <a:fillRect/>
            </a:stretch>
          </p:blipFill>
          <p:spPr>
            <a:xfrm>
              <a:off x="3724976" y="3140800"/>
              <a:ext cx="268999" cy="270000"/>
            </a:xfrm>
            <a:prstGeom prst="rect">
              <a:avLst/>
            </a:prstGeom>
            <a:noFill/>
            <a:ln>
              <a:noFill/>
            </a:ln>
          </p:spPr>
        </p:pic>
      </p:grpSp>
      <p:grpSp>
        <p:nvGrpSpPr>
          <p:cNvPr id="430" name="Google Shape;430;p51"/>
          <p:cNvGrpSpPr/>
          <p:nvPr/>
        </p:nvGrpSpPr>
        <p:grpSpPr>
          <a:xfrm>
            <a:off x="1861640" y="1830250"/>
            <a:ext cx="537900" cy="540000"/>
            <a:chOff x="3590140" y="3005800"/>
            <a:chExt cx="537900" cy="540000"/>
          </a:xfrm>
        </p:grpSpPr>
        <p:sp>
          <p:nvSpPr>
            <p:cNvPr id="431" name="Google Shape;431;p51"/>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 name="Google Shape;432;p51"/>
            <p:cNvPicPr preferRelativeResize="0"/>
            <p:nvPr/>
          </p:nvPicPr>
          <p:blipFill>
            <a:blip r:embed="rId3">
              <a:alphaModFix/>
            </a:blip>
            <a:stretch>
              <a:fillRect/>
            </a:stretch>
          </p:blipFill>
          <p:spPr>
            <a:xfrm>
              <a:off x="3724976" y="3140800"/>
              <a:ext cx="268999" cy="270000"/>
            </a:xfrm>
            <a:prstGeom prst="rect">
              <a:avLst/>
            </a:prstGeom>
            <a:noFill/>
            <a:ln>
              <a:noFill/>
            </a:ln>
          </p:spPr>
        </p:pic>
      </p:grpSp>
      <p:pic>
        <p:nvPicPr>
          <p:cNvPr id="433" name="Google Shape;433;p51"/>
          <p:cNvPicPr preferRelativeResize="0"/>
          <p:nvPr/>
        </p:nvPicPr>
        <p:blipFill>
          <a:blip r:embed="rId4">
            <a:alphaModFix/>
          </a:blip>
          <a:stretch>
            <a:fillRect/>
          </a:stretch>
        </p:blipFill>
        <p:spPr>
          <a:xfrm>
            <a:off x="650450" y="1230425"/>
            <a:ext cx="269000" cy="269000"/>
          </a:xfrm>
          <a:prstGeom prst="rect">
            <a:avLst/>
          </a:prstGeom>
          <a:noFill/>
          <a:ln>
            <a:noFill/>
          </a:ln>
        </p:spPr>
      </p:pic>
      <p:sp>
        <p:nvSpPr>
          <p:cNvPr id="434" name="Google Shape;434;p51"/>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51"/>
          <p:cNvGrpSpPr/>
          <p:nvPr/>
        </p:nvGrpSpPr>
        <p:grpSpPr>
          <a:xfrm>
            <a:off x="992875" y="1092650"/>
            <a:ext cx="1158900" cy="544550"/>
            <a:chOff x="846275" y="4095300"/>
            <a:chExt cx="1158900" cy="544550"/>
          </a:xfrm>
        </p:grpSpPr>
        <p:grpSp>
          <p:nvGrpSpPr>
            <p:cNvPr id="436" name="Google Shape;436;p51"/>
            <p:cNvGrpSpPr/>
            <p:nvPr/>
          </p:nvGrpSpPr>
          <p:grpSpPr>
            <a:xfrm>
              <a:off x="846275" y="4095300"/>
              <a:ext cx="1158900" cy="544550"/>
              <a:chOff x="6681875" y="1890000"/>
              <a:chExt cx="1158900" cy="544550"/>
            </a:xfrm>
          </p:grpSpPr>
          <p:sp>
            <p:nvSpPr>
              <p:cNvPr id="437" name="Google Shape;437;p51"/>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438" name="Google Shape;438;p51"/>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439" name="Google Shape;439;p51"/>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440" name="Google Shape;440;p51"/>
            <p:cNvPicPr preferRelativeResize="0"/>
            <p:nvPr/>
          </p:nvPicPr>
          <p:blipFill>
            <a:blip r:embed="rId5">
              <a:alphaModFix/>
            </a:blip>
            <a:stretch>
              <a:fillRect/>
            </a:stretch>
          </p:blipFill>
          <p:spPr>
            <a:xfrm>
              <a:off x="1003213" y="4232575"/>
              <a:ext cx="270000" cy="270000"/>
            </a:xfrm>
            <a:prstGeom prst="rect">
              <a:avLst/>
            </a:prstGeom>
            <a:noFill/>
            <a:ln>
              <a:noFill/>
            </a:ln>
          </p:spPr>
        </p:pic>
      </p:grpSp>
      <p:grpSp>
        <p:nvGrpSpPr>
          <p:cNvPr id="441" name="Google Shape;441;p51"/>
          <p:cNvGrpSpPr/>
          <p:nvPr/>
        </p:nvGrpSpPr>
        <p:grpSpPr>
          <a:xfrm>
            <a:off x="7011425" y="1092650"/>
            <a:ext cx="1158900" cy="544550"/>
            <a:chOff x="6681875" y="1890000"/>
            <a:chExt cx="1158900" cy="544550"/>
          </a:xfrm>
        </p:grpSpPr>
        <p:sp>
          <p:nvSpPr>
            <p:cNvPr id="442" name="Google Shape;442;p51"/>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443" name="Google Shape;443;p51"/>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444" name="Google Shape;444;p51"/>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445" name="Google Shape;445;p51"/>
            <p:cNvPicPr preferRelativeResize="0"/>
            <p:nvPr/>
          </p:nvPicPr>
          <p:blipFill>
            <a:blip r:embed="rId6">
              <a:alphaModFix/>
            </a:blip>
            <a:stretch>
              <a:fillRect/>
            </a:stretch>
          </p:blipFill>
          <p:spPr>
            <a:xfrm>
              <a:off x="6856475" y="2029550"/>
              <a:ext cx="270000" cy="270000"/>
            </a:xfrm>
            <a:prstGeom prst="rect">
              <a:avLst/>
            </a:prstGeom>
            <a:noFill/>
            <a:ln>
              <a:noFill/>
            </a:ln>
          </p:spPr>
        </p:pic>
      </p:grpSp>
      <p:grpSp>
        <p:nvGrpSpPr>
          <p:cNvPr id="446" name="Google Shape;446;p51"/>
          <p:cNvGrpSpPr/>
          <p:nvPr/>
        </p:nvGrpSpPr>
        <p:grpSpPr>
          <a:xfrm>
            <a:off x="6784015" y="1830250"/>
            <a:ext cx="537900" cy="540000"/>
            <a:chOff x="3590140" y="3005800"/>
            <a:chExt cx="537900" cy="540000"/>
          </a:xfrm>
        </p:grpSpPr>
        <p:sp>
          <p:nvSpPr>
            <p:cNvPr id="447" name="Google Shape;447;p51"/>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p51"/>
            <p:cNvPicPr preferRelativeResize="0"/>
            <p:nvPr/>
          </p:nvPicPr>
          <p:blipFill>
            <a:blip r:embed="rId3">
              <a:alphaModFix/>
            </a:blip>
            <a:stretch>
              <a:fillRect/>
            </a:stretch>
          </p:blipFill>
          <p:spPr>
            <a:xfrm>
              <a:off x="3724976" y="3140800"/>
              <a:ext cx="268999" cy="270000"/>
            </a:xfrm>
            <a:prstGeom prst="rect">
              <a:avLst/>
            </a:prstGeom>
            <a:noFill/>
            <a:ln>
              <a:noFill/>
            </a:ln>
          </p:spPr>
        </p:pic>
      </p:grpSp>
      <p:grpSp>
        <p:nvGrpSpPr>
          <p:cNvPr id="449" name="Google Shape;449;p51"/>
          <p:cNvGrpSpPr/>
          <p:nvPr/>
        </p:nvGrpSpPr>
        <p:grpSpPr>
          <a:xfrm>
            <a:off x="7859815" y="1830250"/>
            <a:ext cx="537900" cy="540000"/>
            <a:chOff x="3590140" y="3005800"/>
            <a:chExt cx="537900" cy="540000"/>
          </a:xfrm>
        </p:grpSpPr>
        <p:sp>
          <p:nvSpPr>
            <p:cNvPr id="450" name="Google Shape;450;p51"/>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p51"/>
            <p:cNvPicPr preferRelativeResize="0"/>
            <p:nvPr/>
          </p:nvPicPr>
          <p:blipFill>
            <a:blip r:embed="rId3">
              <a:alphaModFix/>
            </a:blip>
            <a:stretch>
              <a:fillRect/>
            </a:stretch>
          </p:blipFill>
          <p:spPr>
            <a:xfrm>
              <a:off x="3724976" y="3140800"/>
              <a:ext cx="268999" cy="270000"/>
            </a:xfrm>
            <a:prstGeom prst="rect">
              <a:avLst/>
            </a:prstGeom>
            <a:noFill/>
            <a:ln>
              <a:noFill/>
            </a:ln>
          </p:spPr>
        </p:pic>
      </p:grpSp>
      <p:pic>
        <p:nvPicPr>
          <p:cNvPr id="452" name="Google Shape;452;p51"/>
          <p:cNvPicPr preferRelativeResize="0"/>
          <p:nvPr/>
        </p:nvPicPr>
        <p:blipFill>
          <a:blip r:embed="rId4">
            <a:alphaModFix/>
          </a:blip>
          <a:stretch>
            <a:fillRect/>
          </a:stretch>
        </p:blipFill>
        <p:spPr>
          <a:xfrm>
            <a:off x="8290275" y="1230425"/>
            <a:ext cx="269000" cy="269000"/>
          </a:xfrm>
          <a:prstGeom prst="rect">
            <a:avLst/>
          </a:prstGeom>
          <a:noFill/>
          <a:ln>
            <a:noFill/>
          </a:ln>
        </p:spPr>
      </p:pic>
      <p:grpSp>
        <p:nvGrpSpPr>
          <p:cNvPr id="453" name="Google Shape;453;p51"/>
          <p:cNvGrpSpPr/>
          <p:nvPr/>
        </p:nvGrpSpPr>
        <p:grpSpPr>
          <a:xfrm>
            <a:off x="4002125" y="2804577"/>
            <a:ext cx="1158900" cy="513892"/>
            <a:chOff x="642113" y="3698000"/>
            <a:chExt cx="1158900" cy="544550"/>
          </a:xfrm>
        </p:grpSpPr>
        <p:grpSp>
          <p:nvGrpSpPr>
            <p:cNvPr id="454" name="Google Shape;454;p51"/>
            <p:cNvGrpSpPr/>
            <p:nvPr/>
          </p:nvGrpSpPr>
          <p:grpSpPr>
            <a:xfrm>
              <a:off x="642113" y="3698000"/>
              <a:ext cx="1158900" cy="544550"/>
              <a:chOff x="6681875" y="1890000"/>
              <a:chExt cx="1158900" cy="544550"/>
            </a:xfrm>
          </p:grpSpPr>
          <p:sp>
            <p:nvSpPr>
              <p:cNvPr id="455" name="Google Shape;455;p51"/>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456" name="Google Shape;456;p51"/>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457" name="Google Shape;457;p51"/>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458" name="Google Shape;458;p51"/>
            <p:cNvPicPr preferRelativeResize="0"/>
            <p:nvPr/>
          </p:nvPicPr>
          <p:blipFill>
            <a:blip r:embed="rId7">
              <a:alphaModFix/>
            </a:blip>
            <a:stretch>
              <a:fillRect/>
            </a:stretch>
          </p:blipFill>
          <p:spPr>
            <a:xfrm>
              <a:off x="818675" y="3824325"/>
              <a:ext cx="270000" cy="291900"/>
            </a:xfrm>
            <a:prstGeom prst="rect">
              <a:avLst/>
            </a:prstGeom>
            <a:noFill/>
            <a:ln>
              <a:noFill/>
            </a:ln>
          </p:spPr>
        </p:pic>
      </p:grpSp>
      <p:cxnSp>
        <p:nvCxnSpPr>
          <p:cNvPr id="459" name="Google Shape;459;p51"/>
          <p:cNvCxnSpPr>
            <a:stCxn id="442" idx="1"/>
            <a:endCxn id="437" idx="3"/>
          </p:cNvCxnSpPr>
          <p:nvPr/>
        </p:nvCxnSpPr>
        <p:spPr>
          <a:xfrm rot="10800000">
            <a:off x="2151725" y="1367200"/>
            <a:ext cx="4859700" cy="0"/>
          </a:xfrm>
          <a:prstGeom prst="straightConnector1">
            <a:avLst/>
          </a:prstGeom>
          <a:noFill/>
          <a:ln w="9525" cap="flat" cmpd="sng">
            <a:solidFill>
              <a:srgbClr val="27AA27"/>
            </a:solidFill>
            <a:prstDash val="solid"/>
            <a:round/>
            <a:headEnd type="triangle" w="med" len="med"/>
            <a:tailEnd type="triangle" w="med" len="med"/>
          </a:ln>
        </p:spPr>
      </p:cxnSp>
      <p:sp>
        <p:nvSpPr>
          <p:cNvPr id="460" name="Google Shape;460;p51"/>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461" name="Google Shape;461;p51"/>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462" name="Google Shape;462;p51"/>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463" name="Google Shape;463;p51"/>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464" name="Google Shape;464;p51"/>
          <p:cNvCxnSpPr>
            <a:stCxn id="437" idx="2"/>
            <a:endCxn id="431" idx="0"/>
          </p:cNvCxnSpPr>
          <p:nvPr/>
        </p:nvCxnSpPr>
        <p:spPr>
          <a:xfrm rot="-5400000" flipH="1">
            <a:off x="1754875" y="1454650"/>
            <a:ext cx="193200" cy="5583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465" name="Google Shape;465;p51"/>
          <p:cNvCxnSpPr>
            <a:stCxn id="437" idx="2"/>
            <a:endCxn id="428" idx="0"/>
          </p:cNvCxnSpPr>
          <p:nvPr/>
        </p:nvCxnSpPr>
        <p:spPr>
          <a:xfrm rot="5400000">
            <a:off x="1216975" y="1475050"/>
            <a:ext cx="193200" cy="5175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466" name="Google Shape;466;p51"/>
          <p:cNvCxnSpPr>
            <a:stCxn id="442" idx="2"/>
            <a:endCxn id="450"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467" name="Google Shape;467;p51"/>
          <p:cNvCxnSpPr>
            <a:stCxn id="442" idx="2"/>
            <a:endCxn id="447"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468" name="Google Shape;468;p51"/>
          <p:cNvPicPr preferRelativeResize="0"/>
          <p:nvPr/>
        </p:nvPicPr>
        <p:blipFill>
          <a:blip r:embed="rId8">
            <a:alphaModFix/>
          </a:blip>
          <a:stretch>
            <a:fillRect/>
          </a:stretch>
        </p:blipFill>
        <p:spPr>
          <a:xfrm>
            <a:off x="7037275" y="1118500"/>
            <a:ext cx="141500" cy="141500"/>
          </a:xfrm>
          <a:prstGeom prst="rect">
            <a:avLst/>
          </a:prstGeom>
          <a:noFill/>
          <a:ln>
            <a:noFill/>
          </a:ln>
        </p:spPr>
      </p:pic>
      <p:pic>
        <p:nvPicPr>
          <p:cNvPr id="469" name="Google Shape;469;p51"/>
          <p:cNvPicPr preferRelativeResize="0"/>
          <p:nvPr/>
        </p:nvPicPr>
        <p:blipFill>
          <a:blip r:embed="rId4">
            <a:alphaModFix/>
          </a:blip>
          <a:stretch>
            <a:fillRect/>
          </a:stretch>
        </p:blipFill>
        <p:spPr>
          <a:xfrm>
            <a:off x="998650" y="1092650"/>
            <a:ext cx="193200" cy="193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6"/>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6"/>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6"/>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6"/>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Печать</a:t>
            </a:r>
            <a:endParaRPr dirty="0"/>
          </a:p>
        </p:txBody>
      </p:sp>
      <p:pic>
        <p:nvPicPr>
          <p:cNvPr id="668" name="Google Shape;668;p56"/>
          <p:cNvPicPr preferRelativeResize="0"/>
          <p:nvPr/>
        </p:nvPicPr>
        <p:blipFill>
          <a:blip r:embed="rId3">
            <a:alphaModFix/>
          </a:blip>
          <a:stretch>
            <a:fillRect/>
          </a:stretch>
        </p:blipFill>
        <p:spPr>
          <a:xfrm>
            <a:off x="650450" y="1230425"/>
            <a:ext cx="269000" cy="269000"/>
          </a:xfrm>
          <a:prstGeom prst="rect">
            <a:avLst/>
          </a:prstGeom>
          <a:noFill/>
          <a:ln>
            <a:noFill/>
          </a:ln>
        </p:spPr>
      </p:pic>
      <p:sp>
        <p:nvSpPr>
          <p:cNvPr id="669" name="Google Shape;669;p56"/>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0" name="Google Shape;670;p56"/>
          <p:cNvCxnSpPr>
            <a:stCxn id="671" idx="3"/>
            <a:endCxn id="672" idx="1"/>
          </p:cNvCxnSpPr>
          <p:nvPr/>
        </p:nvCxnSpPr>
        <p:spPr>
          <a:xfrm>
            <a:off x="2151775" y="1367200"/>
            <a:ext cx="1840800" cy="1696500"/>
          </a:xfrm>
          <a:prstGeom prst="bentConnector3">
            <a:avLst>
              <a:gd name="adj1" fmla="val 49999"/>
            </a:avLst>
          </a:prstGeom>
          <a:noFill/>
          <a:ln w="9525" cap="flat" cmpd="sng">
            <a:solidFill>
              <a:srgbClr val="6E6E70"/>
            </a:solidFill>
            <a:prstDash val="dash"/>
            <a:round/>
            <a:headEnd type="triangle" w="med" len="med"/>
            <a:tailEnd type="triangle" w="med" len="med"/>
          </a:ln>
        </p:spPr>
      </p:cxnSp>
      <p:grpSp>
        <p:nvGrpSpPr>
          <p:cNvPr id="673" name="Google Shape;673;p56"/>
          <p:cNvGrpSpPr/>
          <p:nvPr/>
        </p:nvGrpSpPr>
        <p:grpSpPr>
          <a:xfrm>
            <a:off x="992875" y="1092650"/>
            <a:ext cx="1158900" cy="544550"/>
            <a:chOff x="846275" y="4095300"/>
            <a:chExt cx="1158900" cy="544550"/>
          </a:xfrm>
        </p:grpSpPr>
        <p:grpSp>
          <p:nvGrpSpPr>
            <p:cNvPr id="674" name="Google Shape;674;p56"/>
            <p:cNvGrpSpPr/>
            <p:nvPr/>
          </p:nvGrpSpPr>
          <p:grpSpPr>
            <a:xfrm>
              <a:off x="846275" y="4095300"/>
              <a:ext cx="1158900" cy="544550"/>
              <a:chOff x="6681875" y="1890000"/>
              <a:chExt cx="1158900" cy="544550"/>
            </a:xfrm>
          </p:grpSpPr>
          <p:sp>
            <p:nvSpPr>
              <p:cNvPr id="671" name="Google Shape;671;p56"/>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675" name="Google Shape;675;p56"/>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676" name="Google Shape;676;p56"/>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677" name="Google Shape;677;p56"/>
            <p:cNvPicPr preferRelativeResize="0"/>
            <p:nvPr/>
          </p:nvPicPr>
          <p:blipFill>
            <a:blip r:embed="rId4">
              <a:alphaModFix/>
            </a:blip>
            <a:stretch>
              <a:fillRect/>
            </a:stretch>
          </p:blipFill>
          <p:spPr>
            <a:xfrm>
              <a:off x="1003213" y="4232575"/>
              <a:ext cx="270000" cy="270000"/>
            </a:xfrm>
            <a:prstGeom prst="rect">
              <a:avLst/>
            </a:prstGeom>
            <a:noFill/>
            <a:ln>
              <a:noFill/>
            </a:ln>
          </p:spPr>
        </p:pic>
      </p:grpSp>
      <p:grpSp>
        <p:nvGrpSpPr>
          <p:cNvPr id="678" name="Google Shape;678;p56"/>
          <p:cNvGrpSpPr/>
          <p:nvPr/>
        </p:nvGrpSpPr>
        <p:grpSpPr>
          <a:xfrm>
            <a:off x="7011425" y="1092650"/>
            <a:ext cx="1158900" cy="544550"/>
            <a:chOff x="6681875" y="1890000"/>
            <a:chExt cx="1158900" cy="544550"/>
          </a:xfrm>
        </p:grpSpPr>
        <p:sp>
          <p:nvSpPr>
            <p:cNvPr id="679" name="Google Shape;679;p56"/>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680" name="Google Shape;680;p56"/>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681" name="Google Shape;681;p56"/>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682" name="Google Shape;682;p56"/>
            <p:cNvPicPr preferRelativeResize="0"/>
            <p:nvPr/>
          </p:nvPicPr>
          <p:blipFill>
            <a:blip r:embed="rId5">
              <a:alphaModFix/>
            </a:blip>
            <a:stretch>
              <a:fillRect/>
            </a:stretch>
          </p:blipFill>
          <p:spPr>
            <a:xfrm>
              <a:off x="6856475" y="2029550"/>
              <a:ext cx="270000" cy="270000"/>
            </a:xfrm>
            <a:prstGeom prst="rect">
              <a:avLst/>
            </a:prstGeom>
            <a:noFill/>
            <a:ln>
              <a:noFill/>
            </a:ln>
          </p:spPr>
        </p:pic>
      </p:grpSp>
      <p:grpSp>
        <p:nvGrpSpPr>
          <p:cNvPr id="683" name="Google Shape;683;p56"/>
          <p:cNvGrpSpPr/>
          <p:nvPr/>
        </p:nvGrpSpPr>
        <p:grpSpPr>
          <a:xfrm>
            <a:off x="6784015" y="1830250"/>
            <a:ext cx="537900" cy="540000"/>
            <a:chOff x="3590140" y="3005800"/>
            <a:chExt cx="537900" cy="540000"/>
          </a:xfrm>
        </p:grpSpPr>
        <p:sp>
          <p:nvSpPr>
            <p:cNvPr id="684" name="Google Shape;684;p56"/>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p56"/>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686" name="Google Shape;686;p56"/>
          <p:cNvGrpSpPr/>
          <p:nvPr/>
        </p:nvGrpSpPr>
        <p:grpSpPr>
          <a:xfrm>
            <a:off x="7859815" y="1830250"/>
            <a:ext cx="537900" cy="540000"/>
            <a:chOff x="3590140" y="3005800"/>
            <a:chExt cx="537900" cy="540000"/>
          </a:xfrm>
        </p:grpSpPr>
        <p:sp>
          <p:nvSpPr>
            <p:cNvPr id="687" name="Google Shape;687;p56"/>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p56"/>
            <p:cNvPicPr preferRelativeResize="0"/>
            <p:nvPr/>
          </p:nvPicPr>
          <p:blipFill>
            <a:blip r:embed="rId6">
              <a:alphaModFix/>
            </a:blip>
            <a:stretch>
              <a:fillRect/>
            </a:stretch>
          </p:blipFill>
          <p:spPr>
            <a:xfrm>
              <a:off x="3724976" y="3140800"/>
              <a:ext cx="268999" cy="270000"/>
            </a:xfrm>
            <a:prstGeom prst="rect">
              <a:avLst/>
            </a:prstGeom>
            <a:noFill/>
            <a:ln>
              <a:noFill/>
            </a:ln>
          </p:spPr>
        </p:pic>
      </p:grpSp>
      <p:pic>
        <p:nvPicPr>
          <p:cNvPr id="689" name="Google Shape;689;p56"/>
          <p:cNvPicPr preferRelativeResize="0"/>
          <p:nvPr/>
        </p:nvPicPr>
        <p:blipFill>
          <a:blip r:embed="rId3">
            <a:alphaModFix/>
          </a:blip>
          <a:stretch>
            <a:fillRect/>
          </a:stretch>
        </p:blipFill>
        <p:spPr>
          <a:xfrm>
            <a:off x="8290275" y="1230425"/>
            <a:ext cx="269000" cy="269000"/>
          </a:xfrm>
          <a:prstGeom prst="rect">
            <a:avLst/>
          </a:prstGeom>
          <a:noFill/>
          <a:ln>
            <a:noFill/>
          </a:ln>
        </p:spPr>
      </p:pic>
      <p:grpSp>
        <p:nvGrpSpPr>
          <p:cNvPr id="690" name="Google Shape;690;p56"/>
          <p:cNvGrpSpPr/>
          <p:nvPr/>
        </p:nvGrpSpPr>
        <p:grpSpPr>
          <a:xfrm>
            <a:off x="3992550" y="2804577"/>
            <a:ext cx="1158900" cy="513892"/>
            <a:chOff x="642113" y="3698000"/>
            <a:chExt cx="1158900" cy="544550"/>
          </a:xfrm>
        </p:grpSpPr>
        <p:grpSp>
          <p:nvGrpSpPr>
            <p:cNvPr id="691" name="Google Shape;691;p56"/>
            <p:cNvGrpSpPr/>
            <p:nvPr/>
          </p:nvGrpSpPr>
          <p:grpSpPr>
            <a:xfrm>
              <a:off x="642113" y="3698000"/>
              <a:ext cx="1158900" cy="544550"/>
              <a:chOff x="6681875" y="1890000"/>
              <a:chExt cx="1158900" cy="544550"/>
            </a:xfrm>
          </p:grpSpPr>
          <p:sp>
            <p:nvSpPr>
              <p:cNvPr id="672" name="Google Shape;672;p56"/>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692" name="Google Shape;692;p56"/>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693" name="Google Shape;693;p56"/>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694" name="Google Shape;694;p56"/>
            <p:cNvPicPr preferRelativeResize="0"/>
            <p:nvPr/>
          </p:nvPicPr>
          <p:blipFill>
            <a:blip r:embed="rId7">
              <a:alphaModFix/>
            </a:blip>
            <a:stretch>
              <a:fillRect/>
            </a:stretch>
          </p:blipFill>
          <p:spPr>
            <a:xfrm>
              <a:off x="818675" y="3824325"/>
              <a:ext cx="270000" cy="291900"/>
            </a:xfrm>
            <a:prstGeom prst="rect">
              <a:avLst/>
            </a:prstGeom>
            <a:noFill/>
            <a:ln>
              <a:noFill/>
            </a:ln>
          </p:spPr>
        </p:pic>
      </p:grpSp>
      <p:sp>
        <p:nvSpPr>
          <p:cNvPr id="695" name="Google Shape;695;p56"/>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696" name="Google Shape;696;p56"/>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697" name="Google Shape;697;p56"/>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698" name="Google Shape;698;p56"/>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699" name="Google Shape;699;p56"/>
          <p:cNvCxnSpPr>
            <a:stCxn id="679" idx="2"/>
            <a:endCxn id="687"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700" name="Google Shape;700;p56"/>
          <p:cNvCxnSpPr>
            <a:stCxn id="679" idx="2"/>
            <a:endCxn id="684"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701" name="Google Shape;701;p56"/>
          <p:cNvPicPr preferRelativeResize="0"/>
          <p:nvPr/>
        </p:nvPicPr>
        <p:blipFill>
          <a:blip r:embed="rId3">
            <a:alphaModFix/>
          </a:blip>
          <a:stretch>
            <a:fillRect/>
          </a:stretch>
        </p:blipFill>
        <p:spPr>
          <a:xfrm>
            <a:off x="998650" y="1092650"/>
            <a:ext cx="193200" cy="193200"/>
          </a:xfrm>
          <a:prstGeom prst="rect">
            <a:avLst/>
          </a:prstGeom>
          <a:noFill/>
          <a:ln>
            <a:noFill/>
          </a:ln>
        </p:spPr>
      </p:pic>
      <p:pic>
        <p:nvPicPr>
          <p:cNvPr id="702" name="Google Shape;702;p56"/>
          <p:cNvPicPr preferRelativeResize="0"/>
          <p:nvPr/>
        </p:nvPicPr>
        <p:blipFill>
          <a:blip r:embed="rId8">
            <a:alphaModFix/>
          </a:blip>
          <a:stretch>
            <a:fillRect/>
          </a:stretch>
        </p:blipFill>
        <p:spPr>
          <a:xfrm>
            <a:off x="7037275" y="1118500"/>
            <a:ext cx="141500" cy="141500"/>
          </a:xfrm>
          <a:prstGeom prst="rect">
            <a:avLst/>
          </a:prstGeom>
          <a:noFill/>
          <a:ln>
            <a:noFill/>
          </a:ln>
        </p:spPr>
      </p:pic>
      <p:cxnSp>
        <p:nvCxnSpPr>
          <p:cNvPr id="703" name="Google Shape;703;p56"/>
          <p:cNvCxnSpPr>
            <a:stCxn id="679" idx="1"/>
            <a:endCxn id="672" idx="3"/>
          </p:cNvCxnSpPr>
          <p:nvPr/>
        </p:nvCxnSpPr>
        <p:spPr>
          <a:xfrm flipH="1">
            <a:off x="5151425" y="1367200"/>
            <a:ext cx="1860000" cy="1696500"/>
          </a:xfrm>
          <a:prstGeom prst="bentConnector3">
            <a:avLst>
              <a:gd name="adj1" fmla="val 49999"/>
            </a:avLst>
          </a:prstGeom>
          <a:noFill/>
          <a:ln w="9525" cap="flat" cmpd="sng">
            <a:solidFill>
              <a:srgbClr val="6E6E70"/>
            </a:solidFill>
            <a:prstDash val="dash"/>
            <a:round/>
            <a:headEnd type="triangle" w="med" len="med"/>
            <a:tailEnd type="triangle" w="med" len="med"/>
          </a:ln>
        </p:spPr>
      </p:cxnSp>
      <p:grpSp>
        <p:nvGrpSpPr>
          <p:cNvPr id="704" name="Google Shape;704;p56"/>
          <p:cNvGrpSpPr/>
          <p:nvPr/>
        </p:nvGrpSpPr>
        <p:grpSpPr>
          <a:xfrm>
            <a:off x="785840" y="1830250"/>
            <a:ext cx="537900" cy="540000"/>
            <a:chOff x="3590140" y="3005800"/>
            <a:chExt cx="537900" cy="540000"/>
          </a:xfrm>
        </p:grpSpPr>
        <p:sp>
          <p:nvSpPr>
            <p:cNvPr id="705" name="Google Shape;705;p56"/>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6" name="Google Shape;706;p56"/>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707" name="Google Shape;707;p56"/>
          <p:cNvGrpSpPr/>
          <p:nvPr/>
        </p:nvGrpSpPr>
        <p:grpSpPr>
          <a:xfrm>
            <a:off x="1861640" y="1830250"/>
            <a:ext cx="537900" cy="540000"/>
            <a:chOff x="3590140" y="3005800"/>
            <a:chExt cx="537900" cy="540000"/>
          </a:xfrm>
        </p:grpSpPr>
        <p:sp>
          <p:nvSpPr>
            <p:cNvPr id="708" name="Google Shape;708;p56"/>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9" name="Google Shape;709;p56"/>
            <p:cNvPicPr preferRelativeResize="0"/>
            <p:nvPr/>
          </p:nvPicPr>
          <p:blipFill>
            <a:blip r:embed="rId6">
              <a:alphaModFix/>
            </a:blip>
            <a:stretch>
              <a:fillRect/>
            </a:stretch>
          </p:blipFill>
          <p:spPr>
            <a:xfrm>
              <a:off x="3724976" y="3140800"/>
              <a:ext cx="268999" cy="270000"/>
            </a:xfrm>
            <a:prstGeom prst="rect">
              <a:avLst/>
            </a:prstGeom>
            <a:noFill/>
            <a:ln>
              <a:noFill/>
            </a:ln>
          </p:spPr>
        </p:pic>
      </p:grpSp>
      <p:cxnSp>
        <p:nvCxnSpPr>
          <p:cNvPr id="710" name="Google Shape;710;p56"/>
          <p:cNvCxnSpPr>
            <a:stCxn id="671" idx="2"/>
            <a:endCxn id="708" idx="0"/>
          </p:cNvCxnSpPr>
          <p:nvPr/>
        </p:nvCxnSpPr>
        <p:spPr>
          <a:xfrm rot="-5400000" flipH="1">
            <a:off x="1754875" y="1454650"/>
            <a:ext cx="193200" cy="5583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711" name="Google Shape;711;p56"/>
          <p:cNvCxnSpPr>
            <a:stCxn id="671" idx="2"/>
            <a:endCxn id="705" idx="0"/>
          </p:cNvCxnSpPr>
          <p:nvPr/>
        </p:nvCxnSpPr>
        <p:spPr>
          <a:xfrm rot="5400000">
            <a:off x="1216975" y="1475050"/>
            <a:ext cx="193200" cy="517500"/>
          </a:xfrm>
          <a:prstGeom prst="bentConnector3">
            <a:avLst>
              <a:gd name="adj1" fmla="val 49961"/>
            </a:avLst>
          </a:prstGeom>
          <a:noFill/>
          <a:ln w="9525" cap="flat" cmpd="sng">
            <a:solidFill>
              <a:srgbClr val="6E6E70"/>
            </a:solidFill>
            <a:prstDash val="dash"/>
            <a:round/>
            <a:headEnd type="none" w="med" len="med"/>
            <a:tailEnd type="non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7"/>
          <p:cNvSpPr/>
          <p:nvPr/>
        </p:nvSpPr>
        <p:spPr>
          <a:xfrm>
            <a:off x="468000"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7"/>
          <p:cNvSpPr/>
          <p:nvPr/>
        </p:nvSpPr>
        <p:spPr>
          <a:xfrm>
            <a:off x="2676600" y="746825"/>
            <a:ext cx="3810000" cy="3453300"/>
          </a:xfrm>
          <a:prstGeom prst="flowChartAlternateProcess">
            <a:avLst/>
          </a:prstGeom>
          <a:solidFill>
            <a:srgbClr val="E3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7"/>
          <p:cNvSpPr/>
          <p:nvPr/>
        </p:nvSpPr>
        <p:spPr>
          <a:xfrm>
            <a:off x="2818799" y="2200214"/>
            <a:ext cx="3506400" cy="1722600"/>
          </a:xfrm>
          <a:prstGeom prst="flowChartAlternateProcess">
            <a:avLst/>
          </a:prstGeom>
          <a:solidFill>
            <a:srgbClr val="27AA27">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7"/>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Печать</a:t>
            </a:r>
            <a:endParaRPr dirty="0"/>
          </a:p>
          <a:p>
            <a:pPr marL="0" lvl="0" indent="0" algn="l" rtl="0">
              <a:spcBef>
                <a:spcPts val="0"/>
              </a:spcBef>
              <a:spcAft>
                <a:spcPts val="0"/>
              </a:spcAft>
              <a:buNone/>
            </a:pPr>
            <a:endParaRPr dirty="0"/>
          </a:p>
        </p:txBody>
      </p:sp>
      <p:pic>
        <p:nvPicPr>
          <p:cNvPr id="720" name="Google Shape;720;p57"/>
          <p:cNvPicPr preferRelativeResize="0"/>
          <p:nvPr/>
        </p:nvPicPr>
        <p:blipFill>
          <a:blip r:embed="rId3">
            <a:alphaModFix/>
          </a:blip>
          <a:stretch>
            <a:fillRect/>
          </a:stretch>
        </p:blipFill>
        <p:spPr>
          <a:xfrm>
            <a:off x="650450" y="1230425"/>
            <a:ext cx="269000" cy="269000"/>
          </a:xfrm>
          <a:prstGeom prst="rect">
            <a:avLst/>
          </a:prstGeom>
          <a:noFill/>
          <a:ln>
            <a:noFill/>
          </a:ln>
        </p:spPr>
      </p:pic>
      <p:sp>
        <p:nvSpPr>
          <p:cNvPr id="721" name="Google Shape;721;p57"/>
          <p:cNvSpPr/>
          <p:nvPr/>
        </p:nvSpPr>
        <p:spPr>
          <a:xfrm>
            <a:off x="6486575" y="794400"/>
            <a:ext cx="2208600" cy="1785300"/>
          </a:xfrm>
          <a:prstGeom prst="flowChartAlternateProcess">
            <a:avLst/>
          </a:prstGeom>
          <a:solidFill>
            <a:srgbClr val="F2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57"/>
          <p:cNvGrpSpPr/>
          <p:nvPr/>
        </p:nvGrpSpPr>
        <p:grpSpPr>
          <a:xfrm>
            <a:off x="992875" y="1092650"/>
            <a:ext cx="1158900" cy="544550"/>
            <a:chOff x="846275" y="4095300"/>
            <a:chExt cx="1158900" cy="544550"/>
          </a:xfrm>
        </p:grpSpPr>
        <p:grpSp>
          <p:nvGrpSpPr>
            <p:cNvPr id="723" name="Google Shape;723;p57"/>
            <p:cNvGrpSpPr/>
            <p:nvPr/>
          </p:nvGrpSpPr>
          <p:grpSpPr>
            <a:xfrm>
              <a:off x="846275" y="4095300"/>
              <a:ext cx="1158900" cy="544550"/>
              <a:chOff x="6681875" y="1890000"/>
              <a:chExt cx="1158900" cy="544550"/>
            </a:xfrm>
          </p:grpSpPr>
          <p:sp>
            <p:nvSpPr>
              <p:cNvPr id="724" name="Google Shape;724;p5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725" name="Google Shape;725;p5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726" name="Google Shape;726;p5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 </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Client</a:t>
                </a:r>
                <a:endParaRPr sz="650">
                  <a:solidFill>
                    <a:srgbClr val="3B3B3D"/>
                  </a:solidFill>
                  <a:latin typeface="Source Sans Pro"/>
                  <a:ea typeface="Source Sans Pro"/>
                  <a:cs typeface="Source Sans Pro"/>
                  <a:sym typeface="Source Sans Pro"/>
                </a:endParaRPr>
              </a:p>
            </p:txBody>
          </p:sp>
        </p:grpSp>
        <p:pic>
          <p:nvPicPr>
            <p:cNvPr id="727" name="Google Shape;727;p57"/>
            <p:cNvPicPr preferRelativeResize="0"/>
            <p:nvPr/>
          </p:nvPicPr>
          <p:blipFill>
            <a:blip r:embed="rId4">
              <a:alphaModFix/>
            </a:blip>
            <a:stretch>
              <a:fillRect/>
            </a:stretch>
          </p:blipFill>
          <p:spPr>
            <a:xfrm>
              <a:off x="1003213" y="4232575"/>
              <a:ext cx="270000" cy="270000"/>
            </a:xfrm>
            <a:prstGeom prst="rect">
              <a:avLst/>
            </a:prstGeom>
            <a:noFill/>
            <a:ln>
              <a:noFill/>
            </a:ln>
          </p:spPr>
        </p:pic>
      </p:grpSp>
      <p:grpSp>
        <p:nvGrpSpPr>
          <p:cNvPr id="728" name="Google Shape;728;p57"/>
          <p:cNvGrpSpPr/>
          <p:nvPr/>
        </p:nvGrpSpPr>
        <p:grpSpPr>
          <a:xfrm>
            <a:off x="7011425" y="1092650"/>
            <a:ext cx="1158900" cy="544550"/>
            <a:chOff x="6681875" y="1890000"/>
            <a:chExt cx="1158900" cy="544550"/>
          </a:xfrm>
        </p:grpSpPr>
        <p:sp>
          <p:nvSpPr>
            <p:cNvPr id="729" name="Google Shape;729;p5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730" name="Google Shape;730;p5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731" name="Google Shape;731;p5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 Print</a:t>
              </a:r>
              <a:br>
                <a:rPr lang="en-GB" sz="650">
                  <a:solidFill>
                    <a:srgbClr val="3B3B3D"/>
                  </a:solidFill>
                  <a:latin typeface="Source Sans Pro"/>
                  <a:ea typeface="Source Sans Pro"/>
                  <a:cs typeface="Source Sans Pro"/>
                  <a:sym typeface="Source Sans Pro"/>
                </a:rPr>
              </a:br>
              <a:r>
                <a:rPr lang="en-GB" sz="650">
                  <a:solidFill>
                    <a:srgbClr val="3B3B3D"/>
                  </a:solidFill>
                  <a:latin typeface="Source Sans Pro"/>
                  <a:ea typeface="Source Sans Pro"/>
                  <a:cs typeface="Source Sans Pro"/>
                  <a:sym typeface="Source Sans Pro"/>
                </a:rPr>
                <a:t>Server</a:t>
              </a:r>
              <a:endParaRPr sz="650">
                <a:solidFill>
                  <a:srgbClr val="3B3B3D"/>
                </a:solidFill>
                <a:latin typeface="Source Sans Pro"/>
                <a:ea typeface="Source Sans Pro"/>
                <a:cs typeface="Source Sans Pro"/>
                <a:sym typeface="Source Sans Pro"/>
              </a:endParaRPr>
            </a:p>
          </p:txBody>
        </p:sp>
        <p:pic>
          <p:nvPicPr>
            <p:cNvPr id="732" name="Google Shape;732;p57"/>
            <p:cNvPicPr preferRelativeResize="0"/>
            <p:nvPr/>
          </p:nvPicPr>
          <p:blipFill>
            <a:blip r:embed="rId5">
              <a:alphaModFix/>
            </a:blip>
            <a:stretch>
              <a:fillRect/>
            </a:stretch>
          </p:blipFill>
          <p:spPr>
            <a:xfrm>
              <a:off x="6856475" y="2029550"/>
              <a:ext cx="270000" cy="270000"/>
            </a:xfrm>
            <a:prstGeom prst="rect">
              <a:avLst/>
            </a:prstGeom>
            <a:noFill/>
            <a:ln>
              <a:noFill/>
            </a:ln>
          </p:spPr>
        </p:pic>
      </p:grpSp>
      <p:grpSp>
        <p:nvGrpSpPr>
          <p:cNvPr id="733" name="Google Shape;733;p57"/>
          <p:cNvGrpSpPr/>
          <p:nvPr/>
        </p:nvGrpSpPr>
        <p:grpSpPr>
          <a:xfrm>
            <a:off x="785840" y="1830250"/>
            <a:ext cx="537900" cy="540000"/>
            <a:chOff x="3590140" y="3005800"/>
            <a:chExt cx="537900" cy="540000"/>
          </a:xfrm>
        </p:grpSpPr>
        <p:sp>
          <p:nvSpPr>
            <p:cNvPr id="734" name="Google Shape;734;p5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5" name="Google Shape;735;p57"/>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736" name="Google Shape;736;p57"/>
          <p:cNvGrpSpPr/>
          <p:nvPr/>
        </p:nvGrpSpPr>
        <p:grpSpPr>
          <a:xfrm>
            <a:off x="1861640" y="1830250"/>
            <a:ext cx="537900" cy="540000"/>
            <a:chOff x="3590140" y="3005800"/>
            <a:chExt cx="537900" cy="540000"/>
          </a:xfrm>
        </p:grpSpPr>
        <p:sp>
          <p:nvSpPr>
            <p:cNvPr id="737" name="Google Shape;737;p5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8" name="Google Shape;738;p57"/>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739" name="Google Shape;739;p57"/>
          <p:cNvGrpSpPr/>
          <p:nvPr/>
        </p:nvGrpSpPr>
        <p:grpSpPr>
          <a:xfrm>
            <a:off x="6784015" y="1830250"/>
            <a:ext cx="537900" cy="540000"/>
            <a:chOff x="3590140" y="3005800"/>
            <a:chExt cx="537900" cy="540000"/>
          </a:xfrm>
        </p:grpSpPr>
        <p:sp>
          <p:nvSpPr>
            <p:cNvPr id="740" name="Google Shape;740;p5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57"/>
            <p:cNvPicPr preferRelativeResize="0"/>
            <p:nvPr/>
          </p:nvPicPr>
          <p:blipFill>
            <a:blip r:embed="rId6">
              <a:alphaModFix/>
            </a:blip>
            <a:stretch>
              <a:fillRect/>
            </a:stretch>
          </p:blipFill>
          <p:spPr>
            <a:xfrm>
              <a:off x="3724976" y="3140800"/>
              <a:ext cx="268999" cy="270000"/>
            </a:xfrm>
            <a:prstGeom prst="rect">
              <a:avLst/>
            </a:prstGeom>
            <a:noFill/>
            <a:ln>
              <a:noFill/>
            </a:ln>
          </p:spPr>
        </p:pic>
      </p:grpSp>
      <p:grpSp>
        <p:nvGrpSpPr>
          <p:cNvPr id="742" name="Google Shape;742;p57"/>
          <p:cNvGrpSpPr/>
          <p:nvPr/>
        </p:nvGrpSpPr>
        <p:grpSpPr>
          <a:xfrm>
            <a:off x="7859815" y="1830250"/>
            <a:ext cx="537900" cy="540000"/>
            <a:chOff x="3590140" y="3005800"/>
            <a:chExt cx="537900" cy="540000"/>
          </a:xfrm>
        </p:grpSpPr>
        <p:sp>
          <p:nvSpPr>
            <p:cNvPr id="743" name="Google Shape;743;p57"/>
            <p:cNvSpPr/>
            <p:nvPr/>
          </p:nvSpPr>
          <p:spPr>
            <a:xfrm>
              <a:off x="3590140" y="3005800"/>
              <a:ext cx="537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57"/>
            <p:cNvPicPr preferRelativeResize="0"/>
            <p:nvPr/>
          </p:nvPicPr>
          <p:blipFill>
            <a:blip r:embed="rId6">
              <a:alphaModFix/>
            </a:blip>
            <a:stretch>
              <a:fillRect/>
            </a:stretch>
          </p:blipFill>
          <p:spPr>
            <a:xfrm>
              <a:off x="3724976" y="3140800"/>
              <a:ext cx="268999" cy="270000"/>
            </a:xfrm>
            <a:prstGeom prst="rect">
              <a:avLst/>
            </a:prstGeom>
            <a:noFill/>
            <a:ln>
              <a:noFill/>
            </a:ln>
          </p:spPr>
        </p:pic>
      </p:grpSp>
      <p:pic>
        <p:nvPicPr>
          <p:cNvPr id="745" name="Google Shape;745;p57"/>
          <p:cNvPicPr preferRelativeResize="0"/>
          <p:nvPr/>
        </p:nvPicPr>
        <p:blipFill>
          <a:blip r:embed="rId3">
            <a:alphaModFix/>
          </a:blip>
          <a:stretch>
            <a:fillRect/>
          </a:stretch>
        </p:blipFill>
        <p:spPr>
          <a:xfrm>
            <a:off x="8290275" y="1230425"/>
            <a:ext cx="269000" cy="269000"/>
          </a:xfrm>
          <a:prstGeom prst="rect">
            <a:avLst/>
          </a:prstGeom>
          <a:noFill/>
          <a:ln>
            <a:noFill/>
          </a:ln>
        </p:spPr>
      </p:pic>
      <p:grpSp>
        <p:nvGrpSpPr>
          <p:cNvPr id="746" name="Google Shape;746;p57"/>
          <p:cNvGrpSpPr/>
          <p:nvPr/>
        </p:nvGrpSpPr>
        <p:grpSpPr>
          <a:xfrm>
            <a:off x="4002125" y="2804577"/>
            <a:ext cx="1158900" cy="513892"/>
            <a:chOff x="642113" y="3698000"/>
            <a:chExt cx="1158900" cy="544550"/>
          </a:xfrm>
        </p:grpSpPr>
        <p:grpSp>
          <p:nvGrpSpPr>
            <p:cNvPr id="747" name="Google Shape;747;p57"/>
            <p:cNvGrpSpPr/>
            <p:nvPr/>
          </p:nvGrpSpPr>
          <p:grpSpPr>
            <a:xfrm>
              <a:off x="642113" y="3698000"/>
              <a:ext cx="1158900" cy="544550"/>
              <a:chOff x="6681875" y="1890000"/>
              <a:chExt cx="1158900" cy="544550"/>
            </a:xfrm>
          </p:grpSpPr>
          <p:sp>
            <p:nvSpPr>
              <p:cNvPr id="748" name="Google Shape;748;p57"/>
              <p:cNvSpPr/>
              <p:nvPr/>
            </p:nvSpPr>
            <p:spPr>
              <a:xfrm>
                <a:off x="6681875" y="1894550"/>
                <a:ext cx="1158900" cy="540000"/>
              </a:xfrm>
              <a:prstGeom prst="flowChartAlternateProcess">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749" name="Google Shape;749;p57"/>
              <p:cNvCxnSpPr/>
              <p:nvPr/>
            </p:nvCxnSpPr>
            <p:spPr>
              <a:xfrm>
                <a:off x="7261320" y="1963688"/>
                <a:ext cx="0" cy="401700"/>
              </a:xfrm>
              <a:prstGeom prst="straightConnector1">
                <a:avLst/>
              </a:prstGeom>
              <a:noFill/>
              <a:ln w="9525" cap="flat" cmpd="sng">
                <a:solidFill>
                  <a:srgbClr val="B6B6B8"/>
                </a:solidFill>
                <a:prstDash val="solid"/>
                <a:round/>
                <a:headEnd type="none" w="med" len="med"/>
                <a:tailEnd type="none" w="med" len="med"/>
              </a:ln>
            </p:spPr>
          </p:cxnSp>
          <p:sp>
            <p:nvSpPr>
              <p:cNvPr id="750" name="Google Shape;750;p57"/>
              <p:cNvSpPr txBox="1"/>
              <p:nvPr/>
            </p:nvSpPr>
            <p:spPr>
              <a:xfrm>
                <a:off x="7375196" y="1890000"/>
                <a:ext cx="403500" cy="540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Mobility</a:t>
                </a:r>
                <a:endParaRPr sz="650">
                  <a:solidFill>
                    <a:srgbClr val="3B3B3D"/>
                  </a:solidFill>
                  <a:latin typeface="Source Sans Pro"/>
                  <a:ea typeface="Source Sans Pro"/>
                  <a:cs typeface="Source Sans Pro"/>
                  <a:sym typeface="Source Sans Pro"/>
                </a:endParaRPr>
              </a:p>
              <a:p>
                <a:pPr marL="0" lvl="0" indent="0" algn="l" rtl="0">
                  <a:spcBef>
                    <a:spcPts val="0"/>
                  </a:spcBef>
                  <a:spcAft>
                    <a:spcPts val="0"/>
                  </a:spcAft>
                  <a:buNone/>
                </a:pPr>
                <a:r>
                  <a:rPr lang="en-GB" sz="650">
                    <a:solidFill>
                      <a:srgbClr val="3B3B3D"/>
                    </a:solidFill>
                    <a:latin typeface="Source Sans Pro"/>
                    <a:ea typeface="Source Sans Pro"/>
                    <a:cs typeface="Source Sans Pro"/>
                    <a:sym typeface="Source Sans Pro"/>
                  </a:rPr>
                  <a:t>Cloud Print Service</a:t>
                </a:r>
                <a:endParaRPr sz="650">
                  <a:solidFill>
                    <a:srgbClr val="3B3B3D"/>
                  </a:solidFill>
                  <a:latin typeface="Source Sans Pro"/>
                  <a:ea typeface="Source Sans Pro"/>
                  <a:cs typeface="Source Sans Pro"/>
                  <a:sym typeface="Source Sans Pro"/>
                </a:endParaRPr>
              </a:p>
            </p:txBody>
          </p:sp>
        </p:grpSp>
        <p:pic>
          <p:nvPicPr>
            <p:cNvPr id="751" name="Google Shape;751;p57"/>
            <p:cNvPicPr preferRelativeResize="0"/>
            <p:nvPr/>
          </p:nvPicPr>
          <p:blipFill>
            <a:blip r:embed="rId7">
              <a:alphaModFix/>
            </a:blip>
            <a:stretch>
              <a:fillRect/>
            </a:stretch>
          </p:blipFill>
          <p:spPr>
            <a:xfrm>
              <a:off x="818675" y="3824325"/>
              <a:ext cx="270000" cy="291900"/>
            </a:xfrm>
            <a:prstGeom prst="rect">
              <a:avLst/>
            </a:prstGeom>
            <a:noFill/>
            <a:ln>
              <a:noFill/>
            </a:ln>
          </p:spPr>
        </p:pic>
      </p:grpSp>
      <p:cxnSp>
        <p:nvCxnSpPr>
          <p:cNvPr id="752" name="Google Shape;752;p57"/>
          <p:cNvCxnSpPr>
            <a:stCxn id="729" idx="1"/>
            <a:endCxn id="724" idx="3"/>
          </p:cNvCxnSpPr>
          <p:nvPr/>
        </p:nvCxnSpPr>
        <p:spPr>
          <a:xfrm rot="10800000">
            <a:off x="2151725" y="1367200"/>
            <a:ext cx="4859700" cy="0"/>
          </a:xfrm>
          <a:prstGeom prst="straightConnector1">
            <a:avLst/>
          </a:prstGeom>
          <a:noFill/>
          <a:ln w="9525" cap="flat" cmpd="sng">
            <a:solidFill>
              <a:srgbClr val="27AA27"/>
            </a:solidFill>
            <a:prstDash val="solid"/>
            <a:round/>
            <a:headEnd type="triangle" w="med" len="med"/>
            <a:tailEnd type="triangle" w="med" len="med"/>
          </a:ln>
        </p:spPr>
      </p:cxnSp>
      <p:sp>
        <p:nvSpPr>
          <p:cNvPr id="753" name="Google Shape;753;p57"/>
          <p:cNvSpPr txBox="1"/>
          <p:nvPr/>
        </p:nvSpPr>
        <p:spPr>
          <a:xfrm>
            <a:off x="51580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754" name="Google Shape;754;p57"/>
          <p:cNvSpPr txBox="1"/>
          <p:nvPr/>
        </p:nvSpPr>
        <p:spPr>
          <a:xfrm>
            <a:off x="2939450" y="794400"/>
            <a:ext cx="11589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Интернет</a:t>
            </a:r>
            <a:endParaRPr sz="950" dirty="0">
              <a:solidFill>
                <a:srgbClr val="3B3B3D"/>
              </a:solidFill>
              <a:latin typeface="Source Sans Pro SemiBold"/>
              <a:ea typeface="Source Sans Pro SemiBold"/>
              <a:cs typeface="Source Sans Pro SemiBold"/>
              <a:sym typeface="Source Sans Pro SemiBold"/>
            </a:endParaRPr>
          </a:p>
        </p:txBody>
      </p:sp>
      <p:sp>
        <p:nvSpPr>
          <p:cNvPr id="755" name="Google Shape;755;p57"/>
          <p:cNvSpPr txBox="1"/>
          <p:nvPr/>
        </p:nvSpPr>
        <p:spPr>
          <a:xfrm>
            <a:off x="6556175" y="794400"/>
            <a:ext cx="9936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Локальная подсеть</a:t>
            </a:r>
            <a:endParaRPr sz="950" dirty="0">
              <a:solidFill>
                <a:srgbClr val="3B3B3D"/>
              </a:solidFill>
              <a:latin typeface="Source Sans Pro SemiBold"/>
              <a:ea typeface="Source Sans Pro SemiBold"/>
              <a:cs typeface="Source Sans Pro SemiBold"/>
              <a:sym typeface="Source Sans Pro SemiBold"/>
            </a:endParaRPr>
          </a:p>
        </p:txBody>
      </p:sp>
      <p:sp>
        <p:nvSpPr>
          <p:cNvPr id="756" name="Google Shape;756;p57"/>
          <p:cNvSpPr txBox="1"/>
          <p:nvPr/>
        </p:nvSpPr>
        <p:spPr>
          <a:xfrm>
            <a:off x="2887975" y="2200225"/>
            <a:ext cx="1471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950" dirty="0">
                <a:solidFill>
                  <a:srgbClr val="3B3B3D"/>
                </a:solidFill>
                <a:latin typeface="Source Sans Pro SemiBold"/>
                <a:ea typeface="Source Sans Pro SemiBold"/>
                <a:cs typeface="Source Sans Pro SemiBold"/>
                <a:sym typeface="Source Sans Pro SemiBold"/>
              </a:rPr>
              <a:t>Обласные службы </a:t>
            </a:r>
            <a:r>
              <a:rPr lang="en-GB" sz="950" dirty="0" err="1">
                <a:solidFill>
                  <a:srgbClr val="3B3B3D"/>
                </a:solidFill>
                <a:latin typeface="Source Sans Pro SemiBold"/>
                <a:ea typeface="Source Sans Pro SemiBold"/>
                <a:cs typeface="Source Sans Pro SemiBold"/>
                <a:sym typeface="Source Sans Pro SemiBold"/>
              </a:rPr>
              <a:t>PaperCut</a:t>
            </a:r>
            <a:endParaRPr sz="950" dirty="0">
              <a:solidFill>
                <a:srgbClr val="3B3B3D"/>
              </a:solidFill>
              <a:latin typeface="Source Sans Pro SemiBold"/>
              <a:ea typeface="Source Sans Pro SemiBold"/>
              <a:cs typeface="Source Sans Pro SemiBold"/>
              <a:sym typeface="Source Sans Pro SemiBold"/>
            </a:endParaRPr>
          </a:p>
        </p:txBody>
      </p:sp>
      <p:cxnSp>
        <p:nvCxnSpPr>
          <p:cNvPr id="757" name="Google Shape;757;p57"/>
          <p:cNvCxnSpPr>
            <a:stCxn id="729" idx="2"/>
            <a:endCxn id="743" idx="0"/>
          </p:cNvCxnSpPr>
          <p:nvPr/>
        </p:nvCxnSpPr>
        <p:spPr>
          <a:xfrm rot="-5400000" flipH="1">
            <a:off x="77632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758" name="Google Shape;758;p57"/>
          <p:cNvCxnSpPr>
            <a:stCxn id="729" idx="2"/>
            <a:endCxn id="740" idx="0"/>
          </p:cNvCxnSpPr>
          <p:nvPr/>
        </p:nvCxnSpPr>
        <p:spPr>
          <a:xfrm rot="5400000">
            <a:off x="7225325" y="1464850"/>
            <a:ext cx="193200" cy="537900"/>
          </a:xfrm>
          <a:prstGeom prst="bentConnector3">
            <a:avLst>
              <a:gd name="adj1" fmla="val 49961"/>
            </a:avLst>
          </a:prstGeom>
          <a:noFill/>
          <a:ln w="9525" cap="flat" cmpd="sng">
            <a:solidFill>
              <a:srgbClr val="6E6E70"/>
            </a:solidFill>
            <a:prstDash val="dash"/>
            <a:round/>
            <a:headEnd type="none" w="med" len="med"/>
            <a:tailEnd type="none" w="med" len="med"/>
          </a:ln>
        </p:spPr>
      </p:cxnSp>
      <p:pic>
        <p:nvPicPr>
          <p:cNvPr id="759" name="Google Shape;759;p57"/>
          <p:cNvPicPr preferRelativeResize="0"/>
          <p:nvPr/>
        </p:nvPicPr>
        <p:blipFill>
          <a:blip r:embed="rId8">
            <a:alphaModFix/>
          </a:blip>
          <a:stretch>
            <a:fillRect/>
          </a:stretch>
        </p:blipFill>
        <p:spPr>
          <a:xfrm>
            <a:off x="7037275" y="1118500"/>
            <a:ext cx="141500" cy="141500"/>
          </a:xfrm>
          <a:prstGeom prst="rect">
            <a:avLst/>
          </a:prstGeom>
          <a:noFill/>
          <a:ln>
            <a:noFill/>
          </a:ln>
        </p:spPr>
      </p:pic>
      <p:pic>
        <p:nvPicPr>
          <p:cNvPr id="760" name="Google Shape;760;p57"/>
          <p:cNvPicPr preferRelativeResize="0"/>
          <p:nvPr/>
        </p:nvPicPr>
        <p:blipFill>
          <a:blip r:embed="rId3">
            <a:alphaModFix/>
          </a:blip>
          <a:stretch>
            <a:fillRect/>
          </a:stretch>
        </p:blipFill>
        <p:spPr>
          <a:xfrm>
            <a:off x="998650" y="1092650"/>
            <a:ext cx="193200" cy="193200"/>
          </a:xfrm>
          <a:prstGeom prst="rect">
            <a:avLst/>
          </a:prstGeom>
          <a:noFill/>
          <a:ln>
            <a:noFill/>
          </a:ln>
        </p:spPr>
      </p:pic>
      <p:cxnSp>
        <p:nvCxnSpPr>
          <p:cNvPr id="761" name="Google Shape;761;p57"/>
          <p:cNvCxnSpPr>
            <a:stCxn id="724" idx="2"/>
            <a:endCxn id="737" idx="0"/>
          </p:cNvCxnSpPr>
          <p:nvPr/>
        </p:nvCxnSpPr>
        <p:spPr>
          <a:xfrm rot="-5400000" flipH="1">
            <a:off x="1754875" y="1454650"/>
            <a:ext cx="193200" cy="558300"/>
          </a:xfrm>
          <a:prstGeom prst="bentConnector3">
            <a:avLst>
              <a:gd name="adj1" fmla="val 49961"/>
            </a:avLst>
          </a:prstGeom>
          <a:noFill/>
          <a:ln w="9525" cap="flat" cmpd="sng">
            <a:solidFill>
              <a:srgbClr val="6E6E70"/>
            </a:solidFill>
            <a:prstDash val="dash"/>
            <a:round/>
            <a:headEnd type="none" w="med" len="med"/>
            <a:tailEnd type="none" w="med" len="med"/>
          </a:ln>
        </p:spPr>
      </p:cxnSp>
      <p:cxnSp>
        <p:nvCxnSpPr>
          <p:cNvPr id="762" name="Google Shape;762;p57"/>
          <p:cNvCxnSpPr>
            <a:stCxn id="724" idx="2"/>
            <a:endCxn id="734" idx="0"/>
          </p:cNvCxnSpPr>
          <p:nvPr/>
        </p:nvCxnSpPr>
        <p:spPr>
          <a:xfrm rot="5400000">
            <a:off x="1216975" y="1475050"/>
            <a:ext cx="193200" cy="517500"/>
          </a:xfrm>
          <a:prstGeom prst="bentConnector3">
            <a:avLst>
              <a:gd name="adj1" fmla="val 49961"/>
            </a:avLst>
          </a:prstGeom>
          <a:noFill/>
          <a:ln w="9525" cap="flat" cmpd="sng">
            <a:solidFill>
              <a:srgbClr val="6E6E70"/>
            </a:solidFill>
            <a:prstDash val="dash"/>
            <a:round/>
            <a:headEnd type="none" w="med" len="med"/>
            <a:tailEnd type="none" w="med" len="med"/>
          </a:ln>
        </p:spPr>
      </p:cxnSp>
      <p:grpSp>
        <p:nvGrpSpPr>
          <p:cNvPr id="763" name="Google Shape;763;p57"/>
          <p:cNvGrpSpPr/>
          <p:nvPr/>
        </p:nvGrpSpPr>
        <p:grpSpPr>
          <a:xfrm>
            <a:off x="6252862" y="1151995"/>
            <a:ext cx="889572" cy="625576"/>
            <a:chOff x="4459468" y="2529898"/>
            <a:chExt cx="1452600" cy="906632"/>
          </a:xfrm>
        </p:grpSpPr>
        <p:sp>
          <p:nvSpPr>
            <p:cNvPr id="764" name="Google Shape;764;p57"/>
            <p:cNvSpPr txBox="1"/>
            <p:nvPr/>
          </p:nvSpPr>
          <p:spPr>
            <a:xfrm>
              <a:off x="4459468" y="2918129"/>
              <a:ext cx="1452600" cy="5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latin typeface="Source Sans Pro"/>
                  <a:ea typeface="Source Sans Pro"/>
                  <a:cs typeface="Source Sans Pro"/>
                  <a:sym typeface="Source Sans Pro"/>
                </a:rPr>
                <a:t>Print job authentication</a:t>
              </a:r>
              <a:endParaRPr sz="900">
                <a:latin typeface="Source Sans Pro"/>
                <a:ea typeface="Source Sans Pro"/>
                <a:cs typeface="Source Sans Pro"/>
                <a:sym typeface="Source Sans Pro"/>
              </a:endParaRPr>
            </a:p>
          </p:txBody>
        </p:sp>
        <p:pic>
          <p:nvPicPr>
            <p:cNvPr id="765" name="Google Shape;765;p57"/>
            <p:cNvPicPr preferRelativeResize="0"/>
            <p:nvPr/>
          </p:nvPicPr>
          <p:blipFill>
            <a:blip r:embed="rId9">
              <a:alphaModFix/>
            </a:blip>
            <a:stretch>
              <a:fillRect/>
            </a:stretch>
          </p:blipFill>
          <p:spPr>
            <a:xfrm>
              <a:off x="4984935" y="2529898"/>
              <a:ext cx="401700" cy="401700"/>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1"/>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GB" dirty="0"/>
              <a:t>Application Server Failover</a:t>
            </a:r>
            <a:r>
              <a:rPr lang="ru-RU" dirty="0"/>
              <a:t> </a:t>
            </a:r>
            <a:r>
              <a:rPr lang="en-US" dirty="0"/>
              <a:t>Guard</a:t>
            </a:r>
            <a:br>
              <a:rPr lang="en-US" dirty="0"/>
            </a:br>
            <a:r>
              <a:rPr lang="en-US" dirty="0" err="1"/>
              <a:t>PaperCut</a:t>
            </a:r>
            <a:r>
              <a:rPr lang="en-US" dirty="0"/>
              <a:t> HA</a:t>
            </a:r>
            <a:br>
              <a:rPr lang="en-US" dirty="0"/>
            </a:br>
            <a:r>
              <a:rPr lang="ru-RU" dirty="0"/>
              <a:t>Инструменты высокой доступности</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pic>
        <p:nvPicPr>
          <p:cNvPr id="1092" name="Google Shape;1092;p93"/>
          <p:cNvPicPr preferRelativeResize="0"/>
          <p:nvPr/>
        </p:nvPicPr>
        <p:blipFill>
          <a:blip r:embed="rId3">
            <a:alphaModFix/>
          </a:blip>
          <a:stretch>
            <a:fillRect/>
          </a:stretch>
        </p:blipFill>
        <p:spPr>
          <a:xfrm>
            <a:off x="4038150" y="1058925"/>
            <a:ext cx="4009475" cy="2878777"/>
          </a:xfrm>
          <a:prstGeom prst="rect">
            <a:avLst/>
          </a:prstGeom>
          <a:noFill/>
          <a:ln>
            <a:noFill/>
          </a:ln>
        </p:spPr>
      </p:pic>
      <p:sp>
        <p:nvSpPr>
          <p:cNvPr id="1093" name="Google Shape;1093;p93"/>
          <p:cNvSpPr txBox="1">
            <a:spLocks noGrp="1"/>
          </p:cNvSpPr>
          <p:nvPr>
            <p:ph type="body" idx="4294967295"/>
          </p:nvPr>
        </p:nvSpPr>
        <p:spPr>
          <a:xfrm>
            <a:off x="735806" y="1205798"/>
            <a:ext cx="3582988" cy="2803525"/>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Char char="►"/>
            </a:pPr>
            <a:r>
              <a:rPr lang="ru-RU" dirty="0"/>
              <a:t>Активная</a:t>
            </a:r>
            <a:r>
              <a:rPr lang="en-GB" dirty="0"/>
              <a:t> / </a:t>
            </a:r>
            <a:r>
              <a:rPr lang="ru-RU" dirty="0"/>
              <a:t>Пассивная</a:t>
            </a:r>
            <a:r>
              <a:rPr lang="en-GB" dirty="0"/>
              <a:t> </a:t>
            </a:r>
            <a:r>
              <a:rPr lang="ru-RU" dirty="0"/>
              <a:t>Кластеризация</a:t>
            </a:r>
            <a:endParaRPr dirty="0"/>
          </a:p>
          <a:p>
            <a:pPr marL="457200" lvl="0" indent="-342900" algn="l" rtl="0">
              <a:lnSpc>
                <a:spcPct val="115000"/>
              </a:lnSpc>
              <a:spcBef>
                <a:spcPts val="1000"/>
              </a:spcBef>
              <a:spcAft>
                <a:spcPts val="0"/>
              </a:spcAft>
              <a:buSzPts val="1800"/>
              <a:buChar char="►"/>
            </a:pPr>
            <a:r>
              <a:rPr lang="en-GB" dirty="0"/>
              <a:t>VM Snapshots</a:t>
            </a:r>
            <a:endParaRPr dirty="0"/>
          </a:p>
          <a:p>
            <a:pPr marL="457200" lvl="0" indent="-342900" algn="l" rtl="0">
              <a:lnSpc>
                <a:spcPct val="115000"/>
              </a:lnSpc>
              <a:spcBef>
                <a:spcPts val="1000"/>
              </a:spcBef>
              <a:spcAft>
                <a:spcPts val="0"/>
              </a:spcAft>
              <a:buSzPts val="1800"/>
              <a:buChar char="►"/>
            </a:pPr>
            <a:r>
              <a:rPr lang="en-GB" dirty="0"/>
              <a:t>VM Replication</a:t>
            </a:r>
            <a:endParaRPr dirty="0"/>
          </a:p>
          <a:p>
            <a:pPr marL="457200" lvl="0" indent="-342900" algn="l" rtl="0">
              <a:lnSpc>
                <a:spcPct val="115000"/>
              </a:lnSpc>
              <a:spcBef>
                <a:spcPts val="1000"/>
              </a:spcBef>
              <a:spcAft>
                <a:spcPts val="0"/>
              </a:spcAft>
              <a:buSzPts val="1800"/>
              <a:buChar char="►"/>
            </a:pPr>
            <a:r>
              <a:rPr lang="en-GB" dirty="0"/>
              <a:t>MS Hyper-V</a:t>
            </a:r>
            <a:endParaRPr dirty="0"/>
          </a:p>
          <a:p>
            <a:pPr marL="457200" lvl="0" indent="-342900" algn="l" rtl="0">
              <a:lnSpc>
                <a:spcPct val="115000"/>
              </a:lnSpc>
              <a:spcBef>
                <a:spcPts val="1000"/>
              </a:spcBef>
              <a:spcAft>
                <a:spcPts val="0"/>
              </a:spcAft>
              <a:buSzPts val="1800"/>
              <a:buChar char="►"/>
            </a:pPr>
            <a:r>
              <a:rPr lang="en-GB" dirty="0"/>
              <a:t>VMWare</a:t>
            </a:r>
            <a:endParaRPr dirty="0"/>
          </a:p>
          <a:p>
            <a:pPr marL="114300" lvl="0" indent="0" algn="l" rtl="0">
              <a:lnSpc>
                <a:spcPct val="115000"/>
              </a:lnSpc>
              <a:spcBef>
                <a:spcPts val="1000"/>
              </a:spcBef>
              <a:spcAft>
                <a:spcPts val="0"/>
              </a:spcAft>
              <a:buSzPts val="1800"/>
              <a:buNone/>
            </a:pPr>
            <a:endParaRPr dirty="0"/>
          </a:p>
          <a:p>
            <a:pPr marL="0" lvl="0" indent="0" algn="l" rtl="0">
              <a:lnSpc>
                <a:spcPct val="115000"/>
              </a:lnSpc>
              <a:spcBef>
                <a:spcPts val="1000"/>
              </a:spcBef>
              <a:spcAft>
                <a:spcPts val="0"/>
              </a:spcAft>
              <a:buNone/>
            </a:pPr>
            <a:endParaRPr dirty="0"/>
          </a:p>
          <a:p>
            <a:pPr marL="0" lvl="0" indent="0" algn="l" rtl="0">
              <a:lnSpc>
                <a:spcPct val="115000"/>
              </a:lnSpc>
              <a:spcBef>
                <a:spcPts val="1000"/>
              </a:spcBef>
              <a:spcAft>
                <a:spcPts val="1000"/>
              </a:spcAft>
              <a:buNone/>
            </a:pPr>
            <a:endParaRPr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97"/>
          <p:cNvSpPr txBox="1"/>
          <p:nvPr/>
        </p:nvSpPr>
        <p:spPr>
          <a:xfrm>
            <a:off x="468000" y="1066800"/>
            <a:ext cx="5764500" cy="28251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0"/>
              </a:spcAft>
              <a:buNone/>
            </a:pPr>
            <a:r>
              <a:rPr lang="ru-RU" sz="3000" b="1" dirty="0">
                <a:solidFill>
                  <a:srgbClr val="3B3C3D"/>
                </a:solidFill>
                <a:latin typeface="Barlow"/>
                <a:ea typeface="Barlow"/>
                <a:cs typeface="Barlow"/>
                <a:sym typeface="Barlow"/>
              </a:rPr>
              <a:t>Новое</a:t>
            </a:r>
            <a:r>
              <a:rPr lang="en-GB" sz="3000" b="1" dirty="0">
                <a:solidFill>
                  <a:srgbClr val="3B3C3D"/>
                </a:solidFill>
                <a:latin typeface="Barlow"/>
                <a:ea typeface="Barlow"/>
                <a:cs typeface="Barlow"/>
                <a:sym typeface="Barlow"/>
              </a:rPr>
              <a:t> </a:t>
            </a:r>
            <a:r>
              <a:rPr lang="ru-RU" sz="3000" b="1" dirty="0">
                <a:solidFill>
                  <a:srgbClr val="27AA27"/>
                </a:solidFill>
                <a:latin typeface="Barlow"/>
                <a:ea typeface="Barlow"/>
                <a:cs typeface="Barlow"/>
                <a:sym typeface="Barlow"/>
              </a:rPr>
              <a:t>встроенное</a:t>
            </a:r>
            <a:r>
              <a:rPr lang="en-GB" sz="3000" b="1" dirty="0">
                <a:solidFill>
                  <a:srgbClr val="3B3C3D"/>
                </a:solidFill>
                <a:latin typeface="Barlow"/>
                <a:ea typeface="Barlow"/>
                <a:cs typeface="Barlow"/>
                <a:sym typeface="Barlow"/>
              </a:rPr>
              <a:t> </a:t>
            </a:r>
            <a:r>
              <a:rPr lang="ru-RU" sz="3000" b="1" dirty="0">
                <a:solidFill>
                  <a:srgbClr val="3B3C3D"/>
                </a:solidFill>
                <a:latin typeface="Barlow"/>
                <a:ea typeface="Barlow"/>
                <a:cs typeface="Barlow"/>
                <a:sym typeface="Barlow"/>
              </a:rPr>
              <a:t>решение для </a:t>
            </a:r>
            <a:r>
              <a:rPr lang="ru-RU" sz="3000" b="1" dirty="0">
                <a:solidFill>
                  <a:srgbClr val="27AA27"/>
                </a:solidFill>
                <a:latin typeface="Barlow"/>
                <a:ea typeface="Barlow"/>
                <a:cs typeface="Barlow"/>
                <a:sym typeface="Barlow"/>
              </a:rPr>
              <a:t>защиты</a:t>
            </a:r>
            <a:r>
              <a:rPr lang="en-GB" sz="3000" b="1" dirty="0">
                <a:solidFill>
                  <a:srgbClr val="27AA27"/>
                </a:solidFill>
                <a:latin typeface="Barlow"/>
                <a:ea typeface="Barlow"/>
                <a:cs typeface="Barlow"/>
                <a:sym typeface="Barlow"/>
              </a:rPr>
              <a:t> </a:t>
            </a:r>
            <a:r>
              <a:rPr lang="en-GB" sz="3000" b="1" dirty="0" err="1">
                <a:solidFill>
                  <a:srgbClr val="27AA27"/>
                </a:solidFill>
                <a:latin typeface="Barlow"/>
                <a:ea typeface="Barlow"/>
                <a:cs typeface="Barlow"/>
                <a:sym typeface="Barlow"/>
              </a:rPr>
              <a:t>PaperCut</a:t>
            </a:r>
            <a:r>
              <a:rPr lang="en-GB" sz="3000" b="1" dirty="0">
                <a:solidFill>
                  <a:srgbClr val="27AA27"/>
                </a:solidFill>
                <a:latin typeface="Barlow"/>
                <a:ea typeface="Barlow"/>
                <a:cs typeface="Barlow"/>
                <a:sym typeface="Barlow"/>
              </a:rPr>
              <a:t> Application Server</a:t>
            </a:r>
            <a:r>
              <a:rPr lang="en-GB" sz="3000" b="1" dirty="0">
                <a:solidFill>
                  <a:srgbClr val="3B3C3D"/>
                </a:solidFill>
                <a:latin typeface="Barlow"/>
                <a:ea typeface="Barlow"/>
                <a:cs typeface="Barlow"/>
                <a:sym typeface="Barlow"/>
              </a:rPr>
              <a:t> </a:t>
            </a:r>
            <a:r>
              <a:rPr lang="ru-RU" sz="3000" b="1" dirty="0">
                <a:solidFill>
                  <a:srgbClr val="3B3C3D"/>
                </a:solidFill>
                <a:latin typeface="Barlow"/>
                <a:ea typeface="Barlow"/>
                <a:cs typeface="Barlow"/>
                <a:sym typeface="Barlow"/>
              </a:rPr>
              <a:t>когда неприменимы технологии кластеризации и виртуализации</a:t>
            </a:r>
            <a:r>
              <a:rPr lang="en-GB" sz="3000" b="1" dirty="0">
                <a:solidFill>
                  <a:srgbClr val="3B3C3D"/>
                </a:solidFill>
                <a:latin typeface="Barlow"/>
                <a:ea typeface="Barlow"/>
                <a:cs typeface="Barlow"/>
                <a:sym typeface="Barlow"/>
              </a:rPr>
              <a:t>.</a:t>
            </a:r>
            <a:r>
              <a:rPr lang="en-GB" sz="3000" b="1" baseline="30000" dirty="0">
                <a:solidFill>
                  <a:srgbClr val="3B3C3D"/>
                </a:solidFill>
                <a:latin typeface="Barlow"/>
                <a:ea typeface="Barlow"/>
                <a:cs typeface="Barlow"/>
                <a:sym typeface="Barlow"/>
              </a:rPr>
              <a:t>*</a:t>
            </a:r>
            <a:endParaRPr sz="3000" b="1" baseline="30000" dirty="0">
              <a:solidFill>
                <a:srgbClr val="3B3C3D"/>
              </a:solidFill>
              <a:latin typeface="Barlow"/>
              <a:ea typeface="Barlow"/>
              <a:cs typeface="Barlow"/>
              <a:sym typeface="Barlow"/>
            </a:endParaRPr>
          </a:p>
          <a:p>
            <a:pPr marL="0" lvl="0" indent="0" algn="l" rtl="0">
              <a:lnSpc>
                <a:spcPct val="114000"/>
              </a:lnSpc>
              <a:spcBef>
                <a:spcPts val="1000"/>
              </a:spcBef>
              <a:spcAft>
                <a:spcPts val="1000"/>
              </a:spcAft>
              <a:buNone/>
            </a:pPr>
            <a:endParaRPr sz="3000" b="1" dirty="0">
              <a:solidFill>
                <a:srgbClr val="3B3C3D"/>
              </a:solidFill>
              <a:latin typeface="Barlow"/>
              <a:ea typeface="Barlow"/>
              <a:cs typeface="Barlow"/>
              <a:sym typeface="Barlow"/>
            </a:endParaRPr>
          </a:p>
        </p:txBody>
      </p:sp>
      <p:sp>
        <p:nvSpPr>
          <p:cNvPr id="1116" name="Google Shape;1116;p97"/>
          <p:cNvSpPr txBox="1"/>
          <p:nvPr/>
        </p:nvSpPr>
        <p:spPr>
          <a:xfrm>
            <a:off x="468000" y="4524125"/>
            <a:ext cx="24936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GB" sz="900" dirty="0">
                <a:solidFill>
                  <a:schemeClr val="dk1"/>
                </a:solidFill>
                <a:latin typeface="Barlow"/>
                <a:ea typeface="Barlow"/>
                <a:cs typeface="Barlow"/>
                <a:sym typeface="Barlow"/>
              </a:rPr>
              <a:t>* </a:t>
            </a:r>
            <a:r>
              <a:rPr lang="ru-RU" sz="900" dirty="0">
                <a:solidFill>
                  <a:schemeClr val="dk1"/>
                </a:solidFill>
                <a:latin typeface="Barlow"/>
                <a:ea typeface="Barlow"/>
                <a:cs typeface="Barlow"/>
                <a:sym typeface="Barlow"/>
              </a:rPr>
              <a:t>Необходим </a:t>
            </a:r>
            <a:r>
              <a:rPr lang="en-GB" sz="900" dirty="0">
                <a:solidFill>
                  <a:schemeClr val="dk1"/>
                </a:solidFill>
                <a:latin typeface="Barlow"/>
                <a:ea typeface="Barlow"/>
                <a:cs typeface="Barlow"/>
                <a:sym typeface="Barlow"/>
              </a:rPr>
              <a:t>Network Load Balancer (NLB)</a:t>
            </a:r>
            <a:endParaRPr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3"/>
          <p:cNvSpPr txBox="1">
            <a:spLocks noGrp="1"/>
          </p:cNvSpPr>
          <p:nvPr>
            <p:ph type="title" idx="4294967295"/>
          </p:nvPr>
        </p:nvSpPr>
        <p:spPr>
          <a:xfrm>
            <a:off x="3262671" y="306123"/>
            <a:ext cx="7642225" cy="4349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600" dirty="0"/>
              <a:t>PaperCut MF 20.</a:t>
            </a:r>
            <a:r>
              <a:rPr lang="ru-RU" sz="2600" dirty="0"/>
              <a:t>1</a:t>
            </a:r>
            <a:endParaRPr sz="2600" dirty="0"/>
          </a:p>
          <a:p>
            <a:pPr marL="0" lvl="0" indent="0" algn="l" rtl="0">
              <a:spcBef>
                <a:spcPts val="0"/>
              </a:spcBef>
              <a:spcAft>
                <a:spcPts val="0"/>
              </a:spcAft>
              <a:buNone/>
            </a:pPr>
            <a:endParaRPr dirty="0"/>
          </a:p>
        </p:txBody>
      </p:sp>
      <p:grpSp>
        <p:nvGrpSpPr>
          <p:cNvPr id="297" name="Google Shape;297;p63"/>
          <p:cNvGrpSpPr/>
          <p:nvPr/>
        </p:nvGrpSpPr>
        <p:grpSpPr>
          <a:xfrm>
            <a:off x="928250" y="1105325"/>
            <a:ext cx="2386811" cy="1527055"/>
            <a:chOff x="1161536" y="863321"/>
            <a:chExt cx="2442000" cy="1846500"/>
          </a:xfrm>
        </p:grpSpPr>
        <p:sp>
          <p:nvSpPr>
            <p:cNvPr id="298" name="Google Shape;298;p63"/>
            <p:cNvSpPr/>
            <p:nvPr/>
          </p:nvSpPr>
          <p:spPr>
            <a:xfrm>
              <a:off x="1161536" y="863321"/>
              <a:ext cx="2442000" cy="1846500"/>
            </a:xfrm>
            <a:prstGeom prst="round1Rect">
              <a:avLst>
                <a:gd name="adj" fmla="val 1744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3"/>
            <p:cNvSpPr txBox="1"/>
            <p:nvPr/>
          </p:nvSpPr>
          <p:spPr>
            <a:xfrm>
              <a:off x="1302843" y="910963"/>
              <a:ext cx="2056200" cy="5124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FFFFFF"/>
                  </a:solidFill>
                  <a:latin typeface="Barlow"/>
                  <a:ea typeface="Barlow"/>
                  <a:cs typeface="Barlow"/>
                  <a:sym typeface="Barlow"/>
                </a:rPr>
                <a:t>Epic </a:t>
              </a:r>
              <a:r>
                <a:rPr lang="ru-RU" b="1" dirty="0">
                  <a:solidFill>
                    <a:srgbClr val="FFFFFF"/>
                  </a:solidFill>
                  <a:latin typeface="Barlow"/>
                  <a:ea typeface="Barlow"/>
                  <a:cs typeface="Barlow"/>
                  <a:sym typeface="Barlow"/>
                </a:rPr>
                <a:t>Интеграция</a:t>
              </a:r>
              <a:endParaRPr dirty="0">
                <a:solidFill>
                  <a:srgbClr val="FFFFFF"/>
                </a:solidFill>
                <a:latin typeface="Barlow"/>
                <a:ea typeface="Barlow"/>
                <a:cs typeface="Barlow"/>
                <a:sym typeface="Barlow"/>
              </a:endParaRPr>
            </a:p>
          </p:txBody>
        </p:sp>
        <p:sp>
          <p:nvSpPr>
            <p:cNvPr id="300" name="Google Shape;300;p63"/>
            <p:cNvSpPr txBox="1"/>
            <p:nvPr/>
          </p:nvSpPr>
          <p:spPr>
            <a:xfrm>
              <a:off x="1246123" y="1269670"/>
              <a:ext cx="2272800" cy="512400"/>
            </a:xfrm>
            <a:prstGeom prst="rect">
              <a:avLst/>
            </a:prstGeom>
            <a:solidFill>
              <a:schemeClr val="accent2"/>
            </a:solidFill>
            <a:ln>
              <a:noFill/>
            </a:ln>
          </p:spPr>
          <p:txBody>
            <a:bodyPr spcFirstLastPara="1" wrap="square" lIns="91425" tIns="91425" rIns="91425" bIns="91425" anchor="t" anchorCtr="0">
              <a:noAutofit/>
            </a:bodyPr>
            <a:lstStyle/>
            <a:p>
              <a:pPr lvl="0">
                <a:lnSpc>
                  <a:spcPct val="115000"/>
                </a:lnSpc>
                <a:spcAft>
                  <a:spcPts val="1600"/>
                </a:spcAft>
              </a:pPr>
              <a:r>
                <a:rPr lang="ru-RU" sz="1200" dirty="0">
                  <a:solidFill>
                    <a:srgbClr val="FFFFFF"/>
                  </a:solidFill>
                  <a:latin typeface="Barlow"/>
                  <a:ea typeface="Barlow"/>
                  <a:cs typeface="Barlow"/>
                  <a:sym typeface="Barlow"/>
                </a:rPr>
                <a:t>Интеграция систем Epic в EMR позволила настроить функции: безопасная и отложенная печать, и отслеживание логов печати</a:t>
              </a:r>
              <a:endParaRPr sz="1200" dirty="0">
                <a:solidFill>
                  <a:srgbClr val="FFFFFF"/>
                </a:solidFill>
                <a:latin typeface="Barlow"/>
                <a:ea typeface="Barlow"/>
                <a:cs typeface="Barlow"/>
                <a:sym typeface="Barlow"/>
              </a:endParaRPr>
            </a:p>
          </p:txBody>
        </p:sp>
      </p:grpSp>
      <p:grpSp>
        <p:nvGrpSpPr>
          <p:cNvPr id="301" name="Google Shape;301;p63"/>
          <p:cNvGrpSpPr/>
          <p:nvPr/>
        </p:nvGrpSpPr>
        <p:grpSpPr>
          <a:xfrm>
            <a:off x="3313976" y="1094090"/>
            <a:ext cx="2381642" cy="1527064"/>
            <a:chOff x="3600600" y="1170963"/>
            <a:chExt cx="1982389" cy="1569600"/>
          </a:xfrm>
        </p:grpSpPr>
        <p:sp>
          <p:nvSpPr>
            <p:cNvPr id="302" name="Google Shape;302;p63"/>
            <p:cNvSpPr/>
            <p:nvPr/>
          </p:nvSpPr>
          <p:spPr>
            <a:xfrm>
              <a:off x="3600600" y="1170963"/>
              <a:ext cx="1942800" cy="1569600"/>
            </a:xfrm>
            <a:prstGeom prst="round2SameRect">
              <a:avLst>
                <a:gd name="adj1" fmla="val 18098"/>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3"/>
            <p:cNvSpPr txBox="1"/>
            <p:nvPr/>
          </p:nvSpPr>
          <p:spPr>
            <a:xfrm>
              <a:off x="3707693" y="1238440"/>
              <a:ext cx="1723200" cy="459900"/>
            </a:xfrm>
            <a:prstGeom prst="rect">
              <a:avLst/>
            </a:prstGeom>
            <a:solidFill>
              <a:schemeClr val="accent3"/>
            </a:solidFill>
            <a:ln>
              <a:noFill/>
            </a:ln>
          </p:spPr>
          <p:txBody>
            <a:bodyPr spcFirstLastPara="1" wrap="square" lIns="91425" tIns="91425" rIns="91425" bIns="91425" anchor="t" anchorCtr="0">
              <a:noAutofit/>
            </a:bodyPr>
            <a:lstStyle/>
            <a:p>
              <a:pPr lvl="0"/>
              <a:r>
                <a:rPr lang="ru-RU" b="1" dirty="0">
                  <a:solidFill>
                    <a:schemeClr val="lt1"/>
                  </a:solidFill>
                  <a:latin typeface="Barlow"/>
                  <a:ea typeface="Barlow"/>
                  <a:cs typeface="Barlow"/>
                  <a:sym typeface="Barlow"/>
                </a:rPr>
                <a:t>Обновление </a:t>
              </a:r>
              <a:r>
                <a:rPr lang="en-US" b="1" dirty="0">
                  <a:solidFill>
                    <a:schemeClr val="lt1"/>
                  </a:solidFill>
                  <a:latin typeface="Barlow"/>
                  <a:ea typeface="Barlow"/>
                  <a:cs typeface="Barlow"/>
                  <a:sym typeface="Barlow"/>
                </a:rPr>
                <a:t>PD</a:t>
              </a:r>
              <a:endParaRPr b="1" dirty="0">
                <a:solidFill>
                  <a:srgbClr val="FFFFFF"/>
                </a:solidFill>
                <a:latin typeface="Barlow"/>
                <a:ea typeface="Barlow"/>
                <a:cs typeface="Barlow"/>
                <a:sym typeface="Barlow"/>
              </a:endParaRPr>
            </a:p>
          </p:txBody>
        </p:sp>
        <p:sp>
          <p:nvSpPr>
            <p:cNvPr id="304" name="Google Shape;304;p63"/>
            <p:cNvSpPr txBox="1"/>
            <p:nvPr/>
          </p:nvSpPr>
          <p:spPr>
            <a:xfrm>
              <a:off x="3712489" y="1580316"/>
              <a:ext cx="1870500" cy="512400"/>
            </a:xfrm>
            <a:prstGeom prst="rect">
              <a:avLst/>
            </a:prstGeom>
            <a:solidFill>
              <a:schemeClr val="accent3"/>
            </a:solidFill>
            <a:ln>
              <a:noFill/>
            </a:ln>
          </p:spPr>
          <p:txBody>
            <a:bodyPr spcFirstLastPara="1" wrap="square" lIns="91425" tIns="91425" rIns="91425" bIns="91425" anchor="t" anchorCtr="0">
              <a:noAutofit/>
            </a:bodyPr>
            <a:lstStyle/>
            <a:p>
              <a:pPr lvl="0">
                <a:lnSpc>
                  <a:spcPct val="115000"/>
                </a:lnSpc>
              </a:pPr>
              <a:r>
                <a:rPr lang="ru-RU" sz="1200" dirty="0">
                  <a:solidFill>
                    <a:schemeClr val="lt1"/>
                  </a:solidFill>
                  <a:latin typeface="Barlow"/>
                  <a:ea typeface="Barlow"/>
                  <a:cs typeface="Barlow"/>
                  <a:sym typeface="Barlow"/>
                </a:rPr>
                <a:t>Пользователи выбирают свои собственные принтеры с </a:t>
              </a:r>
              <a:r>
                <a:rPr lang="en-GB" sz="1200" dirty="0">
                  <a:solidFill>
                    <a:schemeClr val="lt1"/>
                  </a:solidFill>
                  <a:latin typeface="Barlow"/>
                  <a:ea typeface="Barlow"/>
                  <a:cs typeface="Barlow"/>
                  <a:sym typeface="Barlow"/>
                </a:rPr>
                <a:t>Print Deploy. </a:t>
              </a:r>
              <a:r>
                <a:rPr lang="ru-RU" sz="1200" dirty="0">
                  <a:solidFill>
                    <a:schemeClr val="lt1"/>
                  </a:solidFill>
                  <a:latin typeface="Barlow"/>
                  <a:ea typeface="Barlow"/>
                  <a:cs typeface="Barlow"/>
                  <a:sym typeface="Barlow"/>
                </a:rPr>
                <a:t>Печатайте через Интернет с помощью Mobility Print (Cloud Print) </a:t>
              </a:r>
              <a:endParaRPr sz="1200" dirty="0">
                <a:solidFill>
                  <a:schemeClr val="lt1"/>
                </a:solidFill>
                <a:latin typeface="Barlow"/>
                <a:ea typeface="Barlow"/>
                <a:cs typeface="Barlow"/>
                <a:sym typeface="Barlow"/>
              </a:endParaRPr>
            </a:p>
          </p:txBody>
        </p:sp>
      </p:grpSp>
      <p:grpSp>
        <p:nvGrpSpPr>
          <p:cNvPr id="305" name="Google Shape;305;p63"/>
          <p:cNvGrpSpPr/>
          <p:nvPr/>
        </p:nvGrpSpPr>
        <p:grpSpPr>
          <a:xfrm>
            <a:off x="5640466" y="1060026"/>
            <a:ext cx="2393315" cy="1572353"/>
            <a:chOff x="5539816" y="1171213"/>
            <a:chExt cx="1942800" cy="1569600"/>
          </a:xfrm>
        </p:grpSpPr>
        <p:sp>
          <p:nvSpPr>
            <p:cNvPr id="306" name="Google Shape;306;p63"/>
            <p:cNvSpPr/>
            <p:nvPr/>
          </p:nvSpPr>
          <p:spPr>
            <a:xfrm flipH="1">
              <a:off x="5539816" y="1171213"/>
              <a:ext cx="1942800" cy="1569600"/>
            </a:xfrm>
            <a:prstGeom prst="round1Rect">
              <a:avLst>
                <a:gd name="adj" fmla="val 17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3"/>
            <p:cNvSpPr txBox="1"/>
            <p:nvPr/>
          </p:nvSpPr>
          <p:spPr>
            <a:xfrm>
              <a:off x="5703601" y="1195444"/>
              <a:ext cx="1730050" cy="779465"/>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1200" b="1" dirty="0">
                  <a:solidFill>
                    <a:srgbClr val="FFFFFF"/>
                  </a:solidFill>
                  <a:latin typeface="Barlow"/>
                  <a:ea typeface="Barlow"/>
                  <a:cs typeface="Barlow"/>
                  <a:sym typeface="Barlow"/>
                </a:rPr>
                <a:t>Дополнительные опции отказоустойчивости</a:t>
              </a:r>
              <a:r>
                <a:rPr lang="en-GB" sz="1200" b="1" dirty="0">
                  <a:solidFill>
                    <a:srgbClr val="FFFFFF"/>
                  </a:solidFill>
                  <a:latin typeface="Barlow"/>
                  <a:ea typeface="Barlow"/>
                  <a:cs typeface="Barlow"/>
                  <a:sym typeface="Barlow"/>
                </a:rPr>
                <a:t> </a:t>
              </a:r>
              <a:r>
                <a:rPr lang="en-GB" b="1" dirty="0">
                  <a:solidFill>
                    <a:srgbClr val="FFFFFF"/>
                  </a:solidFill>
                  <a:latin typeface="Barlow"/>
                  <a:ea typeface="Barlow"/>
                  <a:cs typeface="Barlow"/>
                  <a:sym typeface="Barlow"/>
                </a:rPr>
                <a:t>failover</a:t>
              </a:r>
              <a:endParaRPr b="1" dirty="0">
                <a:solidFill>
                  <a:srgbClr val="FFFFFF"/>
                </a:solidFill>
                <a:latin typeface="Barlow"/>
                <a:ea typeface="Barlow"/>
                <a:cs typeface="Barlow"/>
                <a:sym typeface="Barlow"/>
              </a:endParaRPr>
            </a:p>
          </p:txBody>
        </p:sp>
        <p:sp>
          <p:nvSpPr>
            <p:cNvPr id="308" name="Google Shape;308;p63"/>
            <p:cNvSpPr txBox="1"/>
            <p:nvPr/>
          </p:nvSpPr>
          <p:spPr>
            <a:xfrm>
              <a:off x="5725795" y="1871271"/>
              <a:ext cx="1679908" cy="712462"/>
            </a:xfrm>
            <a:prstGeom prst="rect">
              <a:avLst/>
            </a:prstGeom>
            <a:solidFill>
              <a:schemeClr val="accent5"/>
            </a:solidFill>
            <a:ln>
              <a:noFill/>
            </a:ln>
          </p:spPr>
          <p:txBody>
            <a:bodyPr spcFirstLastPara="1" wrap="square" lIns="91425" tIns="91425" rIns="91425" bIns="91425" anchor="t" anchorCtr="0">
              <a:noAutofit/>
            </a:bodyPr>
            <a:lstStyle/>
            <a:p>
              <a:pPr lvl="0">
                <a:lnSpc>
                  <a:spcPct val="115000"/>
                </a:lnSpc>
              </a:pPr>
              <a:r>
                <a:rPr lang="ru-RU" sz="1200" dirty="0">
                  <a:solidFill>
                    <a:schemeClr val="lt1"/>
                  </a:solidFill>
                  <a:latin typeface="Barlow"/>
                  <a:ea typeface="Barlow"/>
                  <a:cs typeface="Barlow"/>
                  <a:sym typeface="Barlow"/>
                </a:rPr>
                <a:t>Максимальное время безотказной работы в большем количестве сред</a:t>
              </a:r>
              <a:endParaRPr sz="1200" dirty="0">
                <a:solidFill>
                  <a:schemeClr val="lt1"/>
                </a:solidFill>
                <a:latin typeface="Barlow"/>
                <a:ea typeface="Barlow"/>
                <a:cs typeface="Barlow"/>
                <a:sym typeface="Barlow"/>
              </a:endParaRPr>
            </a:p>
            <a:p>
              <a:pPr marL="0" lvl="0" indent="0" algn="l" rtl="0">
                <a:lnSpc>
                  <a:spcPct val="115000"/>
                </a:lnSpc>
                <a:spcBef>
                  <a:spcPts val="1600"/>
                </a:spcBef>
                <a:spcAft>
                  <a:spcPts val="1600"/>
                </a:spcAft>
                <a:buNone/>
              </a:pPr>
              <a:endParaRPr sz="1200" dirty="0">
                <a:solidFill>
                  <a:srgbClr val="FFFFFF"/>
                </a:solidFill>
                <a:latin typeface="Barlow"/>
                <a:ea typeface="Barlow"/>
                <a:cs typeface="Barlow"/>
                <a:sym typeface="Barlow"/>
              </a:endParaRPr>
            </a:p>
          </p:txBody>
        </p:sp>
      </p:grpSp>
      <p:grpSp>
        <p:nvGrpSpPr>
          <p:cNvPr id="309" name="Google Shape;309;p63"/>
          <p:cNvGrpSpPr/>
          <p:nvPr/>
        </p:nvGrpSpPr>
        <p:grpSpPr>
          <a:xfrm>
            <a:off x="3172532" y="1984078"/>
            <a:ext cx="260366" cy="260366"/>
            <a:chOff x="3157188" y="909150"/>
            <a:chExt cx="470400" cy="470400"/>
          </a:xfrm>
        </p:grpSpPr>
        <p:sp>
          <p:nvSpPr>
            <p:cNvPr id="310" name="Google Shape;310;p63"/>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3"/>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63"/>
          <p:cNvGrpSpPr/>
          <p:nvPr/>
        </p:nvGrpSpPr>
        <p:grpSpPr>
          <a:xfrm>
            <a:off x="5493714" y="1987985"/>
            <a:ext cx="260366" cy="260366"/>
            <a:chOff x="3157188" y="909150"/>
            <a:chExt cx="470400" cy="470400"/>
          </a:xfrm>
        </p:grpSpPr>
        <p:sp>
          <p:nvSpPr>
            <p:cNvPr id="313" name="Google Shape;313;p63"/>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3"/>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63"/>
          <p:cNvSpPr/>
          <p:nvPr/>
        </p:nvSpPr>
        <p:spPr>
          <a:xfrm rot="10800000">
            <a:off x="1010925" y="2720324"/>
            <a:ext cx="6928900" cy="1787349"/>
          </a:xfrm>
          <a:prstGeom prst="round2SameRect">
            <a:avLst>
              <a:gd name="adj1" fmla="val 18098"/>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3"/>
          <p:cNvSpPr txBox="1"/>
          <p:nvPr/>
        </p:nvSpPr>
        <p:spPr>
          <a:xfrm>
            <a:off x="591634" y="2672025"/>
            <a:ext cx="3977400" cy="349500"/>
          </a:xfrm>
          <a:prstGeom prst="rect">
            <a:avLst/>
          </a:prstGeom>
          <a:noFill/>
          <a:ln>
            <a:noFill/>
          </a:ln>
        </p:spPr>
        <p:txBody>
          <a:bodyPr spcFirstLastPara="1" wrap="square" lIns="91425" tIns="91425" rIns="91425" bIns="91425" anchor="t" anchorCtr="0">
            <a:noAutofit/>
          </a:bodyPr>
          <a:lstStyle/>
          <a:p>
            <a:pPr lvl="0" algn="ctr"/>
            <a:r>
              <a:rPr lang="ru-RU" b="1" dirty="0">
                <a:latin typeface="Barlow"/>
                <a:ea typeface="Barlow"/>
                <a:cs typeface="Barlow"/>
                <a:sym typeface="Barlow"/>
              </a:rPr>
              <a:t>Дополнительные возможности</a:t>
            </a:r>
            <a:endParaRPr b="1" dirty="0">
              <a:latin typeface="Barlow"/>
              <a:ea typeface="Barlow"/>
              <a:cs typeface="Barlow"/>
              <a:sym typeface="Barlow"/>
            </a:endParaRPr>
          </a:p>
        </p:txBody>
      </p:sp>
      <p:sp>
        <p:nvSpPr>
          <p:cNvPr id="317" name="Google Shape;317;p63"/>
          <p:cNvSpPr txBox="1"/>
          <p:nvPr/>
        </p:nvSpPr>
        <p:spPr>
          <a:xfrm>
            <a:off x="1010924" y="2944536"/>
            <a:ext cx="3216701" cy="361215"/>
          </a:xfrm>
          <a:prstGeom prst="rect">
            <a:avLst/>
          </a:prstGeom>
          <a:solidFill>
            <a:schemeClr val="accent1"/>
          </a:solidFill>
          <a:ln>
            <a:noFill/>
          </a:ln>
        </p:spPr>
        <p:txBody>
          <a:bodyPr spcFirstLastPara="1" wrap="square" lIns="91425" tIns="91425" rIns="91425" bIns="91425" anchor="t" anchorCtr="0">
            <a:noAutofit/>
          </a:bodyPr>
          <a:lstStyle/>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Обновления скриптов устройств</a:t>
            </a:r>
          </a:p>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Дуплекс и настройки оттенков серого</a:t>
            </a:r>
            <a:endParaRPr lang="en-US" sz="1200" dirty="0">
              <a:solidFill>
                <a:schemeClr val="lt1"/>
              </a:solidFill>
              <a:latin typeface="Barlow"/>
              <a:ea typeface="Barlow"/>
              <a:cs typeface="Barlow"/>
              <a:sym typeface="Barlow"/>
            </a:endParaRPr>
          </a:p>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Расширенные возможности развертывания МФУ</a:t>
            </a:r>
            <a:endParaRPr lang="en-GB" sz="1200" dirty="0">
              <a:solidFill>
                <a:schemeClr val="lt1"/>
              </a:solidFill>
              <a:latin typeface="Barlow"/>
              <a:ea typeface="Barlow"/>
              <a:cs typeface="Barlow"/>
              <a:sym typeface="Barlow"/>
            </a:endParaRPr>
          </a:p>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Поддержка нескольких доменов</a:t>
            </a:r>
            <a:endParaRPr sz="1200" dirty="0">
              <a:solidFill>
                <a:srgbClr val="FFFFFF"/>
              </a:solidFill>
              <a:latin typeface="Barlow"/>
              <a:ea typeface="Barlow"/>
              <a:cs typeface="Barlow"/>
              <a:sym typeface="Barlow"/>
            </a:endParaRPr>
          </a:p>
          <a:p>
            <a:pPr marL="0" lvl="0" indent="0" algn="l"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l"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l"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l" rtl="0">
              <a:lnSpc>
                <a:spcPct val="115000"/>
              </a:lnSpc>
              <a:spcBef>
                <a:spcPts val="1600"/>
              </a:spcBef>
              <a:spcAft>
                <a:spcPts val="1600"/>
              </a:spcAft>
              <a:buNone/>
            </a:pPr>
            <a:endParaRPr sz="1200" dirty="0">
              <a:solidFill>
                <a:srgbClr val="FFFFFF"/>
              </a:solidFill>
              <a:latin typeface="Barlow"/>
              <a:ea typeface="Barlow"/>
              <a:cs typeface="Barlow"/>
              <a:sym typeface="Barlow"/>
            </a:endParaRPr>
          </a:p>
        </p:txBody>
      </p:sp>
      <p:sp>
        <p:nvSpPr>
          <p:cNvPr id="318" name="Google Shape;318;p63"/>
          <p:cNvSpPr txBox="1"/>
          <p:nvPr/>
        </p:nvSpPr>
        <p:spPr>
          <a:xfrm>
            <a:off x="4093831" y="2957337"/>
            <a:ext cx="3737100" cy="389400"/>
          </a:xfrm>
          <a:prstGeom prst="rect">
            <a:avLst/>
          </a:prstGeom>
          <a:solidFill>
            <a:schemeClr val="accent1"/>
          </a:solidFill>
          <a:ln>
            <a:noFill/>
          </a:ln>
        </p:spPr>
        <p:txBody>
          <a:bodyPr spcFirstLastPara="1" wrap="square" lIns="91425" tIns="91425" rIns="91425" bIns="91425" anchor="t" anchorCtr="0">
            <a:noAutofit/>
          </a:bodyPr>
          <a:lstStyle/>
          <a:p>
            <a:pPr marL="457200" lvl="0" indent="-304800">
              <a:lnSpc>
                <a:spcPct val="115000"/>
              </a:lnSpc>
              <a:buClr>
                <a:schemeClr val="lt1"/>
              </a:buClr>
              <a:buSzPts val="1200"/>
              <a:buFont typeface="Barlow"/>
              <a:buChar char="●"/>
            </a:pPr>
            <a:r>
              <a:rPr lang="en-GB" sz="1200" dirty="0">
                <a:solidFill>
                  <a:schemeClr val="lt1"/>
                </a:solidFill>
                <a:latin typeface="Barlow"/>
                <a:ea typeface="Barlow"/>
                <a:cs typeface="Barlow"/>
                <a:sym typeface="Barlow"/>
              </a:rPr>
              <a:t>Sharp </a:t>
            </a:r>
            <a:r>
              <a:rPr lang="ru-RU" sz="1200" dirty="0">
                <a:solidFill>
                  <a:schemeClr val="lt1"/>
                </a:solidFill>
                <a:latin typeface="Barlow"/>
                <a:ea typeface="Barlow"/>
                <a:cs typeface="Barlow"/>
                <a:sym typeface="Barlow"/>
              </a:rPr>
              <a:t>Выбор языка и поддержка </a:t>
            </a:r>
            <a:r>
              <a:rPr lang="en-US" sz="1200" dirty="0">
                <a:solidFill>
                  <a:schemeClr val="lt1"/>
                </a:solidFill>
                <a:latin typeface="Barlow"/>
                <a:ea typeface="Barlow"/>
                <a:cs typeface="Barlow"/>
                <a:sym typeface="Barlow"/>
              </a:rPr>
              <a:t>Luna</a:t>
            </a:r>
            <a:endParaRPr lang="ru-RU" sz="1200" dirty="0">
              <a:solidFill>
                <a:schemeClr val="lt1"/>
              </a:solidFill>
              <a:latin typeface="Barlow"/>
              <a:ea typeface="Barlow"/>
              <a:cs typeface="Barlow"/>
              <a:sym typeface="Barlow"/>
            </a:endParaRPr>
          </a:p>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Улучшения </a:t>
            </a:r>
            <a:r>
              <a:rPr lang="en-GB" sz="1200" dirty="0">
                <a:solidFill>
                  <a:schemeClr val="lt1"/>
                </a:solidFill>
                <a:latin typeface="Barlow"/>
                <a:ea typeface="Barlow"/>
                <a:cs typeface="Barlow"/>
                <a:sym typeface="Barlow"/>
              </a:rPr>
              <a:t>Ricoh Embedded</a:t>
            </a:r>
            <a:endParaRPr sz="1200" dirty="0">
              <a:solidFill>
                <a:schemeClr val="lt1"/>
              </a:solidFill>
              <a:latin typeface="Barlow"/>
              <a:ea typeface="Barlow"/>
              <a:cs typeface="Barlow"/>
              <a:sym typeface="Barlow"/>
            </a:endParaRPr>
          </a:p>
          <a:p>
            <a:pPr marL="457200" lvl="0" indent="-304800" algn="l" rtl="0">
              <a:lnSpc>
                <a:spcPct val="115000"/>
              </a:lnSpc>
              <a:spcBef>
                <a:spcPts val="0"/>
              </a:spcBef>
              <a:spcAft>
                <a:spcPts val="0"/>
              </a:spcAft>
              <a:buClr>
                <a:schemeClr val="lt1"/>
              </a:buClr>
              <a:buSzPts val="1200"/>
              <a:buFont typeface="Barlow"/>
              <a:buChar char="●"/>
            </a:pPr>
            <a:r>
              <a:rPr lang="en-GB" sz="1200" dirty="0">
                <a:solidFill>
                  <a:schemeClr val="lt1"/>
                </a:solidFill>
                <a:latin typeface="Barlow"/>
                <a:ea typeface="Barlow"/>
                <a:cs typeface="Barlow"/>
                <a:sym typeface="Barlow"/>
              </a:rPr>
              <a:t>Lexmark </a:t>
            </a:r>
            <a:r>
              <a:rPr lang="ru-RU" sz="1200" dirty="0">
                <a:solidFill>
                  <a:schemeClr val="lt1"/>
                </a:solidFill>
                <a:latin typeface="Barlow"/>
                <a:ea typeface="Barlow"/>
                <a:cs typeface="Barlow"/>
                <a:sym typeface="Barlow"/>
              </a:rPr>
              <a:t>интегрированное сканирование</a:t>
            </a:r>
            <a:endParaRPr sz="1200" dirty="0">
              <a:solidFill>
                <a:schemeClr val="lt1"/>
              </a:solidFill>
              <a:latin typeface="Barlow"/>
              <a:ea typeface="Barlow"/>
              <a:cs typeface="Barlow"/>
              <a:sym typeface="Barlow"/>
            </a:endParaRPr>
          </a:p>
          <a:p>
            <a:pPr marL="457200" lvl="0" indent="-304800" algn="l" rtl="0">
              <a:lnSpc>
                <a:spcPct val="115000"/>
              </a:lnSpc>
              <a:spcBef>
                <a:spcPts val="0"/>
              </a:spcBef>
              <a:spcAft>
                <a:spcPts val="0"/>
              </a:spcAft>
              <a:buClr>
                <a:schemeClr val="lt1"/>
              </a:buClr>
              <a:buSzPts val="1200"/>
              <a:buFont typeface="Barlow"/>
              <a:buChar char="●"/>
            </a:pPr>
            <a:r>
              <a:rPr lang="en-GB" sz="1200" dirty="0">
                <a:solidFill>
                  <a:schemeClr val="lt1"/>
                </a:solidFill>
                <a:latin typeface="Barlow"/>
                <a:ea typeface="Barlow"/>
                <a:cs typeface="Barlow"/>
                <a:sym typeface="Barlow"/>
              </a:rPr>
              <a:t>Intuitive BI </a:t>
            </a:r>
            <a:r>
              <a:rPr lang="ru-RU" sz="1200" dirty="0">
                <a:solidFill>
                  <a:schemeClr val="lt1"/>
                </a:solidFill>
                <a:latin typeface="Barlow"/>
                <a:ea typeface="Barlow"/>
                <a:cs typeface="Barlow"/>
                <a:sym typeface="Barlow"/>
              </a:rPr>
              <a:t>интеграция</a:t>
            </a:r>
            <a:r>
              <a:rPr lang="en-GB" sz="1200" dirty="0">
                <a:solidFill>
                  <a:schemeClr val="lt1"/>
                </a:solidFill>
                <a:latin typeface="Barlow"/>
                <a:ea typeface="Barlow"/>
                <a:cs typeface="Barlow"/>
                <a:sym typeface="Barlow"/>
              </a:rPr>
              <a:t> </a:t>
            </a:r>
            <a:endParaRPr lang="ru-RU" sz="1200" dirty="0">
              <a:solidFill>
                <a:schemeClr val="lt1"/>
              </a:solidFill>
              <a:latin typeface="Barlow"/>
              <a:ea typeface="Barlow"/>
              <a:cs typeface="Barlow"/>
              <a:sym typeface="Barlow"/>
            </a:endParaRPr>
          </a:p>
          <a:p>
            <a:pPr marL="457200" lvl="0" indent="-304800">
              <a:lnSpc>
                <a:spcPct val="115000"/>
              </a:lnSpc>
              <a:buClr>
                <a:schemeClr val="lt1"/>
              </a:buClr>
              <a:buSzPts val="1200"/>
              <a:buFont typeface="Barlow"/>
              <a:buChar char="●"/>
            </a:pPr>
            <a:r>
              <a:rPr lang="ru-RU" sz="1200" dirty="0">
                <a:solidFill>
                  <a:schemeClr val="lt1"/>
                </a:solidFill>
                <a:latin typeface="Barlow"/>
                <a:ea typeface="Barlow"/>
                <a:cs typeface="Barlow"/>
                <a:sym typeface="Barlow"/>
              </a:rPr>
              <a:t>Исправление отрисовки экранного интерфейса HP 4.3 дюйма</a:t>
            </a:r>
            <a:endParaRPr sz="1200" dirty="0">
              <a:solidFill>
                <a:schemeClr val="lt1"/>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0"/>
              </a:spcAft>
              <a:buNone/>
            </a:pPr>
            <a:endParaRPr sz="1200" dirty="0">
              <a:solidFill>
                <a:srgbClr val="FFFFFF"/>
              </a:solidFill>
              <a:latin typeface="Barlow"/>
              <a:ea typeface="Barlow"/>
              <a:cs typeface="Barlow"/>
              <a:sym typeface="Barlow"/>
            </a:endParaRPr>
          </a:p>
          <a:p>
            <a:pPr marL="0" lvl="0" indent="0" algn="ctr" rtl="0">
              <a:lnSpc>
                <a:spcPct val="115000"/>
              </a:lnSpc>
              <a:spcBef>
                <a:spcPts val="1600"/>
              </a:spcBef>
              <a:spcAft>
                <a:spcPts val="1600"/>
              </a:spcAft>
              <a:buNone/>
            </a:pPr>
            <a:endParaRPr sz="1200" dirty="0">
              <a:solidFill>
                <a:srgbClr val="FFFFFF"/>
              </a:solidFill>
              <a:latin typeface="Barlow"/>
              <a:ea typeface="Barlow"/>
              <a:cs typeface="Barlow"/>
              <a:sym typeface="Barlow"/>
            </a:endParaRPr>
          </a:p>
        </p:txBody>
      </p:sp>
      <p:sp>
        <p:nvSpPr>
          <p:cNvPr id="319" name="Google Shape;319;p63"/>
          <p:cNvSpPr txBox="1"/>
          <p:nvPr/>
        </p:nvSpPr>
        <p:spPr>
          <a:xfrm>
            <a:off x="3853531" y="2681139"/>
            <a:ext cx="3977400" cy="349500"/>
          </a:xfrm>
          <a:prstGeom prst="rect">
            <a:avLst/>
          </a:prstGeom>
          <a:noFill/>
          <a:ln>
            <a:noFill/>
          </a:ln>
        </p:spPr>
        <p:txBody>
          <a:bodyPr spcFirstLastPara="1" wrap="square" lIns="91425" tIns="91425" rIns="91425" bIns="91425" anchor="t" anchorCtr="0">
            <a:noAutofit/>
          </a:bodyPr>
          <a:lstStyle/>
          <a:p>
            <a:pPr lvl="0" algn="ctr"/>
            <a:r>
              <a:rPr lang="en-GB" b="1" dirty="0">
                <a:latin typeface="Barlow"/>
                <a:ea typeface="Barlow"/>
                <a:cs typeface="Barlow"/>
                <a:sym typeface="Barlow"/>
              </a:rPr>
              <a:t>OEM </a:t>
            </a:r>
            <a:r>
              <a:rPr lang="ru-RU" b="1" dirty="0">
                <a:latin typeface="Barlow"/>
                <a:ea typeface="Barlow"/>
                <a:cs typeface="Barlow"/>
                <a:sym typeface="Barlow"/>
              </a:rPr>
              <a:t>и региональные особенности</a:t>
            </a:r>
            <a:endParaRPr b="1" dirty="0">
              <a:latin typeface="Barlow"/>
              <a:ea typeface="Barlow"/>
              <a:cs typeface="Barlow"/>
              <a:sym typeface="Barlow"/>
            </a:endParaRPr>
          </a:p>
        </p:txBody>
      </p:sp>
      <p:sp>
        <p:nvSpPr>
          <p:cNvPr id="320" name="Google Shape;320;p63"/>
          <p:cNvSpPr txBox="1"/>
          <p:nvPr/>
        </p:nvSpPr>
        <p:spPr>
          <a:xfrm>
            <a:off x="5850025" y="4810125"/>
            <a:ext cx="2913000" cy="34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BAA36"/>
                </a:solidFill>
                <a:latin typeface="Barlow"/>
                <a:ea typeface="Barlow"/>
                <a:cs typeface="Barlow"/>
                <a:sym typeface="Barlow"/>
              </a:rPr>
              <a:t>Confidential - For internal use only</a:t>
            </a:r>
            <a:endParaRPr sz="12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98"/>
          <p:cNvSpPr txBox="1">
            <a:spLocks noGrp="1"/>
          </p:cNvSpPr>
          <p:nvPr>
            <p:ph type="title" idx="4294967295"/>
          </p:nvPr>
        </p:nvSpPr>
        <p:spPr>
          <a:xfrm>
            <a:off x="250031" y="374650"/>
            <a:ext cx="7161213" cy="433387"/>
          </a:xfrm>
          <a:prstGeom prst="rect">
            <a:avLst/>
          </a:prstGeom>
        </p:spPr>
        <p:txBody>
          <a:bodyPr spcFirstLastPara="1" wrap="square" lIns="0" tIns="0" rIns="0" bIns="0" anchor="t" anchorCtr="0">
            <a:noAutofit/>
          </a:bodyPr>
          <a:lstStyle/>
          <a:p>
            <a:pPr lvl="0"/>
            <a:r>
              <a:rPr lang="ru-RU" sz="2400" dirty="0"/>
              <a:t>Автоматическая отработка отказа</a:t>
            </a:r>
            <a:r>
              <a:rPr lang="en-GB" sz="2400" dirty="0"/>
              <a:t> </a:t>
            </a:r>
            <a:r>
              <a:rPr lang="en-US" sz="2400" dirty="0" err="1"/>
              <a:t>PaperCut</a:t>
            </a:r>
            <a:r>
              <a:rPr lang="en-US" sz="2400" dirty="0"/>
              <a:t> </a:t>
            </a:r>
            <a:r>
              <a:rPr lang="en-GB" sz="2400" dirty="0"/>
              <a:t>Application Server – </a:t>
            </a:r>
            <a:r>
              <a:rPr lang="ru-RU" sz="2400" dirty="0"/>
              <a:t>встроенное решение</a:t>
            </a:r>
            <a:endParaRPr sz="2400" dirty="0"/>
          </a:p>
        </p:txBody>
      </p:sp>
      <p:sp>
        <p:nvSpPr>
          <p:cNvPr id="1122" name="Google Shape;1122;p98"/>
          <p:cNvSpPr txBox="1">
            <a:spLocks noGrp="1"/>
          </p:cNvSpPr>
          <p:nvPr>
            <p:ph type="body" idx="4294967295"/>
          </p:nvPr>
        </p:nvSpPr>
        <p:spPr>
          <a:xfrm>
            <a:off x="0" y="1219200"/>
            <a:ext cx="6240463" cy="3630613"/>
          </a:xfrm>
          <a:prstGeom prst="rect">
            <a:avLst/>
          </a:prstGeom>
        </p:spPr>
        <p:txBody>
          <a:bodyPr spcFirstLastPara="1" wrap="square" lIns="0" tIns="0" rIns="0" bIns="0" anchor="t" anchorCtr="0">
            <a:noAutofit/>
          </a:bodyPr>
          <a:lstStyle/>
          <a:p>
            <a:pPr lvl="0">
              <a:lnSpc>
                <a:spcPct val="115000"/>
              </a:lnSpc>
            </a:pPr>
            <a:r>
              <a:rPr lang="ru-RU" sz="1600" dirty="0"/>
              <a:t>Альтернативное решение для защиты узла </a:t>
            </a:r>
            <a:r>
              <a:rPr lang="en-GB" sz="1600" dirty="0" err="1"/>
              <a:t>PaperCut</a:t>
            </a:r>
            <a:r>
              <a:rPr lang="ru-RU" sz="1600" dirty="0"/>
              <a:t> –</a:t>
            </a:r>
            <a:r>
              <a:rPr lang="en-GB" sz="1600" dirty="0"/>
              <a:t> </a:t>
            </a:r>
            <a:r>
              <a:rPr lang="ru-RU" sz="1600" dirty="0"/>
              <a:t>Сервера приложений</a:t>
            </a:r>
            <a:endParaRPr sz="1600" dirty="0"/>
          </a:p>
          <a:p>
            <a:pPr lvl="0">
              <a:lnSpc>
                <a:spcPct val="115000"/>
              </a:lnSpc>
              <a:spcBef>
                <a:spcPts val="500"/>
              </a:spcBef>
            </a:pPr>
            <a:r>
              <a:rPr lang="ru-RU" sz="1600" dirty="0"/>
              <a:t>Максимизирует время безотказной работы сервера приложений PaperCut</a:t>
            </a:r>
          </a:p>
          <a:p>
            <a:pPr lvl="0">
              <a:lnSpc>
                <a:spcPct val="115000"/>
              </a:lnSpc>
              <a:spcBef>
                <a:spcPts val="500"/>
              </a:spcBef>
            </a:pPr>
            <a:r>
              <a:rPr lang="ru-RU" sz="1600" dirty="0"/>
              <a:t>Обеспечивает самовосстановление в случае сбоя прикладного уровня ПО</a:t>
            </a:r>
          </a:p>
          <a:p>
            <a:pPr lvl="0">
              <a:lnSpc>
                <a:spcPct val="115000"/>
              </a:lnSpc>
              <a:spcBef>
                <a:spcPts val="500"/>
              </a:spcBef>
            </a:pPr>
            <a:r>
              <a:rPr lang="ru-RU" sz="1600" dirty="0"/>
              <a:t>Поддерживает на уровне</a:t>
            </a:r>
            <a:endParaRPr sz="1600" dirty="0"/>
          </a:p>
          <a:p>
            <a:pPr marL="914400" lvl="1" indent="-317500" algn="l" rtl="0">
              <a:lnSpc>
                <a:spcPct val="115000"/>
              </a:lnSpc>
              <a:spcBef>
                <a:spcPts val="500"/>
              </a:spcBef>
              <a:spcAft>
                <a:spcPts val="0"/>
              </a:spcAft>
              <a:buSzPts val="1400"/>
              <a:buChar char="●"/>
            </a:pPr>
            <a:r>
              <a:rPr lang="ru-RU" sz="1200" dirty="0"/>
              <a:t>Принт-серверов </a:t>
            </a:r>
            <a:r>
              <a:rPr lang="en-US" sz="1200" dirty="0" err="1"/>
              <a:t>PaperCut</a:t>
            </a:r>
            <a:r>
              <a:rPr lang="en-GB" sz="1200" dirty="0"/>
              <a:t> </a:t>
            </a:r>
            <a:endParaRPr sz="1200" dirty="0"/>
          </a:p>
          <a:p>
            <a:pPr marL="914400" lvl="1" indent="-317500" algn="l" rtl="0">
              <a:lnSpc>
                <a:spcPct val="115000"/>
              </a:lnSpc>
              <a:spcBef>
                <a:spcPts val="500"/>
              </a:spcBef>
              <a:spcAft>
                <a:spcPts val="0"/>
              </a:spcAft>
              <a:buSzPts val="1400"/>
              <a:buChar char="●"/>
            </a:pPr>
            <a:r>
              <a:rPr lang="ru-RU" sz="1200" dirty="0"/>
              <a:t>Сайт-серверов</a:t>
            </a:r>
            <a:endParaRPr sz="1200" dirty="0"/>
          </a:p>
          <a:p>
            <a:pPr marL="914400" lvl="1" indent="-317500" algn="l" rtl="0">
              <a:lnSpc>
                <a:spcPct val="115000"/>
              </a:lnSpc>
              <a:spcBef>
                <a:spcPts val="500"/>
              </a:spcBef>
              <a:spcAft>
                <a:spcPts val="0"/>
              </a:spcAft>
              <a:buSzPts val="1400"/>
              <a:buChar char="●"/>
            </a:pPr>
            <a:r>
              <a:rPr lang="ru-RU" sz="1200" dirty="0"/>
              <a:t>Встроенных терминалов</a:t>
            </a:r>
            <a:endParaRPr sz="1200" dirty="0"/>
          </a:p>
          <a:p>
            <a:pPr marL="914400" lvl="1" indent="-317500" algn="l" rtl="0">
              <a:lnSpc>
                <a:spcPct val="115000"/>
              </a:lnSpc>
              <a:spcBef>
                <a:spcPts val="500"/>
              </a:spcBef>
              <a:spcAft>
                <a:spcPts val="0"/>
              </a:spcAft>
              <a:buSzPts val="1400"/>
              <a:buChar char="●"/>
            </a:pPr>
            <a:r>
              <a:rPr lang="ru-RU" sz="1200" dirty="0"/>
              <a:t>Клиентских приложений</a:t>
            </a:r>
            <a:endParaRPr sz="1200" dirty="0"/>
          </a:p>
          <a:p>
            <a:pPr marL="457200" lvl="0" indent="-342900" algn="l" rtl="0">
              <a:lnSpc>
                <a:spcPct val="115000"/>
              </a:lnSpc>
              <a:spcBef>
                <a:spcPts val="500"/>
              </a:spcBef>
              <a:spcAft>
                <a:spcPts val="0"/>
              </a:spcAft>
              <a:buSzPts val="1800"/>
              <a:buChar char="►"/>
            </a:pPr>
            <a:r>
              <a:rPr lang="ru-RU" sz="1600" dirty="0"/>
              <a:t>Поддержка всех встроенных терминалов, в том числе и   </a:t>
            </a:r>
            <a:r>
              <a:rPr lang="en-US" sz="1600" dirty="0"/>
              <a:t>Web-based</a:t>
            </a:r>
            <a:endParaRPr sz="1600" dirty="0"/>
          </a:p>
          <a:p>
            <a:pPr marL="0" lvl="0" indent="0" algn="l" rtl="0">
              <a:lnSpc>
                <a:spcPct val="115000"/>
              </a:lnSpc>
              <a:spcBef>
                <a:spcPts val="500"/>
              </a:spcBef>
              <a:spcAft>
                <a:spcPts val="500"/>
              </a:spcAft>
              <a:buNone/>
            </a:pPr>
            <a:endParaRPr sz="1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00"/>
          <p:cNvSpPr txBox="1">
            <a:spLocks noGrp="1"/>
          </p:cNvSpPr>
          <p:nvPr>
            <p:ph type="title"/>
          </p:nvPr>
        </p:nvSpPr>
        <p:spPr>
          <a:xfrm>
            <a:off x="468000" y="360000"/>
            <a:ext cx="70596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2800" dirty="0"/>
              <a:t>Схема решения по отказоустойчивости</a:t>
            </a:r>
            <a:endParaRPr sz="2800" b="0" dirty="0"/>
          </a:p>
        </p:txBody>
      </p:sp>
      <p:pic>
        <p:nvPicPr>
          <p:cNvPr id="1135" name="Google Shape;1135;p100"/>
          <p:cNvPicPr preferRelativeResize="0"/>
          <p:nvPr/>
        </p:nvPicPr>
        <p:blipFill>
          <a:blip r:embed="rId3">
            <a:alphaModFix/>
          </a:blip>
          <a:stretch>
            <a:fillRect/>
          </a:stretch>
        </p:blipFill>
        <p:spPr>
          <a:xfrm>
            <a:off x="772800" y="1023000"/>
            <a:ext cx="7382100" cy="35735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01"/>
          <p:cNvSpPr txBox="1">
            <a:spLocks noGrp="1"/>
          </p:cNvSpPr>
          <p:nvPr>
            <p:ph type="title"/>
          </p:nvPr>
        </p:nvSpPr>
        <p:spPr>
          <a:xfrm>
            <a:off x="468000" y="360000"/>
            <a:ext cx="7059600" cy="434400"/>
          </a:xfrm>
          <a:prstGeom prst="rect">
            <a:avLst/>
          </a:prstGeom>
        </p:spPr>
        <p:txBody>
          <a:bodyPr spcFirstLastPara="1" wrap="square" lIns="0" tIns="0" rIns="0" bIns="0" anchor="t" anchorCtr="0">
            <a:noAutofit/>
          </a:bodyPr>
          <a:lstStyle/>
          <a:p>
            <a:pPr lvl="0"/>
            <a:r>
              <a:rPr lang="ru-RU" sz="2800" dirty="0"/>
              <a:t>Схема решения по отказоустойчивости</a:t>
            </a:r>
            <a:endParaRPr sz="2800" b="0" dirty="0"/>
          </a:p>
        </p:txBody>
      </p:sp>
      <p:pic>
        <p:nvPicPr>
          <p:cNvPr id="1141" name="Google Shape;1141;p101"/>
          <p:cNvPicPr preferRelativeResize="0"/>
          <p:nvPr/>
        </p:nvPicPr>
        <p:blipFill>
          <a:blip r:embed="rId3">
            <a:alphaModFix/>
          </a:blip>
          <a:stretch>
            <a:fillRect/>
          </a:stretch>
        </p:blipFill>
        <p:spPr>
          <a:xfrm>
            <a:off x="797751" y="1023000"/>
            <a:ext cx="6038924" cy="37390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01"/>
          <p:cNvSpPr txBox="1">
            <a:spLocks noGrp="1"/>
          </p:cNvSpPr>
          <p:nvPr>
            <p:ph type="title"/>
          </p:nvPr>
        </p:nvSpPr>
        <p:spPr>
          <a:xfrm>
            <a:off x="468000" y="360000"/>
            <a:ext cx="7059600" cy="434400"/>
          </a:xfrm>
          <a:prstGeom prst="rect">
            <a:avLst/>
          </a:prstGeom>
        </p:spPr>
        <p:txBody>
          <a:bodyPr spcFirstLastPara="1" wrap="square" lIns="0" tIns="0" rIns="0" bIns="0" anchor="t" anchorCtr="0">
            <a:noAutofit/>
          </a:bodyPr>
          <a:lstStyle/>
          <a:p>
            <a:pPr lvl="0"/>
            <a:r>
              <a:rPr lang="ru-RU" sz="2800" dirty="0"/>
              <a:t>Настройка конфигурации</a:t>
            </a:r>
            <a:endParaRPr sz="2800" b="0" dirty="0"/>
          </a:p>
        </p:txBody>
      </p:sp>
      <p:pic>
        <p:nvPicPr>
          <p:cNvPr id="2" name="Picture 1">
            <a:extLst>
              <a:ext uri="{FF2B5EF4-FFF2-40B4-BE49-F238E27FC236}">
                <a16:creationId xmlns:a16="http://schemas.microsoft.com/office/drawing/2014/main" id="{BF55D062-AC08-4049-B6DB-2984105DA378}"/>
              </a:ext>
            </a:extLst>
          </p:cNvPr>
          <p:cNvPicPr>
            <a:picLocks noChangeAspect="1"/>
          </p:cNvPicPr>
          <p:nvPr/>
        </p:nvPicPr>
        <p:blipFill>
          <a:blip r:embed="rId3"/>
          <a:stretch>
            <a:fillRect/>
          </a:stretch>
        </p:blipFill>
        <p:spPr>
          <a:xfrm>
            <a:off x="468000" y="1426043"/>
            <a:ext cx="8372475" cy="2291414"/>
          </a:xfrm>
          <a:prstGeom prst="rect">
            <a:avLst/>
          </a:prstGeom>
        </p:spPr>
      </p:pic>
    </p:spTree>
    <p:extLst>
      <p:ext uri="{BB962C8B-B14F-4D97-AF65-F5344CB8AC3E}">
        <p14:creationId xmlns:p14="http://schemas.microsoft.com/office/powerpoint/2010/main" val="426435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96"/>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Шифрование файлов спулера печати</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97"/>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Шифрование файлов спулера печати</a:t>
            </a:r>
            <a:endParaRPr dirty="0">
              <a:solidFill>
                <a:schemeClr val="accent1"/>
              </a:solidFill>
            </a:endParaRPr>
          </a:p>
        </p:txBody>
      </p:sp>
      <p:sp>
        <p:nvSpPr>
          <p:cNvPr id="1052" name="Google Shape;1052;p97"/>
          <p:cNvSpPr txBox="1">
            <a:spLocks noGrp="1"/>
          </p:cNvSpPr>
          <p:nvPr>
            <p:ph type="body" idx="1"/>
          </p:nvPr>
        </p:nvSpPr>
        <p:spPr>
          <a:xfrm>
            <a:off x="468000" y="997075"/>
            <a:ext cx="6055500" cy="2952900"/>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Char char="►"/>
            </a:pPr>
            <a:r>
              <a:rPr lang="ru-RU" dirty="0"/>
              <a:t>Доступно на </a:t>
            </a:r>
            <a:r>
              <a:rPr lang="en-US" dirty="0"/>
              <a:t>Windows Print Provider</a:t>
            </a:r>
          </a:p>
          <a:p>
            <a:pPr marL="914400" lvl="1" indent="-292100" algn="l" rtl="0">
              <a:lnSpc>
                <a:spcPct val="115000"/>
              </a:lnSpc>
              <a:spcBef>
                <a:spcPts val="1000"/>
              </a:spcBef>
              <a:spcAft>
                <a:spcPts val="0"/>
              </a:spcAft>
              <a:buSzPts val="1000"/>
              <a:buChar char="●"/>
            </a:pPr>
            <a:r>
              <a:rPr lang="en-US" dirty="0">
                <a:solidFill>
                  <a:schemeClr val="dk1"/>
                </a:solidFill>
              </a:rPr>
              <a:t>Win CNG - Cryptography API: Next Generation</a:t>
            </a:r>
            <a:endParaRPr lang="en-US" sz="1000" dirty="0"/>
          </a:p>
          <a:p>
            <a:pPr marL="457200" lvl="0" indent="-342900" algn="l" rtl="0">
              <a:lnSpc>
                <a:spcPct val="115000"/>
              </a:lnSpc>
              <a:spcBef>
                <a:spcPts val="1000"/>
              </a:spcBef>
              <a:spcAft>
                <a:spcPts val="0"/>
              </a:spcAft>
              <a:buSzPts val="1800"/>
              <a:buChar char="►"/>
            </a:pPr>
            <a:r>
              <a:rPr lang="en-GB" dirty="0"/>
              <a:t>Encryption Algorithm: AES-256-GCM </a:t>
            </a:r>
            <a:endParaRPr dirty="0"/>
          </a:p>
          <a:p>
            <a:pPr marL="914400" lvl="1" indent="-317500" algn="l" rtl="0">
              <a:lnSpc>
                <a:spcPct val="115000"/>
              </a:lnSpc>
              <a:spcBef>
                <a:spcPts val="1000"/>
              </a:spcBef>
              <a:spcAft>
                <a:spcPts val="0"/>
              </a:spcAft>
              <a:buSzPts val="1400"/>
              <a:buChar char="●"/>
            </a:pPr>
            <a:r>
              <a:rPr lang="ru-RU" dirty="0"/>
              <a:t>Встроенная аутентификация (целостность данных</a:t>
            </a:r>
            <a:r>
              <a:rPr lang="en-GB" dirty="0"/>
              <a:t>)</a:t>
            </a:r>
            <a:endParaRPr dirty="0"/>
          </a:p>
          <a:p>
            <a:pPr marL="914400" lvl="1" indent="-317500" algn="l" rtl="0">
              <a:lnSpc>
                <a:spcPct val="115000"/>
              </a:lnSpc>
              <a:spcBef>
                <a:spcPts val="1000"/>
              </a:spcBef>
              <a:spcAft>
                <a:spcPts val="0"/>
              </a:spcAft>
              <a:buSzPts val="1400"/>
              <a:buChar char="●"/>
            </a:pPr>
            <a:r>
              <a:rPr lang="ru-RU" dirty="0"/>
              <a:t>Многосоставные ключи, уникальные для каждого файла</a:t>
            </a:r>
            <a:endParaRPr dirty="0"/>
          </a:p>
          <a:p>
            <a:pPr marL="914400" lvl="1" indent="-317500" algn="l" rtl="0">
              <a:lnSpc>
                <a:spcPct val="115000"/>
              </a:lnSpc>
              <a:spcBef>
                <a:spcPts val="1000"/>
              </a:spcBef>
              <a:spcAft>
                <a:spcPts val="0"/>
              </a:spcAft>
              <a:buSzPts val="1400"/>
              <a:buChar char="●"/>
            </a:pPr>
            <a:r>
              <a:rPr lang="ru-RU" dirty="0"/>
              <a:t>Исходный размер файла равен размеру зашифрованного файла</a:t>
            </a:r>
            <a:endParaRPr dirty="0"/>
          </a:p>
          <a:p>
            <a:pPr marL="457200" lvl="0" indent="-342900" algn="l" rtl="0">
              <a:lnSpc>
                <a:spcPct val="115000"/>
              </a:lnSpc>
              <a:spcBef>
                <a:spcPts val="1000"/>
              </a:spcBef>
              <a:spcAft>
                <a:spcPts val="0"/>
              </a:spcAft>
              <a:buSzPts val="1800"/>
              <a:buChar char="►"/>
            </a:pPr>
            <a:r>
              <a:rPr lang="en-GB" dirty="0"/>
              <a:t>On-the-fly </a:t>
            </a:r>
            <a:r>
              <a:rPr lang="ru-RU" dirty="0"/>
              <a:t>шифрование</a:t>
            </a:r>
            <a:endParaRPr dirty="0"/>
          </a:p>
          <a:p>
            <a:pPr marL="914400" lvl="1" indent="-317500" algn="l" rtl="0">
              <a:lnSpc>
                <a:spcPct val="115000"/>
              </a:lnSpc>
              <a:spcBef>
                <a:spcPts val="1000"/>
              </a:spcBef>
              <a:spcAft>
                <a:spcPts val="0"/>
              </a:spcAft>
              <a:buSzPts val="1400"/>
              <a:buChar char="●"/>
            </a:pPr>
            <a:r>
              <a:rPr lang="ru-RU" dirty="0"/>
              <a:t>Файл шифруется во время его создания</a:t>
            </a:r>
            <a:r>
              <a:rPr lang="en-GB" dirty="0"/>
              <a:t> </a:t>
            </a:r>
            <a:endParaRPr dirty="0"/>
          </a:p>
          <a:p>
            <a:pPr marL="0" lvl="0" indent="0" algn="l" rtl="0">
              <a:lnSpc>
                <a:spcPct val="115000"/>
              </a:lnSpc>
              <a:spcBef>
                <a:spcPts val="1000"/>
              </a:spcBef>
              <a:spcAft>
                <a:spcPts val="1000"/>
              </a:spcAft>
              <a:buNone/>
            </a:pPr>
            <a:endParaRPr dirty="0"/>
          </a:p>
        </p:txBody>
      </p:sp>
      <p:pic>
        <p:nvPicPr>
          <p:cNvPr id="1053" name="Google Shape;1053;p97"/>
          <p:cNvPicPr preferRelativeResize="0"/>
          <p:nvPr/>
        </p:nvPicPr>
        <p:blipFill rotWithShape="1">
          <a:blip r:embed="rId3">
            <a:alphaModFix/>
          </a:blip>
          <a:srcRect r="17225" b="14733"/>
          <a:stretch/>
        </p:blipFill>
        <p:spPr>
          <a:xfrm>
            <a:off x="6000100" y="1193525"/>
            <a:ext cx="2675900" cy="27564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9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Шифрование файлов спулера печати</a:t>
            </a:r>
            <a:endParaRPr dirty="0"/>
          </a:p>
        </p:txBody>
      </p:sp>
      <p:pic>
        <p:nvPicPr>
          <p:cNvPr id="1059" name="Google Shape;1059;p98"/>
          <p:cNvPicPr preferRelativeResize="0"/>
          <p:nvPr/>
        </p:nvPicPr>
        <p:blipFill>
          <a:blip r:embed="rId3">
            <a:alphaModFix/>
          </a:blip>
          <a:stretch>
            <a:fillRect/>
          </a:stretch>
        </p:blipFill>
        <p:spPr>
          <a:xfrm>
            <a:off x="6639938" y="2143800"/>
            <a:ext cx="642925" cy="665095"/>
          </a:xfrm>
          <a:prstGeom prst="rect">
            <a:avLst/>
          </a:prstGeom>
          <a:noFill/>
          <a:ln>
            <a:noFill/>
          </a:ln>
        </p:spPr>
      </p:pic>
      <p:cxnSp>
        <p:nvCxnSpPr>
          <p:cNvPr id="1060" name="Google Shape;1060;p98"/>
          <p:cNvCxnSpPr>
            <a:endCxn id="1059" idx="1"/>
          </p:cNvCxnSpPr>
          <p:nvPr/>
        </p:nvCxnSpPr>
        <p:spPr>
          <a:xfrm>
            <a:off x="5410238" y="2476347"/>
            <a:ext cx="1229700" cy="0"/>
          </a:xfrm>
          <a:prstGeom prst="straightConnector1">
            <a:avLst/>
          </a:prstGeom>
          <a:noFill/>
          <a:ln w="28575" cap="flat" cmpd="sng">
            <a:solidFill>
              <a:schemeClr val="dk2"/>
            </a:solidFill>
            <a:prstDash val="solid"/>
            <a:round/>
            <a:headEnd type="none" w="med" len="med"/>
            <a:tailEnd type="triangle" w="med" len="med"/>
          </a:ln>
        </p:spPr>
      </p:cxnSp>
      <p:grpSp>
        <p:nvGrpSpPr>
          <p:cNvPr id="1061" name="Google Shape;1061;p98"/>
          <p:cNvGrpSpPr/>
          <p:nvPr/>
        </p:nvGrpSpPr>
        <p:grpSpPr>
          <a:xfrm>
            <a:off x="2035063" y="1827050"/>
            <a:ext cx="1944005" cy="935501"/>
            <a:chOff x="2035063" y="1827050"/>
            <a:chExt cx="1944005" cy="935501"/>
          </a:xfrm>
        </p:grpSpPr>
        <p:pic>
          <p:nvPicPr>
            <p:cNvPr id="1062" name="Google Shape;1062;p98"/>
            <p:cNvPicPr preferRelativeResize="0"/>
            <p:nvPr/>
          </p:nvPicPr>
          <p:blipFill>
            <a:blip r:embed="rId4">
              <a:alphaModFix/>
            </a:blip>
            <a:stretch>
              <a:fillRect/>
            </a:stretch>
          </p:blipFill>
          <p:spPr>
            <a:xfrm>
              <a:off x="3142363" y="2190151"/>
              <a:ext cx="571435" cy="572400"/>
            </a:xfrm>
            <a:prstGeom prst="rect">
              <a:avLst/>
            </a:prstGeom>
            <a:noFill/>
            <a:ln>
              <a:noFill/>
            </a:ln>
          </p:spPr>
        </p:pic>
        <p:cxnSp>
          <p:nvCxnSpPr>
            <p:cNvPr id="1063" name="Google Shape;1063;p98"/>
            <p:cNvCxnSpPr>
              <a:stCxn id="1064" idx="3"/>
              <a:endCxn id="1062" idx="1"/>
            </p:cNvCxnSpPr>
            <p:nvPr/>
          </p:nvCxnSpPr>
          <p:spPr>
            <a:xfrm>
              <a:off x="2035063" y="2476351"/>
              <a:ext cx="1107300" cy="0"/>
            </a:xfrm>
            <a:prstGeom prst="straightConnector1">
              <a:avLst/>
            </a:prstGeom>
            <a:noFill/>
            <a:ln w="28575" cap="flat" cmpd="sng">
              <a:solidFill>
                <a:schemeClr val="dk2"/>
              </a:solidFill>
              <a:prstDash val="solid"/>
              <a:round/>
              <a:headEnd type="none" w="med" len="med"/>
              <a:tailEnd type="triangle" w="med" len="med"/>
            </a:ln>
          </p:spPr>
        </p:cxnSp>
        <p:sp>
          <p:nvSpPr>
            <p:cNvPr id="1065" name="Google Shape;1065;p98"/>
            <p:cNvSpPr txBox="1"/>
            <p:nvPr/>
          </p:nvSpPr>
          <p:spPr>
            <a:xfrm>
              <a:off x="3021137" y="1827050"/>
              <a:ext cx="957931"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Драйвер</a:t>
              </a:r>
              <a:endParaRPr dirty="0">
                <a:latin typeface="Barlow"/>
                <a:ea typeface="Barlow"/>
                <a:cs typeface="Barlow"/>
                <a:sym typeface="Barlow"/>
              </a:endParaRPr>
            </a:p>
          </p:txBody>
        </p:sp>
      </p:grpSp>
      <p:grpSp>
        <p:nvGrpSpPr>
          <p:cNvPr id="1066" name="Google Shape;1066;p98"/>
          <p:cNvGrpSpPr/>
          <p:nvPr/>
        </p:nvGrpSpPr>
        <p:grpSpPr>
          <a:xfrm>
            <a:off x="3713797" y="1827050"/>
            <a:ext cx="2224102" cy="935500"/>
            <a:chOff x="3713797" y="1827050"/>
            <a:chExt cx="2224102" cy="935500"/>
          </a:xfrm>
        </p:grpSpPr>
        <p:pic>
          <p:nvPicPr>
            <p:cNvPr id="1067" name="Google Shape;1067;p98"/>
            <p:cNvPicPr preferRelativeResize="0"/>
            <p:nvPr/>
          </p:nvPicPr>
          <p:blipFill>
            <a:blip r:embed="rId5">
              <a:alphaModFix/>
            </a:blip>
            <a:stretch>
              <a:fillRect/>
            </a:stretch>
          </p:blipFill>
          <p:spPr>
            <a:xfrm>
              <a:off x="4943575" y="2190150"/>
              <a:ext cx="466575" cy="572400"/>
            </a:xfrm>
            <a:prstGeom prst="rect">
              <a:avLst/>
            </a:prstGeom>
            <a:noFill/>
            <a:ln>
              <a:noFill/>
            </a:ln>
          </p:spPr>
        </p:pic>
        <p:cxnSp>
          <p:nvCxnSpPr>
            <p:cNvPr id="1068" name="Google Shape;1068;p98"/>
            <p:cNvCxnSpPr>
              <a:stCxn id="1062" idx="3"/>
              <a:endCxn id="1067" idx="1"/>
            </p:cNvCxnSpPr>
            <p:nvPr/>
          </p:nvCxnSpPr>
          <p:spPr>
            <a:xfrm>
              <a:off x="3713797" y="2476351"/>
              <a:ext cx="1229700" cy="0"/>
            </a:xfrm>
            <a:prstGeom prst="straightConnector1">
              <a:avLst/>
            </a:prstGeom>
            <a:noFill/>
            <a:ln w="28575" cap="flat" cmpd="sng">
              <a:solidFill>
                <a:schemeClr val="dk2"/>
              </a:solidFill>
              <a:prstDash val="solid"/>
              <a:round/>
              <a:headEnd type="none" w="med" len="med"/>
              <a:tailEnd type="triangle" w="med" len="med"/>
            </a:ln>
          </p:spPr>
        </p:cxnSp>
        <p:sp>
          <p:nvSpPr>
            <p:cNvPr id="1069" name="Google Shape;1069;p98"/>
            <p:cNvSpPr txBox="1"/>
            <p:nvPr/>
          </p:nvSpPr>
          <p:spPr>
            <a:xfrm>
              <a:off x="4600448" y="1827050"/>
              <a:ext cx="1337451"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Файл спулера</a:t>
              </a:r>
              <a:endParaRPr dirty="0">
                <a:latin typeface="Barlow"/>
                <a:ea typeface="Barlow"/>
                <a:cs typeface="Barlow"/>
                <a:sym typeface="Barlow"/>
              </a:endParaRPr>
            </a:p>
          </p:txBody>
        </p:sp>
      </p:grpSp>
      <p:sp>
        <p:nvSpPr>
          <p:cNvPr id="1070" name="Google Shape;1070;p98"/>
          <p:cNvSpPr txBox="1"/>
          <p:nvPr/>
        </p:nvSpPr>
        <p:spPr>
          <a:xfrm>
            <a:off x="1938275" y="3332700"/>
            <a:ext cx="4909500" cy="987300"/>
          </a:xfrm>
          <a:prstGeom prst="rect">
            <a:avLst/>
          </a:prstGeom>
          <a:noFill/>
          <a:ln>
            <a:noFill/>
          </a:ln>
        </p:spPr>
        <p:txBody>
          <a:bodyPr spcFirstLastPara="1" wrap="square" lIns="91425" tIns="91425" rIns="91425" bIns="91425" anchor="t" anchorCtr="0">
            <a:noAutofit/>
          </a:bodyPr>
          <a:lstStyle/>
          <a:p>
            <a:pPr lvl="0"/>
            <a:r>
              <a:rPr lang="ru-RU" b="1" dirty="0">
                <a:latin typeface="Barlow"/>
                <a:ea typeface="Barlow"/>
                <a:cs typeface="Barlow"/>
                <a:sym typeface="Barlow"/>
              </a:rPr>
              <a:t>Файл Спулера </a:t>
            </a:r>
            <a:r>
              <a:rPr lang="ru-RU" dirty="0">
                <a:latin typeface="Barlow"/>
                <a:ea typeface="Barlow"/>
                <a:cs typeface="Barlow"/>
                <a:sym typeface="Barlow"/>
              </a:rPr>
              <a:t>- включает в себя инструкции для принтера (например, оттенки серого, дуплекс) и содержимое документа.</a:t>
            </a:r>
            <a:endParaRPr dirty="0">
              <a:latin typeface="Barlow"/>
              <a:ea typeface="Barlow"/>
              <a:cs typeface="Barlow"/>
              <a:sym typeface="Barlow"/>
            </a:endParaRPr>
          </a:p>
        </p:txBody>
      </p:sp>
      <p:grpSp>
        <p:nvGrpSpPr>
          <p:cNvPr id="1071" name="Google Shape;1071;p98"/>
          <p:cNvGrpSpPr/>
          <p:nvPr/>
        </p:nvGrpSpPr>
        <p:grpSpPr>
          <a:xfrm>
            <a:off x="756612" y="1827050"/>
            <a:ext cx="2043737" cy="935500"/>
            <a:chOff x="806562" y="1827050"/>
            <a:chExt cx="2043737" cy="935500"/>
          </a:xfrm>
        </p:grpSpPr>
        <p:pic>
          <p:nvPicPr>
            <p:cNvPr id="1072" name="Google Shape;1072;p98"/>
            <p:cNvPicPr preferRelativeResize="0"/>
            <p:nvPr/>
          </p:nvPicPr>
          <p:blipFill>
            <a:blip r:embed="rId5">
              <a:alphaModFix/>
            </a:blip>
            <a:stretch>
              <a:fillRect/>
            </a:stretch>
          </p:blipFill>
          <p:spPr>
            <a:xfrm>
              <a:off x="1408925" y="2190150"/>
              <a:ext cx="466575" cy="572400"/>
            </a:xfrm>
            <a:prstGeom prst="rect">
              <a:avLst/>
            </a:prstGeom>
            <a:noFill/>
            <a:ln>
              <a:noFill/>
            </a:ln>
          </p:spPr>
        </p:pic>
        <p:sp>
          <p:nvSpPr>
            <p:cNvPr id="1073" name="Google Shape;1073;p98"/>
            <p:cNvSpPr txBox="1"/>
            <p:nvPr/>
          </p:nvSpPr>
          <p:spPr>
            <a:xfrm>
              <a:off x="806562" y="1827050"/>
              <a:ext cx="2043737"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Печатаемый документ</a:t>
              </a:r>
              <a:endParaRPr dirty="0">
                <a:latin typeface="Barlow"/>
                <a:ea typeface="Barlow"/>
                <a:cs typeface="Barlow"/>
                <a:sym typeface="Barlow"/>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animEffect transition="in" filter="fade">
                                      <p:cBhvr>
                                        <p:cTn id="7" dur="1000"/>
                                        <p:tgtEl>
                                          <p:spTgt spid="10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6"/>
                                        </p:tgtEl>
                                        <p:attrNameLst>
                                          <p:attrName>style.visibility</p:attrName>
                                        </p:attrNameLst>
                                      </p:cBhvr>
                                      <p:to>
                                        <p:strVal val="visible"/>
                                      </p:to>
                                    </p:set>
                                    <p:animEffect transition="in" filter="fade">
                                      <p:cBhvr>
                                        <p:cTn id="12" dur="1000"/>
                                        <p:tgtEl>
                                          <p:spTgt spid="10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0"/>
                                        </p:tgtEl>
                                        <p:attrNameLst>
                                          <p:attrName>style.visibility</p:attrName>
                                        </p:attrNameLst>
                                      </p:cBhvr>
                                      <p:to>
                                        <p:strVal val="visible"/>
                                      </p:to>
                                    </p:set>
                                    <p:animEffect transition="in" filter="fade">
                                      <p:cBhvr>
                                        <p:cTn id="17" dur="1000"/>
                                        <p:tgtEl>
                                          <p:spTgt spid="10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0"/>
                                        </p:tgtEl>
                                        <p:attrNameLst>
                                          <p:attrName>style.visibility</p:attrName>
                                        </p:attrNameLst>
                                      </p:cBhvr>
                                      <p:to>
                                        <p:strVal val="visible"/>
                                      </p:to>
                                    </p:set>
                                    <p:animEffect transition="in" filter="fade">
                                      <p:cBhvr>
                                        <p:cTn id="22" dur="10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9"/>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Spool File - Hold and Release</a:t>
            </a:r>
            <a:endParaRPr/>
          </a:p>
        </p:txBody>
      </p:sp>
      <p:pic>
        <p:nvPicPr>
          <p:cNvPr id="1079" name="Google Shape;1079;p99"/>
          <p:cNvPicPr preferRelativeResize="0"/>
          <p:nvPr/>
        </p:nvPicPr>
        <p:blipFill>
          <a:blip r:embed="rId3">
            <a:alphaModFix/>
          </a:blip>
          <a:stretch>
            <a:fillRect/>
          </a:stretch>
        </p:blipFill>
        <p:spPr>
          <a:xfrm>
            <a:off x="6846850" y="2810574"/>
            <a:ext cx="1523840" cy="1576400"/>
          </a:xfrm>
          <a:prstGeom prst="rect">
            <a:avLst/>
          </a:prstGeom>
          <a:noFill/>
          <a:ln>
            <a:noFill/>
          </a:ln>
        </p:spPr>
      </p:pic>
      <p:pic>
        <p:nvPicPr>
          <p:cNvPr id="1080" name="Google Shape;1080;p99"/>
          <p:cNvPicPr preferRelativeResize="0"/>
          <p:nvPr/>
        </p:nvPicPr>
        <p:blipFill>
          <a:blip r:embed="rId4">
            <a:alphaModFix/>
          </a:blip>
          <a:stretch>
            <a:fillRect/>
          </a:stretch>
        </p:blipFill>
        <p:spPr>
          <a:xfrm>
            <a:off x="5915875" y="1410850"/>
            <a:ext cx="466575" cy="572400"/>
          </a:xfrm>
          <a:prstGeom prst="rect">
            <a:avLst/>
          </a:prstGeom>
          <a:noFill/>
          <a:ln>
            <a:noFill/>
          </a:ln>
        </p:spPr>
      </p:pic>
      <p:sp>
        <p:nvSpPr>
          <p:cNvPr id="1081" name="Google Shape;1081;p99"/>
          <p:cNvSpPr txBox="1"/>
          <p:nvPr/>
        </p:nvSpPr>
        <p:spPr>
          <a:xfrm>
            <a:off x="2297150" y="1272700"/>
            <a:ext cx="710100" cy="8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PDF</a:t>
            </a:r>
            <a:endParaRPr>
              <a:latin typeface="Barlow"/>
              <a:ea typeface="Barlow"/>
              <a:cs typeface="Barlow"/>
              <a:sym typeface="Barlow"/>
            </a:endParaRPr>
          </a:p>
          <a:p>
            <a:pPr marL="0" lvl="0" indent="0" algn="l" rtl="0">
              <a:spcBef>
                <a:spcPts val="0"/>
              </a:spcBef>
              <a:spcAft>
                <a:spcPts val="0"/>
              </a:spcAft>
              <a:buNone/>
            </a:pPr>
            <a:r>
              <a:rPr lang="en-GB">
                <a:latin typeface="Barlow"/>
                <a:ea typeface="Barlow"/>
                <a:cs typeface="Barlow"/>
                <a:sym typeface="Barlow"/>
              </a:rPr>
              <a:t>DOC</a:t>
            </a:r>
            <a:endParaRPr>
              <a:latin typeface="Barlow"/>
              <a:ea typeface="Barlow"/>
              <a:cs typeface="Barlow"/>
              <a:sym typeface="Barlow"/>
            </a:endParaRPr>
          </a:p>
          <a:p>
            <a:pPr marL="0" lvl="0" indent="0" algn="l" rtl="0">
              <a:spcBef>
                <a:spcPts val="0"/>
              </a:spcBef>
              <a:spcAft>
                <a:spcPts val="0"/>
              </a:spcAft>
              <a:buNone/>
            </a:pPr>
            <a:r>
              <a:rPr lang="en-GB">
                <a:latin typeface="Barlow"/>
                <a:ea typeface="Barlow"/>
                <a:cs typeface="Barlow"/>
                <a:sym typeface="Barlow"/>
              </a:rPr>
              <a:t>JPG</a:t>
            </a:r>
            <a:endParaRPr>
              <a:latin typeface="Barlow"/>
              <a:ea typeface="Barlow"/>
              <a:cs typeface="Barlow"/>
              <a:sym typeface="Barlow"/>
            </a:endParaRPr>
          </a:p>
        </p:txBody>
      </p:sp>
      <p:cxnSp>
        <p:nvCxnSpPr>
          <p:cNvPr id="1082" name="Google Shape;1082;p99"/>
          <p:cNvCxnSpPr>
            <a:stCxn id="1081" idx="3"/>
            <a:endCxn id="1083" idx="1"/>
          </p:cNvCxnSpPr>
          <p:nvPr/>
        </p:nvCxnSpPr>
        <p:spPr>
          <a:xfrm>
            <a:off x="3007250" y="1697050"/>
            <a:ext cx="1107300" cy="0"/>
          </a:xfrm>
          <a:prstGeom prst="straightConnector1">
            <a:avLst/>
          </a:prstGeom>
          <a:noFill/>
          <a:ln w="28575" cap="flat" cmpd="sng">
            <a:solidFill>
              <a:schemeClr val="dk2"/>
            </a:solidFill>
            <a:prstDash val="solid"/>
            <a:round/>
            <a:headEnd type="none" w="med" len="med"/>
            <a:tailEnd type="triangle" w="med" len="med"/>
          </a:ln>
        </p:spPr>
      </p:cxnSp>
      <p:cxnSp>
        <p:nvCxnSpPr>
          <p:cNvPr id="1084" name="Google Shape;1084;p99"/>
          <p:cNvCxnSpPr>
            <a:stCxn id="1083" idx="3"/>
            <a:endCxn id="1080" idx="1"/>
          </p:cNvCxnSpPr>
          <p:nvPr/>
        </p:nvCxnSpPr>
        <p:spPr>
          <a:xfrm>
            <a:off x="4686175" y="1697050"/>
            <a:ext cx="1229700" cy="0"/>
          </a:xfrm>
          <a:prstGeom prst="straightConnector1">
            <a:avLst/>
          </a:prstGeom>
          <a:noFill/>
          <a:ln w="28575" cap="flat" cmpd="sng">
            <a:solidFill>
              <a:schemeClr val="dk2"/>
            </a:solidFill>
            <a:prstDash val="solid"/>
            <a:round/>
            <a:headEnd type="none" w="med" len="med"/>
            <a:tailEnd type="triangle" w="med" len="med"/>
          </a:ln>
        </p:spPr>
      </p:cxnSp>
      <p:sp>
        <p:nvSpPr>
          <p:cNvPr id="1085" name="Google Shape;1085;p99"/>
          <p:cNvSpPr txBox="1"/>
          <p:nvPr/>
        </p:nvSpPr>
        <p:spPr>
          <a:xfrm>
            <a:off x="4048527" y="1047750"/>
            <a:ext cx="9171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SERVER</a:t>
            </a:r>
            <a:endParaRPr>
              <a:latin typeface="Barlow"/>
              <a:ea typeface="Barlow"/>
              <a:cs typeface="Barlow"/>
              <a:sym typeface="Barlow"/>
            </a:endParaRPr>
          </a:p>
        </p:txBody>
      </p:sp>
      <p:sp>
        <p:nvSpPr>
          <p:cNvPr id="1086" name="Google Shape;1086;p99"/>
          <p:cNvSpPr txBox="1"/>
          <p:nvPr/>
        </p:nvSpPr>
        <p:spPr>
          <a:xfrm>
            <a:off x="5880124" y="1047750"/>
            <a:ext cx="12741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SPOOL FILE</a:t>
            </a:r>
            <a:endParaRPr>
              <a:latin typeface="Barlow"/>
              <a:ea typeface="Barlow"/>
              <a:cs typeface="Barlow"/>
              <a:sym typeface="Barlow"/>
            </a:endParaRPr>
          </a:p>
        </p:txBody>
      </p:sp>
      <p:pic>
        <p:nvPicPr>
          <p:cNvPr id="1087" name="Google Shape;1087;p99"/>
          <p:cNvPicPr preferRelativeResize="0"/>
          <p:nvPr/>
        </p:nvPicPr>
        <p:blipFill>
          <a:blip r:embed="rId5">
            <a:alphaModFix/>
          </a:blip>
          <a:stretch>
            <a:fillRect/>
          </a:stretch>
        </p:blipFill>
        <p:spPr>
          <a:xfrm>
            <a:off x="3050500" y="2810575"/>
            <a:ext cx="2522258" cy="1576400"/>
          </a:xfrm>
          <a:prstGeom prst="rect">
            <a:avLst/>
          </a:prstGeom>
          <a:noFill/>
          <a:ln>
            <a:noFill/>
          </a:ln>
          <a:effectLst>
            <a:outerShdw blurRad="57150" dist="19050" dir="5400000" algn="bl" rotWithShape="0">
              <a:srgbClr val="000000">
                <a:alpha val="50000"/>
              </a:srgbClr>
            </a:outerShdw>
          </a:effectLst>
        </p:spPr>
      </p:pic>
      <p:pic>
        <p:nvPicPr>
          <p:cNvPr id="1088" name="Google Shape;1088;p99"/>
          <p:cNvPicPr preferRelativeResize="0"/>
          <p:nvPr/>
        </p:nvPicPr>
        <p:blipFill>
          <a:blip r:embed="rId6">
            <a:alphaModFix/>
          </a:blip>
          <a:stretch>
            <a:fillRect/>
          </a:stretch>
        </p:blipFill>
        <p:spPr>
          <a:xfrm>
            <a:off x="535444" y="2810575"/>
            <a:ext cx="2364601" cy="1576400"/>
          </a:xfrm>
          <a:prstGeom prst="rect">
            <a:avLst/>
          </a:prstGeom>
          <a:noFill/>
          <a:ln>
            <a:noFill/>
          </a:ln>
          <a:effectLst>
            <a:outerShdw blurRad="57150" dist="19050" dir="5400000" algn="bl" rotWithShape="0">
              <a:srgbClr val="000000">
                <a:alpha val="50000"/>
              </a:srgbClr>
            </a:outerShdw>
          </a:effectLst>
        </p:spPr>
      </p:pic>
      <p:cxnSp>
        <p:nvCxnSpPr>
          <p:cNvPr id="1089" name="Google Shape;1089;p99"/>
          <p:cNvCxnSpPr>
            <a:stCxn id="1086" idx="2"/>
            <a:endCxn id="1088" idx="1"/>
          </p:cNvCxnSpPr>
          <p:nvPr/>
        </p:nvCxnSpPr>
        <p:spPr>
          <a:xfrm rot="5400000">
            <a:off x="2541874" y="-376650"/>
            <a:ext cx="1968900" cy="5981700"/>
          </a:xfrm>
          <a:prstGeom prst="curvedConnector4">
            <a:avLst>
              <a:gd name="adj1" fmla="val 29987"/>
              <a:gd name="adj2" fmla="val 103981"/>
            </a:avLst>
          </a:prstGeom>
          <a:noFill/>
          <a:ln w="28575" cap="flat" cmpd="sng">
            <a:solidFill>
              <a:schemeClr val="dk2"/>
            </a:solidFill>
            <a:prstDash val="solid"/>
            <a:round/>
            <a:headEnd type="none" w="med" len="med"/>
            <a:tailEnd type="none" w="med" len="med"/>
          </a:ln>
        </p:spPr>
      </p:cxnSp>
      <p:cxnSp>
        <p:nvCxnSpPr>
          <p:cNvPr id="1090" name="Google Shape;1090;p99"/>
          <p:cNvCxnSpPr>
            <a:stCxn id="1087" idx="3"/>
            <a:endCxn id="1079" idx="1"/>
          </p:cNvCxnSpPr>
          <p:nvPr/>
        </p:nvCxnSpPr>
        <p:spPr>
          <a:xfrm>
            <a:off x="5572758" y="3598775"/>
            <a:ext cx="1274100" cy="0"/>
          </a:xfrm>
          <a:prstGeom prst="straightConnector1">
            <a:avLst/>
          </a:prstGeom>
          <a:noFill/>
          <a:ln w="28575" cap="flat" cmpd="sng">
            <a:solidFill>
              <a:schemeClr val="dk2"/>
            </a:solidFill>
            <a:prstDash val="solid"/>
            <a:round/>
            <a:headEnd type="none" w="med" len="med"/>
            <a:tailEnd type="triangle" w="med" len="med"/>
          </a:ln>
        </p:spPr>
      </p:cxnSp>
      <p:pic>
        <p:nvPicPr>
          <p:cNvPr id="1091" name="Google Shape;1091;p99"/>
          <p:cNvPicPr preferRelativeResize="0"/>
          <p:nvPr/>
        </p:nvPicPr>
        <p:blipFill>
          <a:blip r:embed="rId7">
            <a:alphaModFix/>
          </a:blip>
          <a:stretch>
            <a:fillRect/>
          </a:stretch>
        </p:blipFill>
        <p:spPr>
          <a:xfrm>
            <a:off x="6382525" y="1406050"/>
            <a:ext cx="582001" cy="582001"/>
          </a:xfrm>
          <a:prstGeom prst="rect">
            <a:avLst/>
          </a:prstGeom>
          <a:noFill/>
          <a:ln>
            <a:noFill/>
          </a:ln>
        </p:spPr>
      </p:pic>
      <p:sp>
        <p:nvSpPr>
          <p:cNvPr id="1092" name="Google Shape;1092;p99"/>
          <p:cNvSpPr/>
          <p:nvPr/>
        </p:nvSpPr>
        <p:spPr>
          <a:xfrm>
            <a:off x="5616600" y="935200"/>
            <a:ext cx="1662600" cy="143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9"/>
          <p:cNvSpPr/>
          <p:nvPr/>
        </p:nvSpPr>
        <p:spPr>
          <a:xfrm>
            <a:off x="-129875" y="-155875"/>
            <a:ext cx="9273900" cy="53079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4" name="Google Shape;1094;p99"/>
          <p:cNvPicPr preferRelativeResize="0"/>
          <p:nvPr/>
        </p:nvPicPr>
        <p:blipFill>
          <a:blip r:embed="rId7">
            <a:alphaModFix/>
          </a:blip>
          <a:stretch>
            <a:fillRect/>
          </a:stretch>
        </p:blipFill>
        <p:spPr>
          <a:xfrm>
            <a:off x="4152687" y="1406050"/>
            <a:ext cx="582001" cy="582001"/>
          </a:xfrm>
          <a:prstGeom prst="rect">
            <a:avLst/>
          </a:prstGeom>
          <a:noFill/>
          <a:ln>
            <a:noFill/>
          </a:ln>
        </p:spPr>
      </p:pic>
      <p:pic>
        <p:nvPicPr>
          <p:cNvPr id="1095" name="Google Shape;1095;p99"/>
          <p:cNvPicPr preferRelativeResize="0"/>
          <p:nvPr/>
        </p:nvPicPr>
        <p:blipFill>
          <a:blip r:embed="rId8">
            <a:alphaModFix/>
          </a:blip>
          <a:stretch>
            <a:fillRect/>
          </a:stretch>
        </p:blipFill>
        <p:spPr>
          <a:xfrm>
            <a:off x="371750" y="1047750"/>
            <a:ext cx="8143875" cy="2990850"/>
          </a:xfrm>
          <a:prstGeom prst="rect">
            <a:avLst/>
          </a:prstGeom>
          <a:noFill/>
          <a:ln>
            <a:noFill/>
          </a:ln>
        </p:spPr>
      </p:pic>
      <p:sp>
        <p:nvSpPr>
          <p:cNvPr id="1096" name="Google Shape;1096;p99"/>
          <p:cNvSpPr/>
          <p:nvPr/>
        </p:nvSpPr>
        <p:spPr>
          <a:xfrm>
            <a:off x="1913650" y="1697050"/>
            <a:ext cx="6061200" cy="2139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2"/>
                                        </p:tgtEl>
                                        <p:attrNameLst>
                                          <p:attrName>style.visibility</p:attrName>
                                        </p:attrNameLst>
                                      </p:cBhvr>
                                      <p:to>
                                        <p:strVal val="visible"/>
                                      </p:to>
                                    </p:set>
                                    <p:animEffect transition="in" filter="fade">
                                      <p:cBhvr>
                                        <p:cTn id="7" dur="1000"/>
                                        <p:tgtEl>
                                          <p:spTgt spid="10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
                                        </p:tgtEl>
                                        <p:attrNameLst>
                                          <p:attrName>style.visibility</p:attrName>
                                        </p:attrNameLst>
                                      </p:cBhvr>
                                      <p:to>
                                        <p:strVal val="visible"/>
                                      </p:to>
                                    </p:set>
                                    <p:animEffect transition="in" filter="fade">
                                      <p:cBhvr>
                                        <p:cTn id="12" dur="1000"/>
                                        <p:tgtEl>
                                          <p:spTgt spid="1095"/>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1000"/>
                                        <p:tgtEl>
                                          <p:spTgt spid="1096"/>
                                        </p:tgtEl>
                                      </p:cBhvr>
                                    </p:animEffect>
                                  </p:childTnLst>
                                </p:cTn>
                              </p:par>
                              <p:par>
                                <p:cTn id="16" presetID="10" presetClass="entr" presetSubtype="0" fill="hold" nodeType="withEffect">
                                  <p:stCondLst>
                                    <p:cond delay="0"/>
                                  </p:stCondLst>
                                  <p:childTnLst>
                                    <p:set>
                                      <p:cBhvr>
                                        <p:cTn id="17" dur="1" fill="hold">
                                          <p:stCondLst>
                                            <p:cond delay="0"/>
                                          </p:stCondLst>
                                        </p:cTn>
                                        <p:tgtEl>
                                          <p:spTgt spid="1093"/>
                                        </p:tgtEl>
                                        <p:attrNameLst>
                                          <p:attrName>style.visibility</p:attrName>
                                        </p:attrNameLst>
                                      </p:cBhvr>
                                      <p:to>
                                        <p:strVal val="visible"/>
                                      </p:to>
                                    </p:set>
                                    <p:animEffect transition="in" filter="fade">
                                      <p:cBhvr>
                                        <p:cTn id="18" dur="1000"/>
                                        <p:tgtEl>
                                          <p:spTgt spid="1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100"/>
          <p:cNvPicPr preferRelativeResize="0"/>
          <p:nvPr/>
        </p:nvPicPr>
        <p:blipFill>
          <a:blip r:embed="rId3">
            <a:alphaModFix/>
          </a:blip>
          <a:stretch>
            <a:fillRect/>
          </a:stretch>
        </p:blipFill>
        <p:spPr>
          <a:xfrm>
            <a:off x="363675" y="386550"/>
            <a:ext cx="7103141" cy="4007600"/>
          </a:xfrm>
          <a:prstGeom prst="rect">
            <a:avLst/>
          </a:prstGeom>
          <a:noFill/>
          <a:ln>
            <a:noFill/>
          </a:ln>
        </p:spPr>
      </p:pic>
      <p:sp>
        <p:nvSpPr>
          <p:cNvPr id="1102" name="Google Shape;1102;p100"/>
          <p:cNvSpPr/>
          <p:nvPr/>
        </p:nvSpPr>
        <p:spPr>
          <a:xfrm>
            <a:off x="1770350" y="1215375"/>
            <a:ext cx="4269000" cy="1729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6"/>
          <p:cNvSpPr txBox="1">
            <a:spLocks noGrp="1"/>
          </p:cNvSpPr>
          <p:nvPr>
            <p:ph type="title" idx="4294967295"/>
          </p:nvPr>
        </p:nvSpPr>
        <p:spPr>
          <a:xfrm>
            <a:off x="271462" y="396081"/>
            <a:ext cx="7604125"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20.1 </a:t>
            </a:r>
            <a:r>
              <a:rPr lang="ru-RU" dirty="0"/>
              <a:t>Шифрование файлов спулера печати</a:t>
            </a:r>
            <a:endParaRPr dirty="0"/>
          </a:p>
        </p:txBody>
      </p:sp>
      <p:sp>
        <p:nvSpPr>
          <p:cNvPr id="488" name="Google Shape;488;p86"/>
          <p:cNvSpPr txBox="1">
            <a:spLocks noGrp="1"/>
          </p:cNvSpPr>
          <p:nvPr>
            <p:ph type="body" idx="4294967295"/>
          </p:nvPr>
        </p:nvSpPr>
        <p:spPr>
          <a:xfrm>
            <a:off x="0" y="1295400"/>
            <a:ext cx="4675188" cy="3630613"/>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ru-RU" sz="1600" dirty="0"/>
              <a:t>Для организаций, чувствительных к любому доступу к диску, когда нужно получить информацию о задании.</a:t>
            </a:r>
          </a:p>
          <a:p>
            <a:pPr marL="457200" lvl="0" indent="-330200" algn="l" rtl="0">
              <a:spcBef>
                <a:spcPts val="0"/>
              </a:spcBef>
              <a:spcAft>
                <a:spcPts val="0"/>
              </a:spcAft>
              <a:buSzPts val="1600"/>
              <a:buChar char="►"/>
            </a:pPr>
            <a:r>
              <a:rPr lang="ru-RU" sz="1600" dirty="0"/>
              <a:t>Все</a:t>
            </a:r>
            <a:r>
              <a:rPr lang="en-GB" sz="1600" dirty="0"/>
              <a:t> </a:t>
            </a:r>
            <a:r>
              <a:rPr lang="ru-RU" sz="1600" b="1" dirty="0">
                <a:solidFill>
                  <a:schemeClr val="accent1"/>
                </a:solidFill>
              </a:rPr>
              <a:t>Задания</a:t>
            </a:r>
            <a:r>
              <a:rPr lang="en-GB" sz="1600" dirty="0"/>
              <a:t> </a:t>
            </a:r>
            <a:r>
              <a:rPr lang="ru-RU" sz="1600" b="1" dirty="0">
                <a:solidFill>
                  <a:schemeClr val="accent1"/>
                </a:solidFill>
              </a:rPr>
              <a:t>зашифрованы,</a:t>
            </a:r>
            <a:r>
              <a:rPr lang="en-GB" sz="1600" dirty="0"/>
              <a:t> </a:t>
            </a:r>
            <a:r>
              <a:rPr lang="ru-RU" sz="1600" dirty="0"/>
              <a:t>пока они </a:t>
            </a:r>
            <a:r>
              <a:rPr lang="ru-RU" sz="1600" b="1" dirty="0">
                <a:solidFill>
                  <a:schemeClr val="accent1"/>
                </a:solidFill>
              </a:rPr>
              <a:t>находятся на диске с работающей службой</a:t>
            </a:r>
            <a:r>
              <a:rPr lang="en-GB" sz="1600" b="1" dirty="0"/>
              <a:t> </a:t>
            </a:r>
            <a:r>
              <a:rPr lang="en-GB" sz="1600" b="1" dirty="0">
                <a:solidFill>
                  <a:schemeClr val="accent1"/>
                </a:solidFill>
              </a:rPr>
              <a:t>Print Provider</a:t>
            </a:r>
            <a:r>
              <a:rPr lang="en-GB" sz="1600" dirty="0"/>
              <a:t>.</a:t>
            </a:r>
            <a:endParaRPr sz="1600" dirty="0"/>
          </a:p>
          <a:p>
            <a:pPr marL="914400" lvl="1" indent="-292100" algn="l" rtl="0">
              <a:lnSpc>
                <a:spcPct val="100000"/>
              </a:lnSpc>
              <a:spcBef>
                <a:spcPts val="0"/>
              </a:spcBef>
              <a:spcAft>
                <a:spcPts val="0"/>
              </a:spcAft>
              <a:buSzPts val="1000"/>
              <a:buChar char="●"/>
            </a:pPr>
            <a:r>
              <a:rPr lang="ru-RU" sz="1200" dirty="0"/>
              <a:t>Поддержка только Windows OS</a:t>
            </a:r>
            <a:endParaRPr sz="1200" dirty="0"/>
          </a:p>
          <a:p>
            <a:pPr marL="914400" lvl="1" indent="-292100" algn="l" rtl="0">
              <a:lnSpc>
                <a:spcPct val="100000"/>
              </a:lnSpc>
              <a:spcBef>
                <a:spcPts val="1000"/>
              </a:spcBef>
              <a:spcAft>
                <a:spcPts val="0"/>
              </a:spcAft>
              <a:buSzPts val="1000"/>
              <a:buChar char="●"/>
            </a:pPr>
            <a:r>
              <a:rPr lang="en-GB" sz="1200" dirty="0"/>
              <a:t>Encryption type: AES-256-GCM</a:t>
            </a:r>
            <a:endParaRPr sz="1200" dirty="0"/>
          </a:p>
          <a:p>
            <a:pPr marL="914400" lvl="1" indent="-292100" algn="l" rtl="0">
              <a:lnSpc>
                <a:spcPct val="100000"/>
              </a:lnSpc>
              <a:spcBef>
                <a:spcPts val="1000"/>
              </a:spcBef>
              <a:spcAft>
                <a:spcPts val="0"/>
              </a:spcAft>
              <a:buSzPts val="1000"/>
              <a:buChar char="●"/>
            </a:pPr>
            <a:r>
              <a:rPr lang="en-GB" sz="1200" dirty="0"/>
              <a:t>On-the-fly encryption </a:t>
            </a:r>
            <a:r>
              <a:rPr lang="ru-RU" sz="1200" dirty="0"/>
              <a:t>перед сохранением на диске</a:t>
            </a:r>
            <a:endParaRPr sz="1200" dirty="0"/>
          </a:p>
          <a:p>
            <a:pPr marL="914400" lvl="1" indent="-292100" algn="l" rtl="0">
              <a:lnSpc>
                <a:spcPct val="100000"/>
              </a:lnSpc>
              <a:spcBef>
                <a:spcPts val="1000"/>
              </a:spcBef>
              <a:spcAft>
                <a:spcPts val="0"/>
              </a:spcAft>
              <a:buSzPts val="1000"/>
              <a:buChar char="●"/>
            </a:pPr>
            <a:r>
              <a:rPr lang="ru-RU" sz="1200" dirty="0"/>
              <a:t>Уникальный динамический ключ для каждого пользователя, а не на уровне приложения</a:t>
            </a:r>
            <a:endParaRPr sz="1200" dirty="0"/>
          </a:p>
          <a:p>
            <a:pPr marL="0" lvl="0" indent="0" algn="l" rtl="0">
              <a:spcBef>
                <a:spcPts val="1000"/>
              </a:spcBef>
              <a:spcAft>
                <a:spcPts val="1000"/>
              </a:spcAft>
              <a:buNone/>
            </a:pPr>
            <a:r>
              <a:rPr lang="en-GB" sz="1200" dirty="0"/>
              <a:t>** </a:t>
            </a:r>
            <a:r>
              <a:rPr lang="ru-RU" sz="1200" dirty="0"/>
              <a:t>Требует отключения </a:t>
            </a:r>
            <a:r>
              <a:rPr lang="en-GB" sz="1200" dirty="0"/>
              <a:t>Print Archiving</a:t>
            </a:r>
            <a:endParaRPr sz="1200" dirty="0"/>
          </a:p>
        </p:txBody>
      </p:sp>
      <p:pic>
        <p:nvPicPr>
          <p:cNvPr id="489" name="Google Shape;489;p86"/>
          <p:cNvPicPr preferRelativeResize="0"/>
          <p:nvPr/>
        </p:nvPicPr>
        <p:blipFill>
          <a:blip r:embed="rId3">
            <a:alphaModFix/>
          </a:blip>
          <a:stretch>
            <a:fillRect/>
          </a:stretch>
        </p:blipFill>
        <p:spPr>
          <a:xfrm>
            <a:off x="4883849" y="1678781"/>
            <a:ext cx="4067269" cy="23074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4"/>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Здравоохранение</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8"/>
          <p:cNvSpPr txBox="1">
            <a:spLocks noGrp="1"/>
          </p:cNvSpPr>
          <p:nvPr>
            <p:ph type="title" idx="4294967295"/>
          </p:nvPr>
        </p:nvSpPr>
        <p:spPr>
          <a:xfrm>
            <a:off x="468825" y="341395"/>
            <a:ext cx="6810375" cy="43338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Файл Спулера</a:t>
            </a:r>
            <a:r>
              <a:rPr lang="en-GB" dirty="0"/>
              <a:t> - </a:t>
            </a:r>
            <a:r>
              <a:rPr lang="ru-RU" dirty="0"/>
              <a:t>Распечатка</a:t>
            </a:r>
            <a:endParaRPr dirty="0"/>
          </a:p>
        </p:txBody>
      </p:sp>
      <p:pic>
        <p:nvPicPr>
          <p:cNvPr id="515" name="Google Shape;515;p88"/>
          <p:cNvPicPr preferRelativeResize="0"/>
          <p:nvPr/>
        </p:nvPicPr>
        <p:blipFill>
          <a:blip r:embed="rId3">
            <a:alphaModFix/>
          </a:blip>
          <a:stretch>
            <a:fillRect/>
          </a:stretch>
        </p:blipFill>
        <p:spPr>
          <a:xfrm>
            <a:off x="6846850" y="2810574"/>
            <a:ext cx="1523840" cy="1576400"/>
          </a:xfrm>
          <a:prstGeom prst="rect">
            <a:avLst/>
          </a:prstGeom>
          <a:noFill/>
          <a:ln>
            <a:noFill/>
          </a:ln>
        </p:spPr>
      </p:pic>
      <p:pic>
        <p:nvPicPr>
          <p:cNvPr id="516" name="Google Shape;516;p88"/>
          <p:cNvPicPr preferRelativeResize="0"/>
          <p:nvPr/>
        </p:nvPicPr>
        <p:blipFill>
          <a:blip r:embed="rId4">
            <a:alphaModFix/>
          </a:blip>
          <a:stretch>
            <a:fillRect/>
          </a:stretch>
        </p:blipFill>
        <p:spPr>
          <a:xfrm>
            <a:off x="5915875" y="1410850"/>
            <a:ext cx="466575" cy="572400"/>
          </a:xfrm>
          <a:prstGeom prst="rect">
            <a:avLst/>
          </a:prstGeom>
          <a:noFill/>
          <a:ln>
            <a:noFill/>
          </a:ln>
        </p:spPr>
      </p:pic>
      <p:cxnSp>
        <p:nvCxnSpPr>
          <p:cNvPr id="517" name="Google Shape;517;p88"/>
          <p:cNvCxnSpPr>
            <a:stCxn id="518" idx="3"/>
            <a:endCxn id="519" idx="1"/>
          </p:cNvCxnSpPr>
          <p:nvPr/>
        </p:nvCxnSpPr>
        <p:spPr>
          <a:xfrm>
            <a:off x="3007250" y="1697050"/>
            <a:ext cx="1107300" cy="0"/>
          </a:xfrm>
          <a:prstGeom prst="straightConnector1">
            <a:avLst/>
          </a:prstGeom>
          <a:noFill/>
          <a:ln w="28575" cap="flat" cmpd="sng">
            <a:solidFill>
              <a:schemeClr val="dk2"/>
            </a:solidFill>
            <a:prstDash val="solid"/>
            <a:round/>
            <a:headEnd type="none" w="med" len="med"/>
            <a:tailEnd type="triangle" w="med" len="med"/>
          </a:ln>
        </p:spPr>
      </p:cxnSp>
      <p:cxnSp>
        <p:nvCxnSpPr>
          <p:cNvPr id="520" name="Google Shape;520;p88"/>
          <p:cNvCxnSpPr>
            <a:stCxn id="519" idx="3"/>
            <a:endCxn id="516" idx="1"/>
          </p:cNvCxnSpPr>
          <p:nvPr/>
        </p:nvCxnSpPr>
        <p:spPr>
          <a:xfrm>
            <a:off x="4686175" y="1697050"/>
            <a:ext cx="1229700" cy="0"/>
          </a:xfrm>
          <a:prstGeom prst="straightConnector1">
            <a:avLst/>
          </a:prstGeom>
          <a:noFill/>
          <a:ln w="28575" cap="flat" cmpd="sng">
            <a:solidFill>
              <a:schemeClr val="dk2"/>
            </a:solidFill>
            <a:prstDash val="solid"/>
            <a:round/>
            <a:headEnd type="none" w="med" len="med"/>
            <a:tailEnd type="triangle" w="med" len="med"/>
          </a:ln>
        </p:spPr>
      </p:cxnSp>
      <p:sp>
        <p:nvSpPr>
          <p:cNvPr id="521" name="Google Shape;521;p88"/>
          <p:cNvSpPr txBox="1"/>
          <p:nvPr/>
        </p:nvSpPr>
        <p:spPr>
          <a:xfrm>
            <a:off x="4048527" y="1047750"/>
            <a:ext cx="9171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Сервер</a:t>
            </a:r>
            <a:endParaRPr dirty="0">
              <a:latin typeface="Barlow"/>
              <a:ea typeface="Barlow"/>
              <a:cs typeface="Barlow"/>
              <a:sym typeface="Barlow"/>
            </a:endParaRPr>
          </a:p>
        </p:txBody>
      </p:sp>
      <p:sp>
        <p:nvSpPr>
          <p:cNvPr id="522" name="Google Shape;522;p88"/>
          <p:cNvSpPr txBox="1"/>
          <p:nvPr/>
        </p:nvSpPr>
        <p:spPr>
          <a:xfrm>
            <a:off x="5880124" y="1047750"/>
            <a:ext cx="132792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Файл Спулера</a:t>
            </a:r>
            <a:endParaRPr dirty="0">
              <a:latin typeface="Barlow"/>
              <a:ea typeface="Barlow"/>
              <a:cs typeface="Barlow"/>
              <a:sym typeface="Barlow"/>
            </a:endParaRPr>
          </a:p>
        </p:txBody>
      </p:sp>
      <p:pic>
        <p:nvPicPr>
          <p:cNvPr id="523" name="Google Shape;523;p88"/>
          <p:cNvPicPr preferRelativeResize="0"/>
          <p:nvPr/>
        </p:nvPicPr>
        <p:blipFill>
          <a:blip r:embed="rId5">
            <a:alphaModFix/>
          </a:blip>
          <a:stretch>
            <a:fillRect/>
          </a:stretch>
        </p:blipFill>
        <p:spPr>
          <a:xfrm>
            <a:off x="3050500" y="2810575"/>
            <a:ext cx="2522258" cy="1576400"/>
          </a:xfrm>
          <a:prstGeom prst="rect">
            <a:avLst/>
          </a:prstGeom>
          <a:noFill/>
          <a:ln>
            <a:noFill/>
          </a:ln>
          <a:effectLst>
            <a:outerShdw blurRad="57150" dist="19050" dir="5400000" algn="bl" rotWithShape="0">
              <a:srgbClr val="000000">
                <a:alpha val="50000"/>
              </a:srgbClr>
            </a:outerShdw>
          </a:effectLst>
        </p:spPr>
      </p:pic>
      <p:pic>
        <p:nvPicPr>
          <p:cNvPr id="524" name="Google Shape;524;p88"/>
          <p:cNvPicPr preferRelativeResize="0"/>
          <p:nvPr/>
        </p:nvPicPr>
        <p:blipFill>
          <a:blip r:embed="rId6">
            <a:alphaModFix/>
          </a:blip>
          <a:stretch>
            <a:fillRect/>
          </a:stretch>
        </p:blipFill>
        <p:spPr>
          <a:xfrm>
            <a:off x="535444" y="2810575"/>
            <a:ext cx="2364601" cy="1576400"/>
          </a:xfrm>
          <a:prstGeom prst="rect">
            <a:avLst/>
          </a:prstGeom>
          <a:noFill/>
          <a:ln>
            <a:noFill/>
          </a:ln>
          <a:effectLst>
            <a:outerShdw blurRad="57150" dist="19050" dir="5400000" algn="bl" rotWithShape="0">
              <a:srgbClr val="000000">
                <a:alpha val="50000"/>
              </a:srgbClr>
            </a:outerShdw>
          </a:effectLst>
        </p:spPr>
      </p:pic>
      <p:cxnSp>
        <p:nvCxnSpPr>
          <p:cNvPr id="525" name="Google Shape;525;p88"/>
          <p:cNvCxnSpPr>
            <a:cxnSpLocks/>
            <a:stCxn id="522" idx="2"/>
            <a:endCxn id="524" idx="1"/>
          </p:cNvCxnSpPr>
          <p:nvPr/>
        </p:nvCxnSpPr>
        <p:spPr>
          <a:xfrm rot="5400000">
            <a:off x="2555252" y="-390058"/>
            <a:ext cx="1969025" cy="6008640"/>
          </a:xfrm>
          <a:prstGeom prst="curvedConnector4">
            <a:avLst>
              <a:gd name="adj1" fmla="val 29985"/>
              <a:gd name="adj2" fmla="val 103805"/>
            </a:avLst>
          </a:prstGeom>
          <a:noFill/>
          <a:ln w="28575" cap="flat" cmpd="sng">
            <a:solidFill>
              <a:schemeClr val="dk2"/>
            </a:solidFill>
            <a:prstDash val="solid"/>
            <a:round/>
            <a:headEnd type="none" w="med" len="med"/>
            <a:tailEnd type="none" w="med" len="med"/>
          </a:ln>
        </p:spPr>
      </p:cxnSp>
      <p:cxnSp>
        <p:nvCxnSpPr>
          <p:cNvPr id="526" name="Google Shape;526;p88"/>
          <p:cNvCxnSpPr>
            <a:stCxn id="523" idx="3"/>
            <a:endCxn id="515" idx="1"/>
          </p:cNvCxnSpPr>
          <p:nvPr/>
        </p:nvCxnSpPr>
        <p:spPr>
          <a:xfrm>
            <a:off x="5572758" y="3598775"/>
            <a:ext cx="1274100" cy="0"/>
          </a:xfrm>
          <a:prstGeom prst="straightConnector1">
            <a:avLst/>
          </a:prstGeom>
          <a:noFill/>
          <a:ln w="28575" cap="flat" cmpd="sng">
            <a:solidFill>
              <a:schemeClr val="dk2"/>
            </a:solidFill>
            <a:prstDash val="solid"/>
            <a:round/>
            <a:headEnd type="none" w="med" len="med"/>
            <a:tailEnd type="triangle" w="med" len="med"/>
          </a:ln>
        </p:spPr>
      </p:cxnSp>
      <p:pic>
        <p:nvPicPr>
          <p:cNvPr id="527" name="Google Shape;527;p88"/>
          <p:cNvPicPr preferRelativeResize="0"/>
          <p:nvPr/>
        </p:nvPicPr>
        <p:blipFill>
          <a:blip r:embed="rId7">
            <a:alphaModFix/>
          </a:blip>
          <a:stretch>
            <a:fillRect/>
          </a:stretch>
        </p:blipFill>
        <p:spPr>
          <a:xfrm>
            <a:off x="6382525" y="1406050"/>
            <a:ext cx="582001" cy="582001"/>
          </a:xfrm>
          <a:prstGeom prst="rect">
            <a:avLst/>
          </a:prstGeom>
          <a:noFill/>
          <a:ln>
            <a:noFill/>
          </a:ln>
        </p:spPr>
      </p:pic>
      <p:sp>
        <p:nvSpPr>
          <p:cNvPr id="528" name="Google Shape;528;p88"/>
          <p:cNvSpPr/>
          <p:nvPr/>
        </p:nvSpPr>
        <p:spPr>
          <a:xfrm>
            <a:off x="5616600" y="935200"/>
            <a:ext cx="1662600" cy="143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88"/>
          <p:cNvPicPr preferRelativeResize="0"/>
          <p:nvPr/>
        </p:nvPicPr>
        <p:blipFill>
          <a:blip r:embed="rId7">
            <a:alphaModFix/>
          </a:blip>
          <a:stretch>
            <a:fillRect/>
          </a:stretch>
        </p:blipFill>
        <p:spPr>
          <a:xfrm>
            <a:off x="4152687" y="1406050"/>
            <a:ext cx="582001" cy="582001"/>
          </a:xfrm>
          <a:prstGeom prst="rect">
            <a:avLst/>
          </a:prstGeom>
          <a:noFill/>
          <a:ln>
            <a:noFill/>
          </a:ln>
        </p:spPr>
      </p:pic>
      <p:grpSp>
        <p:nvGrpSpPr>
          <p:cNvPr id="530" name="Google Shape;530;p88"/>
          <p:cNvGrpSpPr/>
          <p:nvPr/>
        </p:nvGrpSpPr>
        <p:grpSpPr>
          <a:xfrm>
            <a:off x="1774562" y="1033412"/>
            <a:ext cx="1671300" cy="949838"/>
            <a:chOff x="1118412" y="1812712"/>
            <a:chExt cx="1671300" cy="949838"/>
          </a:xfrm>
        </p:grpSpPr>
        <p:pic>
          <p:nvPicPr>
            <p:cNvPr id="531" name="Google Shape;531;p88"/>
            <p:cNvPicPr preferRelativeResize="0"/>
            <p:nvPr/>
          </p:nvPicPr>
          <p:blipFill>
            <a:blip r:embed="rId4">
              <a:alphaModFix/>
            </a:blip>
            <a:stretch>
              <a:fillRect/>
            </a:stretch>
          </p:blipFill>
          <p:spPr>
            <a:xfrm>
              <a:off x="1408925" y="2190150"/>
              <a:ext cx="466575" cy="572400"/>
            </a:xfrm>
            <a:prstGeom prst="rect">
              <a:avLst/>
            </a:prstGeom>
            <a:noFill/>
            <a:ln>
              <a:noFill/>
            </a:ln>
          </p:spPr>
        </p:pic>
        <p:sp>
          <p:nvSpPr>
            <p:cNvPr id="532" name="Google Shape;532;p88"/>
            <p:cNvSpPr txBox="1"/>
            <p:nvPr/>
          </p:nvSpPr>
          <p:spPr>
            <a:xfrm>
              <a:off x="1118412" y="1812712"/>
              <a:ext cx="16713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latin typeface="Barlow"/>
                  <a:ea typeface="Barlow"/>
                  <a:cs typeface="Barlow"/>
                  <a:sym typeface="Barlow"/>
                </a:rPr>
                <a:t>Документ</a:t>
              </a:r>
              <a:endParaRPr dirty="0">
                <a:latin typeface="Barlow"/>
                <a:ea typeface="Barlow"/>
                <a:cs typeface="Barlow"/>
                <a:sym typeface="Barlow"/>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2"/>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Encrypted - Hold and Release</a:t>
            </a:r>
            <a:endParaRPr/>
          </a:p>
        </p:txBody>
      </p:sp>
      <p:pic>
        <p:nvPicPr>
          <p:cNvPr id="1116" name="Google Shape;1116;p102"/>
          <p:cNvPicPr preferRelativeResize="0"/>
          <p:nvPr/>
        </p:nvPicPr>
        <p:blipFill>
          <a:blip r:embed="rId3">
            <a:alphaModFix/>
          </a:blip>
          <a:stretch>
            <a:fillRect/>
          </a:stretch>
        </p:blipFill>
        <p:spPr>
          <a:xfrm>
            <a:off x="6846850" y="2810574"/>
            <a:ext cx="1523840" cy="1576400"/>
          </a:xfrm>
          <a:prstGeom prst="rect">
            <a:avLst/>
          </a:prstGeom>
          <a:noFill/>
          <a:ln>
            <a:noFill/>
          </a:ln>
        </p:spPr>
      </p:pic>
      <p:pic>
        <p:nvPicPr>
          <p:cNvPr id="1117" name="Google Shape;1117;p102"/>
          <p:cNvPicPr preferRelativeResize="0"/>
          <p:nvPr/>
        </p:nvPicPr>
        <p:blipFill>
          <a:blip r:embed="rId4">
            <a:alphaModFix/>
          </a:blip>
          <a:stretch>
            <a:fillRect/>
          </a:stretch>
        </p:blipFill>
        <p:spPr>
          <a:xfrm>
            <a:off x="5915875" y="1410850"/>
            <a:ext cx="466575" cy="572400"/>
          </a:xfrm>
          <a:prstGeom prst="rect">
            <a:avLst/>
          </a:prstGeom>
          <a:noFill/>
          <a:ln>
            <a:noFill/>
          </a:ln>
        </p:spPr>
      </p:pic>
      <p:sp>
        <p:nvSpPr>
          <p:cNvPr id="1118" name="Google Shape;1118;p102"/>
          <p:cNvSpPr txBox="1"/>
          <p:nvPr/>
        </p:nvSpPr>
        <p:spPr>
          <a:xfrm>
            <a:off x="2297150" y="1272700"/>
            <a:ext cx="710100" cy="8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PDF</a:t>
            </a:r>
            <a:endParaRPr>
              <a:latin typeface="Barlow"/>
              <a:ea typeface="Barlow"/>
              <a:cs typeface="Barlow"/>
              <a:sym typeface="Barlow"/>
            </a:endParaRPr>
          </a:p>
          <a:p>
            <a:pPr marL="0" lvl="0" indent="0" algn="l" rtl="0">
              <a:spcBef>
                <a:spcPts val="0"/>
              </a:spcBef>
              <a:spcAft>
                <a:spcPts val="0"/>
              </a:spcAft>
              <a:buNone/>
            </a:pPr>
            <a:r>
              <a:rPr lang="en-GB">
                <a:latin typeface="Barlow"/>
                <a:ea typeface="Barlow"/>
                <a:cs typeface="Barlow"/>
                <a:sym typeface="Barlow"/>
              </a:rPr>
              <a:t>DOC</a:t>
            </a:r>
            <a:endParaRPr>
              <a:latin typeface="Barlow"/>
              <a:ea typeface="Barlow"/>
              <a:cs typeface="Barlow"/>
              <a:sym typeface="Barlow"/>
            </a:endParaRPr>
          </a:p>
          <a:p>
            <a:pPr marL="0" lvl="0" indent="0" algn="l" rtl="0">
              <a:spcBef>
                <a:spcPts val="0"/>
              </a:spcBef>
              <a:spcAft>
                <a:spcPts val="0"/>
              </a:spcAft>
              <a:buNone/>
            </a:pPr>
            <a:r>
              <a:rPr lang="en-GB">
                <a:latin typeface="Barlow"/>
                <a:ea typeface="Barlow"/>
                <a:cs typeface="Barlow"/>
                <a:sym typeface="Barlow"/>
              </a:rPr>
              <a:t>JPG</a:t>
            </a:r>
            <a:endParaRPr>
              <a:latin typeface="Barlow"/>
              <a:ea typeface="Barlow"/>
              <a:cs typeface="Barlow"/>
              <a:sym typeface="Barlow"/>
            </a:endParaRPr>
          </a:p>
        </p:txBody>
      </p:sp>
      <p:cxnSp>
        <p:nvCxnSpPr>
          <p:cNvPr id="1119" name="Google Shape;1119;p102"/>
          <p:cNvCxnSpPr>
            <a:stCxn id="1118" idx="3"/>
            <a:endCxn id="1120" idx="1"/>
          </p:cNvCxnSpPr>
          <p:nvPr/>
        </p:nvCxnSpPr>
        <p:spPr>
          <a:xfrm>
            <a:off x="3007250" y="1697050"/>
            <a:ext cx="1107300" cy="0"/>
          </a:xfrm>
          <a:prstGeom prst="straightConnector1">
            <a:avLst/>
          </a:prstGeom>
          <a:noFill/>
          <a:ln w="28575" cap="flat" cmpd="sng">
            <a:solidFill>
              <a:schemeClr val="dk2"/>
            </a:solidFill>
            <a:prstDash val="solid"/>
            <a:round/>
            <a:headEnd type="none" w="med" len="med"/>
            <a:tailEnd type="triangle" w="med" len="med"/>
          </a:ln>
        </p:spPr>
      </p:cxnSp>
      <p:cxnSp>
        <p:nvCxnSpPr>
          <p:cNvPr id="1121" name="Google Shape;1121;p102"/>
          <p:cNvCxnSpPr>
            <a:stCxn id="1120" idx="3"/>
            <a:endCxn id="1117" idx="1"/>
          </p:cNvCxnSpPr>
          <p:nvPr/>
        </p:nvCxnSpPr>
        <p:spPr>
          <a:xfrm>
            <a:off x="4686175" y="1697050"/>
            <a:ext cx="1229700" cy="0"/>
          </a:xfrm>
          <a:prstGeom prst="straightConnector1">
            <a:avLst/>
          </a:prstGeom>
          <a:noFill/>
          <a:ln w="28575" cap="flat" cmpd="sng">
            <a:solidFill>
              <a:schemeClr val="dk2"/>
            </a:solidFill>
            <a:prstDash val="solid"/>
            <a:round/>
            <a:headEnd type="none" w="med" len="med"/>
            <a:tailEnd type="triangle" w="med" len="med"/>
          </a:ln>
        </p:spPr>
      </p:cxnSp>
      <p:sp>
        <p:nvSpPr>
          <p:cNvPr id="1122" name="Google Shape;1122;p102"/>
          <p:cNvSpPr txBox="1"/>
          <p:nvPr/>
        </p:nvSpPr>
        <p:spPr>
          <a:xfrm>
            <a:off x="5880124" y="1047750"/>
            <a:ext cx="12741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SPOOL FILE</a:t>
            </a:r>
            <a:endParaRPr>
              <a:latin typeface="Barlow"/>
              <a:ea typeface="Barlow"/>
              <a:cs typeface="Barlow"/>
              <a:sym typeface="Barlow"/>
            </a:endParaRPr>
          </a:p>
        </p:txBody>
      </p:sp>
      <p:pic>
        <p:nvPicPr>
          <p:cNvPr id="1123" name="Google Shape;1123;p102"/>
          <p:cNvPicPr preferRelativeResize="0"/>
          <p:nvPr/>
        </p:nvPicPr>
        <p:blipFill>
          <a:blip r:embed="rId5">
            <a:alphaModFix/>
          </a:blip>
          <a:stretch>
            <a:fillRect/>
          </a:stretch>
        </p:blipFill>
        <p:spPr>
          <a:xfrm>
            <a:off x="3050500" y="2810575"/>
            <a:ext cx="2522258" cy="1576400"/>
          </a:xfrm>
          <a:prstGeom prst="rect">
            <a:avLst/>
          </a:prstGeom>
          <a:noFill/>
          <a:ln>
            <a:noFill/>
          </a:ln>
          <a:effectLst>
            <a:outerShdw blurRad="57150" dist="19050" dir="5400000" algn="bl" rotWithShape="0">
              <a:srgbClr val="000000">
                <a:alpha val="50000"/>
              </a:srgbClr>
            </a:outerShdw>
          </a:effectLst>
        </p:spPr>
      </p:pic>
      <p:pic>
        <p:nvPicPr>
          <p:cNvPr id="1124" name="Google Shape;1124;p102"/>
          <p:cNvPicPr preferRelativeResize="0"/>
          <p:nvPr/>
        </p:nvPicPr>
        <p:blipFill>
          <a:blip r:embed="rId6">
            <a:alphaModFix/>
          </a:blip>
          <a:stretch>
            <a:fillRect/>
          </a:stretch>
        </p:blipFill>
        <p:spPr>
          <a:xfrm>
            <a:off x="535444" y="2810575"/>
            <a:ext cx="2364601" cy="1576400"/>
          </a:xfrm>
          <a:prstGeom prst="rect">
            <a:avLst/>
          </a:prstGeom>
          <a:noFill/>
          <a:ln>
            <a:noFill/>
          </a:ln>
          <a:effectLst>
            <a:outerShdw blurRad="57150" dist="19050" dir="5400000" algn="bl" rotWithShape="0">
              <a:srgbClr val="000000">
                <a:alpha val="50000"/>
              </a:srgbClr>
            </a:outerShdw>
          </a:effectLst>
        </p:spPr>
      </p:pic>
      <p:cxnSp>
        <p:nvCxnSpPr>
          <p:cNvPr id="1125" name="Google Shape;1125;p102"/>
          <p:cNvCxnSpPr>
            <a:stCxn id="1122" idx="2"/>
            <a:endCxn id="1124" idx="1"/>
          </p:cNvCxnSpPr>
          <p:nvPr/>
        </p:nvCxnSpPr>
        <p:spPr>
          <a:xfrm rot="5400000">
            <a:off x="2541874" y="-376650"/>
            <a:ext cx="1968900" cy="5981700"/>
          </a:xfrm>
          <a:prstGeom prst="curvedConnector4">
            <a:avLst>
              <a:gd name="adj1" fmla="val 29987"/>
              <a:gd name="adj2" fmla="val 103981"/>
            </a:avLst>
          </a:prstGeom>
          <a:noFill/>
          <a:ln w="28575" cap="flat" cmpd="sng">
            <a:solidFill>
              <a:schemeClr val="dk2"/>
            </a:solidFill>
            <a:prstDash val="solid"/>
            <a:round/>
            <a:headEnd type="none" w="med" len="med"/>
            <a:tailEnd type="none" w="med" len="med"/>
          </a:ln>
        </p:spPr>
      </p:cxnSp>
      <p:cxnSp>
        <p:nvCxnSpPr>
          <p:cNvPr id="1126" name="Google Shape;1126;p102"/>
          <p:cNvCxnSpPr>
            <a:stCxn id="1123" idx="3"/>
            <a:endCxn id="1116" idx="1"/>
          </p:cNvCxnSpPr>
          <p:nvPr/>
        </p:nvCxnSpPr>
        <p:spPr>
          <a:xfrm>
            <a:off x="5572758" y="3598775"/>
            <a:ext cx="1274100" cy="0"/>
          </a:xfrm>
          <a:prstGeom prst="straightConnector1">
            <a:avLst/>
          </a:prstGeom>
          <a:noFill/>
          <a:ln w="28575" cap="flat" cmpd="sng">
            <a:solidFill>
              <a:schemeClr val="dk2"/>
            </a:solidFill>
            <a:prstDash val="solid"/>
            <a:round/>
            <a:headEnd type="none" w="med" len="med"/>
            <a:tailEnd type="triangle" w="med" len="med"/>
          </a:ln>
        </p:spPr>
      </p:cxnSp>
      <p:pic>
        <p:nvPicPr>
          <p:cNvPr id="1127" name="Google Shape;1127;p102"/>
          <p:cNvPicPr preferRelativeResize="0"/>
          <p:nvPr/>
        </p:nvPicPr>
        <p:blipFill>
          <a:blip r:embed="rId7">
            <a:alphaModFix/>
          </a:blip>
          <a:stretch>
            <a:fillRect/>
          </a:stretch>
        </p:blipFill>
        <p:spPr>
          <a:xfrm>
            <a:off x="6382525" y="1406050"/>
            <a:ext cx="582001" cy="582001"/>
          </a:xfrm>
          <a:prstGeom prst="rect">
            <a:avLst/>
          </a:prstGeom>
          <a:noFill/>
          <a:ln>
            <a:noFill/>
          </a:ln>
        </p:spPr>
      </p:pic>
      <p:sp>
        <p:nvSpPr>
          <p:cNvPr id="1128" name="Google Shape;1128;p102"/>
          <p:cNvSpPr/>
          <p:nvPr/>
        </p:nvSpPr>
        <p:spPr>
          <a:xfrm>
            <a:off x="5567800" y="926525"/>
            <a:ext cx="1662600" cy="1437300"/>
          </a:xfrm>
          <a:prstGeom prst="rect">
            <a:avLst/>
          </a:prstGeom>
          <a:noFill/>
          <a:ln w="28575" cap="flat" cmpd="sng">
            <a:solidFill>
              <a:srgbClr val="63BC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02"/>
          <p:cNvSpPr/>
          <p:nvPr/>
        </p:nvSpPr>
        <p:spPr>
          <a:xfrm>
            <a:off x="-69275" y="-138550"/>
            <a:ext cx="9208800" cy="53124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02"/>
          <p:cNvSpPr txBox="1"/>
          <p:nvPr/>
        </p:nvSpPr>
        <p:spPr>
          <a:xfrm>
            <a:off x="4048527" y="1047750"/>
            <a:ext cx="9171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Barlow"/>
                <a:ea typeface="Barlow"/>
                <a:cs typeface="Barlow"/>
                <a:sym typeface="Barlow"/>
              </a:rPr>
              <a:t>SERVER</a:t>
            </a:r>
            <a:endParaRPr>
              <a:latin typeface="Barlow"/>
              <a:ea typeface="Barlow"/>
              <a:cs typeface="Barlow"/>
              <a:sym typeface="Barlow"/>
            </a:endParaRPr>
          </a:p>
        </p:txBody>
      </p:sp>
      <p:pic>
        <p:nvPicPr>
          <p:cNvPr id="1131" name="Google Shape;1131;p102"/>
          <p:cNvPicPr preferRelativeResize="0"/>
          <p:nvPr/>
        </p:nvPicPr>
        <p:blipFill>
          <a:blip r:embed="rId7">
            <a:alphaModFix/>
          </a:blip>
          <a:stretch>
            <a:fillRect/>
          </a:stretch>
        </p:blipFill>
        <p:spPr>
          <a:xfrm>
            <a:off x="4152687" y="1406050"/>
            <a:ext cx="582001" cy="582001"/>
          </a:xfrm>
          <a:prstGeom prst="rect">
            <a:avLst/>
          </a:prstGeom>
          <a:noFill/>
          <a:ln>
            <a:noFill/>
          </a:ln>
        </p:spPr>
      </p:pic>
      <p:pic>
        <p:nvPicPr>
          <p:cNvPr id="1132" name="Google Shape;1132;p102"/>
          <p:cNvPicPr preferRelativeResize="0"/>
          <p:nvPr/>
        </p:nvPicPr>
        <p:blipFill>
          <a:blip r:embed="rId8">
            <a:alphaModFix/>
          </a:blip>
          <a:stretch>
            <a:fillRect/>
          </a:stretch>
        </p:blipFill>
        <p:spPr>
          <a:xfrm>
            <a:off x="271750" y="180700"/>
            <a:ext cx="8600475" cy="4867000"/>
          </a:xfrm>
          <a:prstGeom prst="rect">
            <a:avLst/>
          </a:prstGeom>
          <a:noFill/>
          <a:ln>
            <a:noFill/>
          </a:ln>
        </p:spPr>
      </p:pic>
      <p:sp>
        <p:nvSpPr>
          <p:cNvPr id="1133" name="Google Shape;1133;p102"/>
          <p:cNvSpPr/>
          <p:nvPr/>
        </p:nvSpPr>
        <p:spPr>
          <a:xfrm>
            <a:off x="1590275" y="1134575"/>
            <a:ext cx="4926900" cy="1437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02"/>
          <p:cNvSpPr/>
          <p:nvPr/>
        </p:nvSpPr>
        <p:spPr>
          <a:xfrm>
            <a:off x="1537850" y="3598900"/>
            <a:ext cx="5160900" cy="769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8"/>
                                        </p:tgtEl>
                                        <p:attrNameLst>
                                          <p:attrName>style.visibility</p:attrName>
                                        </p:attrNameLst>
                                      </p:cBhvr>
                                      <p:to>
                                        <p:strVal val="visible"/>
                                      </p:to>
                                    </p:set>
                                    <p:animEffect transition="in" filter="fade">
                                      <p:cBhvr>
                                        <p:cTn id="7" dur="1000"/>
                                        <p:tgtEl>
                                          <p:spTgt spid="1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9"/>
                                        </p:tgtEl>
                                        <p:attrNameLst>
                                          <p:attrName>style.visibility</p:attrName>
                                        </p:attrNameLst>
                                      </p:cBhvr>
                                      <p:to>
                                        <p:strVal val="visible"/>
                                      </p:to>
                                    </p:set>
                                    <p:animEffect transition="in" filter="fade">
                                      <p:cBhvr>
                                        <p:cTn id="12" dur="1000"/>
                                        <p:tgtEl>
                                          <p:spTgt spid="1129"/>
                                        </p:tgtEl>
                                      </p:cBhvr>
                                    </p:animEffect>
                                  </p:childTnLst>
                                </p:cTn>
                              </p:par>
                              <p:par>
                                <p:cTn id="13" presetID="10" presetClass="entr" presetSubtype="0" fill="hold" nodeType="withEffect">
                                  <p:stCondLst>
                                    <p:cond delay="0"/>
                                  </p:stCondLst>
                                  <p:childTnLst>
                                    <p:set>
                                      <p:cBhvr>
                                        <p:cTn id="14" dur="1" fill="hold">
                                          <p:stCondLst>
                                            <p:cond delay="0"/>
                                          </p:stCondLst>
                                        </p:cTn>
                                        <p:tgtEl>
                                          <p:spTgt spid="1132"/>
                                        </p:tgtEl>
                                        <p:attrNameLst>
                                          <p:attrName>style.visibility</p:attrName>
                                        </p:attrNameLst>
                                      </p:cBhvr>
                                      <p:to>
                                        <p:strVal val="visible"/>
                                      </p:to>
                                    </p:set>
                                    <p:animEffect transition="in" filter="fade">
                                      <p:cBhvr>
                                        <p:cTn id="15" dur="1000"/>
                                        <p:tgtEl>
                                          <p:spTgt spid="11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3"/>
                                        </p:tgtEl>
                                        <p:attrNameLst>
                                          <p:attrName>style.visibility</p:attrName>
                                        </p:attrNameLst>
                                      </p:cBhvr>
                                      <p:to>
                                        <p:strVal val="visible"/>
                                      </p:to>
                                    </p:set>
                                    <p:animEffect transition="in" filter="fade">
                                      <p:cBhvr>
                                        <p:cTn id="20" dur="1000"/>
                                        <p:tgtEl>
                                          <p:spTgt spid="11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34"/>
                                        </p:tgtEl>
                                        <p:attrNameLst>
                                          <p:attrName>style.visibility</p:attrName>
                                        </p:attrNameLst>
                                      </p:cBhvr>
                                      <p:to>
                                        <p:strVal val="visible"/>
                                      </p:to>
                                    </p:set>
                                    <p:animEffect transition="in" filter="fade">
                                      <p:cBhvr>
                                        <p:cTn id="25" dur="1000"/>
                                        <p:tgtEl>
                                          <p:spTgt spid="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03"/>
          <p:cNvSpPr txBox="1">
            <a:spLocks noGrp="1"/>
          </p:cNvSpPr>
          <p:nvPr>
            <p:ph type="title"/>
          </p:nvPr>
        </p:nvSpPr>
        <p:spPr>
          <a:xfrm>
            <a:off x="359566" y="330994"/>
            <a:ext cx="5827800" cy="259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Настройка</a:t>
            </a:r>
            <a:endParaRPr dirty="0">
              <a:solidFill>
                <a:schemeClr val="accent1"/>
              </a:solidFill>
            </a:endParaRPr>
          </a:p>
        </p:txBody>
      </p:sp>
      <p:sp>
        <p:nvSpPr>
          <p:cNvPr id="1140" name="Google Shape;1140;p103"/>
          <p:cNvSpPr txBox="1">
            <a:spLocks noGrp="1"/>
          </p:cNvSpPr>
          <p:nvPr>
            <p:ph type="body" idx="4294967295"/>
          </p:nvPr>
        </p:nvSpPr>
        <p:spPr>
          <a:xfrm>
            <a:off x="207170" y="1281112"/>
            <a:ext cx="4857750" cy="3630613"/>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Char char="►"/>
            </a:pPr>
            <a:r>
              <a:rPr lang="ru-RU" dirty="0"/>
              <a:t>Среда Windows должна быть не менее Server 2012</a:t>
            </a:r>
            <a:endParaRPr dirty="0"/>
          </a:p>
          <a:p>
            <a:pPr marL="457200" lvl="0" indent="-342900" algn="l" rtl="0">
              <a:lnSpc>
                <a:spcPct val="115000"/>
              </a:lnSpc>
              <a:spcBef>
                <a:spcPts val="1000"/>
              </a:spcBef>
              <a:spcAft>
                <a:spcPts val="0"/>
              </a:spcAft>
              <a:buSzPts val="1800"/>
              <a:buChar char="►"/>
            </a:pPr>
            <a:r>
              <a:rPr lang="ru-RU" dirty="0"/>
              <a:t>Настроенные очереди Прямой и Отложенной печати</a:t>
            </a:r>
            <a:endParaRPr dirty="0"/>
          </a:p>
          <a:p>
            <a:pPr marL="457200" lvl="0" indent="-342900" algn="l" rtl="0">
              <a:lnSpc>
                <a:spcPct val="115000"/>
              </a:lnSpc>
              <a:spcBef>
                <a:spcPts val="1000"/>
              </a:spcBef>
              <a:spcAft>
                <a:spcPts val="0"/>
              </a:spcAft>
              <a:buSzPts val="1800"/>
              <a:buChar char="►"/>
            </a:pPr>
            <a:r>
              <a:rPr lang="en-GB" dirty="0"/>
              <a:t>Printer-In-Error blocking</a:t>
            </a:r>
            <a:r>
              <a:rPr lang="ru-RU" dirty="0"/>
              <a:t> - </a:t>
            </a:r>
            <a:r>
              <a:rPr lang="en-GB" dirty="0"/>
              <a:t>enabled</a:t>
            </a:r>
            <a:endParaRPr dirty="0"/>
          </a:p>
          <a:p>
            <a:pPr marL="914400" lvl="1" indent="-292100" algn="l" rtl="0">
              <a:lnSpc>
                <a:spcPct val="115000"/>
              </a:lnSpc>
              <a:spcBef>
                <a:spcPts val="1000"/>
              </a:spcBef>
              <a:spcAft>
                <a:spcPts val="0"/>
              </a:spcAft>
              <a:buSzPts val="1000"/>
              <a:buChar char="●"/>
            </a:pPr>
            <a:r>
              <a:rPr lang="ru-RU" dirty="0">
                <a:solidFill>
                  <a:schemeClr val="dk1"/>
                </a:solidFill>
              </a:rPr>
              <a:t>Когда устройства находятся в состоянии ошибки, задания печати все еще могут быть отправлены на принтер. Это означает, что файлы будут расшифрованы</a:t>
            </a:r>
            <a:endParaRPr dirty="0">
              <a:solidFill>
                <a:schemeClr val="dk1"/>
              </a:solidFill>
            </a:endParaRPr>
          </a:p>
          <a:p>
            <a:pPr marL="0" lvl="0" indent="0" algn="l" rtl="0">
              <a:lnSpc>
                <a:spcPct val="115000"/>
              </a:lnSpc>
              <a:spcBef>
                <a:spcPts val="1000"/>
              </a:spcBef>
              <a:spcAft>
                <a:spcPts val="1000"/>
              </a:spcAft>
              <a:buNone/>
            </a:pPr>
            <a:endParaRPr dirty="0"/>
          </a:p>
        </p:txBody>
      </p:sp>
      <p:pic>
        <p:nvPicPr>
          <p:cNvPr id="1141" name="Google Shape;1141;p103"/>
          <p:cNvPicPr preferRelativeResize="0"/>
          <p:nvPr/>
        </p:nvPicPr>
        <p:blipFill rotWithShape="1">
          <a:blip r:embed="rId3">
            <a:alphaModFix/>
          </a:blip>
          <a:srcRect r="17225" b="14733"/>
          <a:stretch/>
        </p:blipFill>
        <p:spPr>
          <a:xfrm>
            <a:off x="5325350" y="1158974"/>
            <a:ext cx="2675900" cy="27564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04"/>
          <p:cNvSpPr txBox="1">
            <a:spLocks noGrp="1"/>
          </p:cNvSpPr>
          <p:nvPr>
            <p:ph type="title"/>
          </p:nvPr>
        </p:nvSpPr>
        <p:spPr>
          <a:xfrm>
            <a:off x="317981" y="498737"/>
            <a:ext cx="5827800" cy="259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Доп. настройки</a:t>
            </a:r>
            <a:endParaRPr dirty="0">
              <a:solidFill>
                <a:schemeClr val="accent1"/>
              </a:solidFill>
            </a:endParaRPr>
          </a:p>
        </p:txBody>
      </p:sp>
      <p:sp>
        <p:nvSpPr>
          <p:cNvPr id="1147" name="Google Shape;1147;p104"/>
          <p:cNvSpPr txBox="1">
            <a:spLocks noGrp="1"/>
          </p:cNvSpPr>
          <p:nvPr>
            <p:ph type="body" idx="4294967295"/>
          </p:nvPr>
        </p:nvSpPr>
        <p:spPr>
          <a:xfrm>
            <a:off x="317981" y="1342880"/>
            <a:ext cx="4391025" cy="3630613"/>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Char char="►"/>
            </a:pPr>
            <a:r>
              <a:rPr lang="en-GB" dirty="0"/>
              <a:t>Encrypted spool file directory</a:t>
            </a:r>
            <a:endParaRPr dirty="0"/>
          </a:p>
          <a:p>
            <a:pPr marL="914400" lvl="1" indent="-317500" algn="l" rtl="0">
              <a:lnSpc>
                <a:spcPct val="115000"/>
              </a:lnSpc>
              <a:spcBef>
                <a:spcPts val="1000"/>
              </a:spcBef>
              <a:spcAft>
                <a:spcPts val="0"/>
              </a:spcAft>
              <a:buSzPts val="1400"/>
              <a:buChar char="●"/>
            </a:pPr>
            <a:r>
              <a:rPr lang="en-GB" dirty="0" err="1"/>
              <a:t>EncryptedSpoolDir</a:t>
            </a:r>
            <a:endParaRPr dirty="0"/>
          </a:p>
          <a:p>
            <a:pPr marL="914400" lvl="0" indent="0" algn="l" rtl="0">
              <a:lnSpc>
                <a:spcPct val="115000"/>
              </a:lnSpc>
              <a:spcBef>
                <a:spcPts val="1000"/>
              </a:spcBef>
              <a:spcAft>
                <a:spcPts val="0"/>
              </a:spcAft>
              <a:buNone/>
            </a:pPr>
            <a:endParaRPr dirty="0"/>
          </a:p>
          <a:p>
            <a:pPr marL="457200" lvl="0" indent="0" algn="l" rtl="0">
              <a:lnSpc>
                <a:spcPct val="115000"/>
              </a:lnSpc>
              <a:spcBef>
                <a:spcPts val="1000"/>
              </a:spcBef>
              <a:spcAft>
                <a:spcPts val="0"/>
              </a:spcAft>
              <a:buNone/>
            </a:pPr>
            <a:endParaRPr dirty="0"/>
          </a:p>
          <a:p>
            <a:pPr marL="0" lvl="0" indent="0" algn="l" rtl="0">
              <a:lnSpc>
                <a:spcPct val="115000"/>
              </a:lnSpc>
              <a:spcBef>
                <a:spcPts val="1000"/>
              </a:spcBef>
              <a:spcAft>
                <a:spcPts val="1000"/>
              </a:spcAft>
              <a:buNone/>
            </a:pPr>
            <a:endParaRPr dirty="0"/>
          </a:p>
        </p:txBody>
      </p:sp>
      <p:pic>
        <p:nvPicPr>
          <p:cNvPr id="1148" name="Google Shape;1148;p104"/>
          <p:cNvPicPr preferRelativeResize="0"/>
          <p:nvPr/>
        </p:nvPicPr>
        <p:blipFill rotWithShape="1">
          <a:blip r:embed="rId3">
            <a:alphaModFix/>
          </a:blip>
          <a:srcRect r="17225" b="14733"/>
          <a:stretch/>
        </p:blipFill>
        <p:spPr>
          <a:xfrm>
            <a:off x="6005350" y="3894949"/>
            <a:ext cx="1100200" cy="1133325"/>
          </a:xfrm>
          <a:prstGeom prst="rect">
            <a:avLst/>
          </a:prstGeom>
          <a:noFill/>
          <a:ln>
            <a:noFill/>
          </a:ln>
        </p:spPr>
      </p:pic>
      <p:pic>
        <p:nvPicPr>
          <p:cNvPr id="1149" name="Google Shape;1149;p104"/>
          <p:cNvPicPr preferRelativeResize="0"/>
          <p:nvPr/>
        </p:nvPicPr>
        <p:blipFill>
          <a:blip r:embed="rId4">
            <a:alphaModFix/>
          </a:blip>
          <a:stretch>
            <a:fillRect/>
          </a:stretch>
        </p:blipFill>
        <p:spPr>
          <a:xfrm>
            <a:off x="770625" y="2101075"/>
            <a:ext cx="7239000" cy="1600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07"/>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ru-RU" sz="3200" dirty="0"/>
              <a:t>Сценарии устройств</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08"/>
          <p:cNvSpPr txBox="1">
            <a:spLocks noGrp="1"/>
          </p:cNvSpPr>
          <p:nvPr>
            <p:ph type="body" idx="4294967295"/>
          </p:nvPr>
        </p:nvSpPr>
        <p:spPr>
          <a:xfrm>
            <a:off x="515625" y="989012"/>
            <a:ext cx="6000750" cy="3165475"/>
          </a:xfrm>
          <a:prstGeom prst="rect">
            <a:avLst/>
          </a:prstGeom>
        </p:spPr>
        <p:txBody>
          <a:bodyPr spcFirstLastPara="1" wrap="square" lIns="0" tIns="0" rIns="0" bIns="0" anchor="t" anchorCtr="0">
            <a:noAutofit/>
          </a:bodyPr>
          <a:lstStyle/>
          <a:p>
            <a:pPr marL="0" lvl="0" indent="0">
              <a:buNone/>
            </a:pPr>
            <a:r>
              <a:rPr lang="en-GB" sz="1800" dirty="0">
                <a:solidFill>
                  <a:srgbClr val="58595B"/>
                </a:solidFill>
                <a:latin typeface="Source Sans Pro"/>
                <a:ea typeface="Source Sans Pro"/>
                <a:cs typeface="Source Sans Pro"/>
                <a:sym typeface="Source Sans Pro"/>
              </a:rPr>
              <a:t>20.0 </a:t>
            </a:r>
            <a:r>
              <a:rPr lang="ru-RU" dirty="0">
                <a:solidFill>
                  <a:srgbClr val="58595B"/>
                </a:solidFill>
                <a:latin typeface="Source Sans Pro"/>
                <a:ea typeface="Source Sans Pro"/>
                <a:cs typeface="Source Sans Pro"/>
                <a:sym typeface="Source Sans Pro"/>
              </a:rPr>
              <a:t>поддерживает дополнительные платформы МФУ</a:t>
            </a:r>
            <a:r>
              <a:rPr lang="en-GB" dirty="0">
                <a:solidFill>
                  <a:srgbClr val="58595B"/>
                </a:solidFill>
                <a:latin typeface="Source Sans Pro"/>
                <a:ea typeface="Source Sans Pro"/>
                <a:cs typeface="Source Sans Pro"/>
                <a:sym typeface="Source Sans Pro"/>
              </a:rPr>
              <a:t>.</a:t>
            </a:r>
            <a:endParaRPr i="1" dirty="0"/>
          </a:p>
          <a:p>
            <a:pPr marL="0" lvl="0" indent="0" algn="l" rtl="0">
              <a:lnSpc>
                <a:spcPct val="114000"/>
              </a:lnSpc>
              <a:spcBef>
                <a:spcPts val="1000"/>
              </a:spcBef>
              <a:spcAft>
                <a:spcPts val="0"/>
              </a:spcAft>
              <a:buNone/>
            </a:pPr>
            <a:endParaRPr sz="1400" dirty="0"/>
          </a:p>
          <a:p>
            <a:pPr marL="457200" lvl="0" indent="0" algn="l" rtl="0">
              <a:lnSpc>
                <a:spcPct val="114000"/>
              </a:lnSpc>
              <a:spcBef>
                <a:spcPts val="1000"/>
              </a:spcBef>
              <a:spcAft>
                <a:spcPts val="0"/>
              </a:spcAft>
              <a:buNone/>
            </a:pPr>
            <a:endParaRPr sz="1400" dirty="0"/>
          </a:p>
          <a:p>
            <a:pPr marL="0" lvl="0" indent="0" algn="l" rtl="0">
              <a:lnSpc>
                <a:spcPct val="114000"/>
              </a:lnSpc>
              <a:spcBef>
                <a:spcPts val="1000"/>
              </a:spcBef>
              <a:spcAft>
                <a:spcPts val="0"/>
              </a:spcAft>
              <a:buNone/>
            </a:pPr>
            <a:endParaRPr sz="1400" dirty="0"/>
          </a:p>
          <a:p>
            <a:pPr marL="0" lvl="0" indent="0" algn="l" rtl="0">
              <a:lnSpc>
                <a:spcPct val="114000"/>
              </a:lnSpc>
              <a:spcBef>
                <a:spcPts val="1000"/>
              </a:spcBef>
              <a:spcAft>
                <a:spcPts val="0"/>
              </a:spcAft>
              <a:buNone/>
            </a:pPr>
            <a:endParaRPr sz="1400" dirty="0"/>
          </a:p>
          <a:p>
            <a:pPr marL="0" lvl="0" indent="0" algn="l" rtl="0">
              <a:spcBef>
                <a:spcPts val="1000"/>
              </a:spcBef>
              <a:spcAft>
                <a:spcPts val="1000"/>
              </a:spcAft>
              <a:buNone/>
            </a:pPr>
            <a:endParaRPr dirty="0"/>
          </a:p>
        </p:txBody>
      </p:sp>
      <p:sp>
        <p:nvSpPr>
          <p:cNvPr id="748" name="Google Shape;748;p108"/>
          <p:cNvSpPr txBox="1">
            <a:spLocks noGrp="1"/>
          </p:cNvSpPr>
          <p:nvPr>
            <p:ph type="title" idx="4294967295"/>
          </p:nvPr>
        </p:nvSpPr>
        <p:spPr>
          <a:xfrm>
            <a:off x="574675" y="435044"/>
            <a:ext cx="3997325" cy="40481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ru-RU" dirty="0"/>
              <a:t>Что нового в </a:t>
            </a:r>
            <a:r>
              <a:rPr lang="en-GB" dirty="0"/>
              <a:t>20.0?</a:t>
            </a:r>
            <a:endParaRPr dirty="0"/>
          </a:p>
        </p:txBody>
      </p:sp>
      <p:sp>
        <p:nvSpPr>
          <p:cNvPr id="746" name="Google Shape;746;p108"/>
          <p:cNvSpPr txBox="1"/>
          <p:nvPr/>
        </p:nvSpPr>
        <p:spPr>
          <a:xfrm>
            <a:off x="611200" y="1407725"/>
            <a:ext cx="999300" cy="203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000"/>
              </a:spcAft>
              <a:buNone/>
            </a:pPr>
            <a:r>
              <a:rPr lang="en-GB" sz="1200" b="1">
                <a:solidFill>
                  <a:schemeClr val="dk1"/>
                </a:solidFill>
                <a:latin typeface="Barlow"/>
                <a:ea typeface="Barlow"/>
                <a:cs typeface="Barlow"/>
                <a:sym typeface="Barlow"/>
              </a:rPr>
              <a:t>What’s new?</a:t>
            </a:r>
            <a:endParaRPr b="1">
              <a:latin typeface="Barlow"/>
              <a:ea typeface="Barlow"/>
              <a:cs typeface="Barlow"/>
              <a:sym typeface="Barlow"/>
            </a:endParaRPr>
          </a:p>
        </p:txBody>
      </p:sp>
      <p:graphicFrame>
        <p:nvGraphicFramePr>
          <p:cNvPr id="747" name="Google Shape;747;p108"/>
          <p:cNvGraphicFramePr/>
          <p:nvPr/>
        </p:nvGraphicFramePr>
        <p:xfrm>
          <a:off x="611200" y="1610775"/>
          <a:ext cx="2904800" cy="3165105"/>
        </p:xfrm>
        <a:graphic>
          <a:graphicData uri="http://schemas.openxmlformats.org/drawingml/2006/table">
            <a:tbl>
              <a:tblPr>
                <a:noFill/>
                <a:tableStyleId>{1EF42838-55F0-42EC-A9EA-655DA884E9CE}</a:tableStyleId>
              </a:tblPr>
              <a:tblGrid>
                <a:gridCol w="1664800">
                  <a:extLst>
                    <a:ext uri="{9D8B030D-6E8A-4147-A177-3AD203B41FA5}">
                      <a16:colId xmlns:a16="http://schemas.microsoft.com/office/drawing/2014/main" val="20000"/>
                    </a:ext>
                  </a:extLst>
                </a:gridCol>
                <a:gridCol w="603200">
                  <a:extLst>
                    <a:ext uri="{9D8B030D-6E8A-4147-A177-3AD203B41FA5}">
                      <a16:colId xmlns:a16="http://schemas.microsoft.com/office/drawing/2014/main" val="20001"/>
                    </a:ext>
                  </a:extLst>
                </a:gridCol>
                <a:gridCol w="636800">
                  <a:extLst>
                    <a:ext uri="{9D8B030D-6E8A-4147-A177-3AD203B41FA5}">
                      <a16:colId xmlns:a16="http://schemas.microsoft.com/office/drawing/2014/main" val="20002"/>
                    </a:ext>
                  </a:extLst>
                </a:gridCol>
              </a:tblGrid>
              <a:tr h="143600">
                <a:tc>
                  <a:txBody>
                    <a:bodyPr/>
                    <a:lstStyle/>
                    <a:p>
                      <a:pPr marL="0" lvl="0" indent="0" algn="l" rtl="0">
                        <a:spcBef>
                          <a:spcPts val="0"/>
                        </a:spcBef>
                        <a:spcAft>
                          <a:spcPts val="0"/>
                        </a:spcAft>
                        <a:buNone/>
                      </a:pPr>
                      <a:endParaRPr sz="1000" b="1">
                        <a:solidFill>
                          <a:schemeClr val="dk1"/>
                        </a:solidFill>
                        <a:latin typeface="Barlow"/>
                        <a:ea typeface="Barlow"/>
                        <a:cs typeface="Barlow"/>
                        <a:sym typeface="Barlow"/>
                      </a:endParaRPr>
                    </a:p>
                  </a:txBody>
                  <a:tcPr marL="36000" marR="36000" marT="36000" marB="36000"/>
                </a:tc>
                <a:tc>
                  <a:txBody>
                    <a:bodyPr/>
                    <a:lstStyle/>
                    <a:p>
                      <a:pPr marL="0" lvl="0" indent="0" algn="l" rtl="0">
                        <a:spcBef>
                          <a:spcPts val="0"/>
                        </a:spcBef>
                        <a:spcAft>
                          <a:spcPts val="0"/>
                        </a:spcAft>
                        <a:buNone/>
                      </a:pPr>
                      <a:r>
                        <a:rPr lang="en-GB" sz="1000" b="1">
                          <a:solidFill>
                            <a:schemeClr val="dk1"/>
                          </a:solidFill>
                          <a:latin typeface="Barlow"/>
                          <a:ea typeface="Barlow"/>
                          <a:cs typeface="Barlow"/>
                          <a:sym typeface="Barlow"/>
                        </a:rPr>
                        <a:t>V 19.2</a:t>
                      </a:r>
                      <a:endParaRPr sz="1000" b="1">
                        <a:solidFill>
                          <a:schemeClr val="dk1"/>
                        </a:solidFill>
                        <a:latin typeface="Barlow"/>
                        <a:ea typeface="Barlow"/>
                        <a:cs typeface="Barlow"/>
                        <a:sym typeface="Barlow"/>
                      </a:endParaRPr>
                    </a:p>
                  </a:txBody>
                  <a:tcPr marL="36000" marR="36000" marT="36000" marB="36000"/>
                </a:tc>
                <a:tc>
                  <a:txBody>
                    <a:bodyPr/>
                    <a:lstStyle/>
                    <a:p>
                      <a:pPr marL="0" lvl="0" indent="0" algn="l" rtl="0">
                        <a:spcBef>
                          <a:spcPts val="0"/>
                        </a:spcBef>
                        <a:spcAft>
                          <a:spcPts val="0"/>
                        </a:spcAft>
                        <a:buNone/>
                      </a:pPr>
                      <a:r>
                        <a:rPr lang="en-GB" sz="1000" b="1">
                          <a:solidFill>
                            <a:schemeClr val="dk1"/>
                          </a:solidFill>
                          <a:latin typeface="Barlow"/>
                          <a:ea typeface="Barlow"/>
                          <a:cs typeface="Barlow"/>
                          <a:sym typeface="Barlow"/>
                        </a:rPr>
                        <a:t>V 20.0</a:t>
                      </a:r>
                      <a:endParaRPr sz="1000" b="1">
                        <a:solidFill>
                          <a:schemeClr val="dk1"/>
                        </a:solidFill>
                        <a:latin typeface="Barlow"/>
                        <a:ea typeface="Barlow"/>
                        <a:cs typeface="Barlow"/>
                        <a:sym typeface="Barlow"/>
                      </a:endParaRPr>
                    </a:p>
                  </a:txBody>
                  <a:tcPr marL="36000" marR="36000" marT="36000" marB="36000"/>
                </a:tc>
                <a:extLst>
                  <a:ext uri="{0D108BD9-81ED-4DB2-BD59-A6C34878D82A}">
                    <a16:rowId xmlns:a16="http://schemas.microsoft.com/office/drawing/2014/main" val="10000"/>
                  </a:ext>
                </a:extLst>
              </a:tr>
              <a:tr h="182625">
                <a:tc>
                  <a:txBody>
                    <a:bodyPr/>
                    <a:lstStyle/>
                    <a:p>
                      <a:pPr marL="0" lvl="0" indent="0" algn="l" rtl="0">
                        <a:spcBef>
                          <a:spcPts val="0"/>
                        </a:spcBef>
                        <a:spcAft>
                          <a:spcPts val="0"/>
                        </a:spcAft>
                        <a:buNone/>
                      </a:pPr>
                      <a:r>
                        <a:rPr lang="en-GB" sz="900">
                          <a:latin typeface="Barlow"/>
                          <a:ea typeface="Barlow"/>
                          <a:cs typeface="Barlow"/>
                          <a:sym typeface="Barlow"/>
                        </a:rPr>
                        <a:t>Fuji Xerox API V+</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1"/>
                  </a:ext>
                </a:extLst>
              </a:tr>
              <a:tr h="221625">
                <a:tc>
                  <a:txBody>
                    <a:bodyPr/>
                    <a:lstStyle/>
                    <a:p>
                      <a:pPr marL="0" lvl="0" indent="0" algn="l" rtl="0">
                        <a:spcBef>
                          <a:spcPts val="0"/>
                        </a:spcBef>
                        <a:spcAft>
                          <a:spcPts val="0"/>
                        </a:spcAft>
                        <a:buNone/>
                      </a:pPr>
                      <a:r>
                        <a:rPr lang="en-GB" sz="900">
                          <a:latin typeface="Barlow"/>
                          <a:ea typeface="Barlow"/>
                          <a:cs typeface="Barlow"/>
                          <a:sym typeface="Barlow"/>
                        </a:rPr>
                        <a:t>HP OXPd</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solidFill>
                          <a:schemeClr val="dk1"/>
                        </a:solidFill>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2"/>
                  </a:ext>
                </a:extLst>
              </a:tr>
              <a:tr h="182625">
                <a:tc>
                  <a:txBody>
                    <a:bodyPr/>
                    <a:lstStyle/>
                    <a:p>
                      <a:pPr marL="0" lvl="0" indent="0" algn="l" rtl="0">
                        <a:spcBef>
                          <a:spcPts val="0"/>
                        </a:spcBef>
                        <a:spcAft>
                          <a:spcPts val="0"/>
                        </a:spcAft>
                        <a:buNone/>
                      </a:pPr>
                      <a:r>
                        <a:rPr lang="en-GB" sz="900">
                          <a:latin typeface="Barlow"/>
                          <a:ea typeface="Barlow"/>
                          <a:cs typeface="Barlow"/>
                          <a:sym typeface="Barlow"/>
                        </a:rPr>
                        <a:t>Konica Minolta OpenAPI</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3"/>
                  </a:ext>
                </a:extLst>
              </a:tr>
              <a:tr h="182625">
                <a:tc>
                  <a:txBody>
                    <a:bodyPr/>
                    <a:lstStyle/>
                    <a:p>
                      <a:pPr marL="0" lvl="0" indent="0" algn="l" rtl="0">
                        <a:spcBef>
                          <a:spcPts val="0"/>
                        </a:spcBef>
                        <a:spcAft>
                          <a:spcPts val="0"/>
                        </a:spcAft>
                        <a:buNone/>
                      </a:pPr>
                      <a:r>
                        <a:rPr lang="en-GB" sz="900">
                          <a:latin typeface="Barlow"/>
                          <a:ea typeface="Barlow"/>
                          <a:cs typeface="Barlow"/>
                          <a:sym typeface="Barlow"/>
                        </a:rPr>
                        <a:t>Kyocera HyPAS</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4"/>
                  </a:ext>
                </a:extLst>
              </a:tr>
              <a:tr h="182625">
                <a:tc>
                  <a:txBody>
                    <a:bodyPr/>
                    <a:lstStyle/>
                    <a:p>
                      <a:pPr marL="0" lvl="0" indent="0" algn="l" rtl="0">
                        <a:spcBef>
                          <a:spcPts val="0"/>
                        </a:spcBef>
                        <a:spcAft>
                          <a:spcPts val="0"/>
                        </a:spcAft>
                        <a:buNone/>
                      </a:pPr>
                      <a:r>
                        <a:rPr lang="en-GB" sz="900">
                          <a:latin typeface="Barlow"/>
                          <a:ea typeface="Barlow"/>
                          <a:cs typeface="Barlow"/>
                          <a:sym typeface="Barlow"/>
                        </a:rPr>
                        <a:t>Lexmark eSF</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5"/>
                  </a:ext>
                </a:extLst>
              </a:tr>
              <a:tr h="182625">
                <a:tc>
                  <a:txBody>
                    <a:bodyPr/>
                    <a:lstStyle/>
                    <a:p>
                      <a:pPr marL="0" lvl="0" indent="0" algn="l" rtl="0">
                        <a:spcBef>
                          <a:spcPts val="0"/>
                        </a:spcBef>
                        <a:spcAft>
                          <a:spcPts val="0"/>
                        </a:spcAft>
                        <a:buNone/>
                      </a:pPr>
                      <a:r>
                        <a:rPr lang="en-GB" sz="900">
                          <a:latin typeface="Barlow"/>
                          <a:ea typeface="Barlow"/>
                          <a:cs typeface="Barlow"/>
                          <a:sym typeface="Barlow"/>
                        </a:rPr>
                        <a:t>Sharp OSA N2</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6"/>
                  </a:ext>
                </a:extLst>
              </a:tr>
              <a:tr h="182625">
                <a:tc>
                  <a:txBody>
                    <a:bodyPr/>
                    <a:lstStyle/>
                    <a:p>
                      <a:pPr marL="0" lvl="0" indent="0" algn="l" rtl="0">
                        <a:spcBef>
                          <a:spcPts val="0"/>
                        </a:spcBef>
                        <a:spcAft>
                          <a:spcPts val="0"/>
                        </a:spcAft>
                        <a:buNone/>
                      </a:pPr>
                      <a:r>
                        <a:rPr lang="en-GB" sz="900">
                          <a:latin typeface="Barlow"/>
                          <a:ea typeface="Barlow"/>
                          <a:cs typeface="Barlow"/>
                          <a:sym typeface="Barlow"/>
                        </a:rPr>
                        <a:t>Toshiba V3</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7"/>
                  </a:ext>
                </a:extLst>
              </a:tr>
              <a:tr h="182625">
                <a:tc>
                  <a:txBody>
                    <a:bodyPr/>
                    <a:lstStyle/>
                    <a:p>
                      <a:pPr marL="0" lvl="0" indent="0" algn="l" rtl="0">
                        <a:spcBef>
                          <a:spcPts val="0"/>
                        </a:spcBef>
                        <a:spcAft>
                          <a:spcPts val="0"/>
                        </a:spcAft>
                        <a:buNone/>
                      </a:pPr>
                      <a:r>
                        <a:rPr lang="en-GB" sz="900">
                          <a:latin typeface="Barlow"/>
                          <a:ea typeface="Barlow"/>
                          <a:cs typeface="Barlow"/>
                          <a:sym typeface="Barlow"/>
                        </a:rPr>
                        <a:t>Xerox EIP 1.5+</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solidFill>
                          <a:srgbClr val="27AA27"/>
                        </a:solidFill>
                      </a:endParaRPr>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8"/>
                  </a:ext>
                </a:extLst>
              </a:tr>
              <a:tr h="209150">
                <a:tc>
                  <a:txBody>
                    <a:bodyPr/>
                    <a:lstStyle/>
                    <a:p>
                      <a:pPr marL="0" lvl="0" indent="0" algn="l" rtl="0">
                        <a:spcBef>
                          <a:spcPts val="0"/>
                        </a:spcBef>
                        <a:spcAft>
                          <a:spcPts val="0"/>
                        </a:spcAft>
                        <a:buNone/>
                      </a:pPr>
                      <a:r>
                        <a:rPr lang="en-GB" sz="900">
                          <a:latin typeface="Barlow"/>
                          <a:ea typeface="Barlow"/>
                          <a:cs typeface="Barlow"/>
                          <a:sym typeface="Barlow"/>
                        </a:rPr>
                        <a:t>Canon 2nd Gen</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09"/>
                  </a:ext>
                </a:extLst>
              </a:tr>
              <a:tr h="209150">
                <a:tc>
                  <a:txBody>
                    <a:bodyPr/>
                    <a:lstStyle/>
                    <a:p>
                      <a:pPr marL="0" lvl="0" indent="0" algn="l" rtl="0">
                        <a:spcBef>
                          <a:spcPts val="0"/>
                        </a:spcBef>
                        <a:spcAft>
                          <a:spcPts val="0"/>
                        </a:spcAft>
                        <a:buNone/>
                      </a:pPr>
                      <a:r>
                        <a:rPr lang="en-GB" sz="900">
                          <a:latin typeface="Barlow"/>
                          <a:ea typeface="Barlow"/>
                          <a:cs typeface="Barlow"/>
                          <a:sym typeface="Barlow"/>
                        </a:rPr>
                        <a:t>Canon 3rd Gen</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10"/>
                  </a:ext>
                </a:extLst>
              </a:tr>
              <a:tr h="209150">
                <a:tc>
                  <a:txBody>
                    <a:bodyPr/>
                    <a:lstStyle/>
                    <a:p>
                      <a:pPr marL="0" lvl="0" indent="0" algn="l" rtl="0">
                        <a:spcBef>
                          <a:spcPts val="0"/>
                        </a:spcBef>
                        <a:spcAft>
                          <a:spcPts val="0"/>
                        </a:spcAft>
                        <a:buNone/>
                      </a:pPr>
                      <a:r>
                        <a:rPr lang="en-GB" sz="900">
                          <a:latin typeface="Barlow"/>
                          <a:ea typeface="Barlow"/>
                          <a:cs typeface="Barlow"/>
                          <a:sym typeface="Barlow"/>
                        </a:rPr>
                        <a:t>Fuji Xerox AIP IV</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11"/>
                  </a:ext>
                </a:extLst>
              </a:tr>
              <a:tr h="209150">
                <a:tc>
                  <a:txBody>
                    <a:bodyPr/>
                    <a:lstStyle/>
                    <a:p>
                      <a:pPr marL="0" lvl="0" indent="0" algn="l" rtl="0">
                        <a:spcBef>
                          <a:spcPts val="0"/>
                        </a:spcBef>
                        <a:spcAft>
                          <a:spcPts val="0"/>
                        </a:spcAft>
                        <a:buNone/>
                      </a:pPr>
                      <a:r>
                        <a:rPr lang="en-GB" sz="900">
                          <a:latin typeface="Barlow"/>
                          <a:ea typeface="Barlow"/>
                          <a:cs typeface="Barlow"/>
                          <a:sym typeface="Barlow"/>
                        </a:rPr>
                        <a:t>Ricoh SmartSDK</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12"/>
                  </a:ext>
                </a:extLst>
              </a:tr>
              <a:tr h="209150">
                <a:tc>
                  <a:txBody>
                    <a:bodyPr/>
                    <a:lstStyle/>
                    <a:p>
                      <a:pPr marL="0" lvl="0" indent="0" algn="l" rtl="0">
                        <a:spcBef>
                          <a:spcPts val="0"/>
                        </a:spcBef>
                        <a:spcAft>
                          <a:spcPts val="0"/>
                        </a:spcAft>
                        <a:buNone/>
                      </a:pPr>
                      <a:r>
                        <a:rPr lang="en-GB" sz="900">
                          <a:latin typeface="Barlow"/>
                          <a:ea typeface="Barlow"/>
                          <a:cs typeface="Barlow"/>
                          <a:sym typeface="Barlow"/>
                        </a:rPr>
                        <a:t>Sharp OSA 3.5</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13"/>
                  </a:ext>
                </a:extLst>
              </a:tr>
              <a:tr h="209150">
                <a:tc>
                  <a:txBody>
                    <a:bodyPr/>
                    <a:lstStyle/>
                    <a:p>
                      <a:pPr marL="0" lvl="0" indent="0" algn="l" rtl="0">
                        <a:spcBef>
                          <a:spcPts val="0"/>
                        </a:spcBef>
                        <a:spcAft>
                          <a:spcPts val="0"/>
                        </a:spcAft>
                        <a:buNone/>
                      </a:pPr>
                      <a:r>
                        <a:rPr lang="en-GB" sz="900">
                          <a:latin typeface="Barlow"/>
                          <a:ea typeface="Barlow"/>
                          <a:cs typeface="Barlow"/>
                          <a:sym typeface="Barlow"/>
                        </a:rPr>
                        <a:t>Toshiba V2</a:t>
                      </a:r>
                      <a:endParaRPr sz="900">
                        <a:latin typeface="Barlow"/>
                        <a:ea typeface="Barlow"/>
                        <a:cs typeface="Barlow"/>
                        <a:sym typeface="Barlow"/>
                      </a:endParaRPr>
                    </a:p>
                  </a:txBody>
                  <a:tcPr marL="36000" marR="36000" marT="36000" marB="36000"/>
                </a:tc>
                <a:tc>
                  <a:txBody>
                    <a:bodyPr/>
                    <a:lstStyle/>
                    <a:p>
                      <a:pPr marL="0" lvl="0" indent="0" algn="ctr" rtl="0">
                        <a:spcBef>
                          <a:spcPts val="0"/>
                        </a:spcBef>
                        <a:spcAft>
                          <a:spcPts val="0"/>
                        </a:spcAft>
                        <a:buNone/>
                      </a:pPr>
                      <a:endParaRPr sz="900"/>
                    </a:p>
                  </a:txBody>
                  <a:tcPr marL="36000" marR="36000" marT="36000" marB="36000"/>
                </a:tc>
                <a:tc>
                  <a:txBody>
                    <a:bodyPr/>
                    <a:lstStyle/>
                    <a:p>
                      <a:pPr marL="0" lvl="0" indent="0" algn="ctr" rtl="0">
                        <a:spcBef>
                          <a:spcPts val="0"/>
                        </a:spcBef>
                        <a:spcAft>
                          <a:spcPts val="0"/>
                        </a:spcAft>
                        <a:buNone/>
                      </a:pPr>
                      <a:r>
                        <a:rPr lang="en-GB" sz="900">
                          <a:solidFill>
                            <a:srgbClr val="27AA27"/>
                          </a:solidFill>
                        </a:rPr>
                        <a:t>✔</a:t>
                      </a:r>
                      <a:endParaRPr sz="900"/>
                    </a:p>
                  </a:txBody>
                  <a:tcPr marL="36000" marR="36000" marT="36000" marB="36000"/>
                </a:tc>
                <a:extLst>
                  <a:ext uri="{0D108BD9-81ED-4DB2-BD59-A6C34878D82A}">
                    <a16:rowId xmlns:a16="http://schemas.microsoft.com/office/drawing/2014/main" val="10014"/>
                  </a:ext>
                </a:extLst>
              </a:tr>
            </a:tbl>
          </a:graphicData>
        </a:graphic>
      </p:graphicFrame>
      <p:sp>
        <p:nvSpPr>
          <p:cNvPr id="749" name="Google Shape;749;p108"/>
          <p:cNvSpPr txBox="1"/>
          <p:nvPr/>
        </p:nvSpPr>
        <p:spPr>
          <a:xfrm>
            <a:off x="3865600" y="1610825"/>
            <a:ext cx="4529100" cy="3000000"/>
          </a:xfrm>
          <a:prstGeom prst="rect">
            <a:avLst/>
          </a:prstGeom>
          <a:noFill/>
          <a:ln>
            <a:noFill/>
          </a:ln>
        </p:spPr>
        <p:txBody>
          <a:bodyPr spcFirstLastPara="1" wrap="square" lIns="0" tIns="0" rIns="91425" bIns="0" anchor="t" anchorCtr="0">
            <a:noAutofit/>
          </a:bodyPr>
          <a:lstStyle/>
          <a:p>
            <a:pPr lvl="0">
              <a:lnSpc>
                <a:spcPct val="115000"/>
              </a:lnSpc>
            </a:pPr>
            <a:r>
              <a:rPr lang="ru-RU" sz="1800" dirty="0">
                <a:solidFill>
                  <a:srgbClr val="58595B"/>
                </a:solidFill>
                <a:latin typeface="Source Sans Pro"/>
                <a:ea typeface="Source Sans Pro"/>
                <a:cs typeface="Source Sans Pro"/>
                <a:sym typeface="Source Sans Pro"/>
              </a:rPr>
              <a:t>Единственная разница на 20.0 заключается в том, что были добавлены новые платформы.</a:t>
            </a:r>
          </a:p>
          <a:p>
            <a:pPr lvl="0">
              <a:lnSpc>
                <a:spcPct val="115000"/>
              </a:lnSpc>
            </a:pPr>
            <a:endParaRPr lang="ru-RU" sz="1800" dirty="0">
              <a:solidFill>
                <a:srgbClr val="58595B"/>
              </a:solidFill>
              <a:latin typeface="Source Sans Pro"/>
              <a:ea typeface="Source Sans Pro"/>
              <a:cs typeface="Source Sans Pro"/>
              <a:sym typeface="Source Sans Pr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09"/>
          <p:cNvSpPr txBox="1">
            <a:spLocks noGrp="1"/>
          </p:cNvSpPr>
          <p:nvPr>
            <p:ph type="title"/>
          </p:nvPr>
        </p:nvSpPr>
        <p:spPr>
          <a:xfrm>
            <a:off x="2923200" y="1440000"/>
            <a:ext cx="5766300" cy="481500"/>
          </a:xfrm>
          <a:prstGeom prst="rect">
            <a:avLst/>
          </a:prstGeom>
          <a:noFill/>
          <a:ln>
            <a:noFill/>
          </a:ln>
        </p:spPr>
        <p:txBody>
          <a:bodyPr spcFirstLastPara="1" wrap="square" lIns="0" tIns="0" rIns="0" bIns="0" anchor="ctr" anchorCtr="0">
            <a:noAutofit/>
          </a:bodyPr>
          <a:lstStyle/>
          <a:p>
            <a:pPr lvl="0">
              <a:buClr>
                <a:srgbClr val="000000"/>
              </a:buClr>
            </a:pPr>
            <a:r>
              <a:rPr lang="en-GB" sz="2800" dirty="0">
                <a:latin typeface="Barlow"/>
                <a:ea typeface="Barlow"/>
                <a:cs typeface="Barlow"/>
                <a:sym typeface="Barlow"/>
              </a:rPr>
              <a:t> </a:t>
            </a:r>
            <a:r>
              <a:rPr lang="ru-RU" sz="2800" dirty="0"/>
              <a:t>Сценарии устройств в PaperCut MF v19.x</a:t>
            </a:r>
            <a:endParaRPr sz="1800" b="0" dirty="0">
              <a:latin typeface="Barlow"/>
              <a:ea typeface="Barlow"/>
              <a:cs typeface="Barlow"/>
              <a:sym typeface="Barlow"/>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1" name="Google Shape;761;p110"/>
          <p:cNvSpPr txBox="1">
            <a:spLocks noGrp="1"/>
          </p:cNvSpPr>
          <p:nvPr>
            <p:ph type="title"/>
          </p:nvPr>
        </p:nvSpPr>
        <p:spPr>
          <a:prstGeom prst="rect">
            <a:avLst/>
          </a:prstGeom>
          <a:noFill/>
          <a:ln>
            <a:noFill/>
          </a:ln>
        </p:spPr>
        <p:txBody>
          <a:bodyPr spcFirstLastPara="1" wrap="square" lIns="0" tIns="0" rIns="0" bIns="0" anchor="ctr" anchorCtr="0">
            <a:noAutofit/>
          </a:bodyPr>
          <a:lstStyle/>
          <a:p>
            <a:pPr lvl="0"/>
            <a:r>
              <a:rPr lang="ru-RU" dirty="0"/>
              <a:t>Что такое сценарии устройств</a:t>
            </a:r>
            <a:r>
              <a:rPr lang="en-GB" dirty="0"/>
              <a:t>?</a:t>
            </a:r>
            <a:endParaRPr dirty="0"/>
          </a:p>
        </p:txBody>
      </p:sp>
      <p:sp>
        <p:nvSpPr>
          <p:cNvPr id="760" name="Google Shape;760;p110"/>
          <p:cNvSpPr txBox="1">
            <a:spLocks noGrp="1"/>
          </p:cNvSpPr>
          <p:nvPr>
            <p:ph type="body" idx="1"/>
          </p:nvPr>
        </p:nvSpPr>
        <p:spPr>
          <a:prstGeom prst="rect">
            <a:avLst/>
          </a:prstGeom>
          <a:noFill/>
          <a:ln>
            <a:noFill/>
          </a:ln>
        </p:spPr>
        <p:txBody>
          <a:bodyPr spcFirstLastPara="1" wrap="square" lIns="90000" tIns="0" rIns="0" bIns="0" anchor="t" anchorCtr="0">
            <a:noAutofit/>
          </a:bodyPr>
          <a:lstStyle/>
          <a:p>
            <a:pPr marL="290512" lvl="0" indent="-285750">
              <a:lnSpc>
                <a:spcPct val="115000"/>
              </a:lnSpc>
              <a:buSzPts val="1800"/>
              <a:buFont typeface="Source Sans Pro"/>
              <a:buChar char="►"/>
            </a:pPr>
            <a:r>
              <a:rPr lang="ru-RU" dirty="0">
                <a:solidFill>
                  <a:srgbClr val="58595B"/>
                </a:solidFill>
                <a:latin typeface="Source Sans Pro"/>
                <a:ea typeface="Source Sans Pro"/>
                <a:cs typeface="Source Sans Pro"/>
                <a:sym typeface="Source Sans Pro"/>
              </a:rPr>
              <a:t>Сценарии устройств позволяют администраторам, реселлерам или ASC писать код JavaScript для настройки взаимодействия с МФУ.</a:t>
            </a:r>
          </a:p>
          <a:p>
            <a:pPr marL="290512" lvl="0" indent="-285750">
              <a:lnSpc>
                <a:spcPct val="115000"/>
              </a:lnSpc>
              <a:buSzPts val="1800"/>
              <a:buFont typeface="Source Sans Pro"/>
              <a:buChar char="►"/>
            </a:pPr>
            <a:r>
              <a:rPr lang="ru-RU" dirty="0">
                <a:solidFill>
                  <a:srgbClr val="58595B"/>
                </a:solidFill>
                <a:latin typeface="Source Sans Pro"/>
                <a:ea typeface="Source Sans Pro"/>
                <a:cs typeface="Source Sans Pro"/>
                <a:sym typeface="Source Sans Pro"/>
              </a:rPr>
              <a:t>Сценарии устройств очень полезны, поскольку их можно использовать для решения ряда уникальных </a:t>
            </a:r>
            <a:r>
              <a:rPr lang="ru-RU" b="1" dirty="0">
                <a:solidFill>
                  <a:srgbClr val="58595B"/>
                </a:solidFill>
                <a:latin typeface="Source Sans Pro"/>
                <a:ea typeface="Source Sans Pro"/>
                <a:cs typeface="Source Sans Pro"/>
                <a:sym typeface="Source Sans Pro"/>
              </a:rPr>
              <a:t>пользовательских сценариев.</a:t>
            </a:r>
            <a:endParaRPr sz="1800" b="1" dirty="0">
              <a:solidFill>
                <a:srgbClr val="58595B"/>
              </a:solidFill>
              <a:latin typeface="Source Sans Pro"/>
              <a:ea typeface="Source Sans Pro"/>
              <a:cs typeface="Source Sans Pro"/>
              <a:sym typeface="Source Sans Pro"/>
            </a:endParaRPr>
          </a:p>
        </p:txBody>
      </p:sp>
      <p:pic>
        <p:nvPicPr>
          <p:cNvPr id="762" name="Google Shape;762;p110"/>
          <p:cNvPicPr preferRelativeResize="0"/>
          <p:nvPr/>
        </p:nvPicPr>
        <p:blipFill rotWithShape="1">
          <a:blip r:embed="rId3">
            <a:alphaModFix/>
          </a:blip>
          <a:srcRect r="63512"/>
          <a:stretch/>
        </p:blipFill>
        <p:spPr>
          <a:xfrm>
            <a:off x="6741518" y="1280063"/>
            <a:ext cx="1962494" cy="3020626"/>
          </a:xfrm>
          <a:prstGeom prst="rect">
            <a:avLst/>
          </a:prstGeom>
          <a:noFill/>
          <a:ln>
            <a:noFill/>
          </a:ln>
        </p:spPr>
      </p:pic>
      <p:pic>
        <p:nvPicPr>
          <p:cNvPr id="763" name="Google Shape;763;p110"/>
          <p:cNvPicPr preferRelativeResize="0"/>
          <p:nvPr/>
        </p:nvPicPr>
        <p:blipFill rotWithShape="1">
          <a:blip r:embed="rId4">
            <a:alphaModFix/>
          </a:blip>
          <a:srcRect/>
          <a:stretch/>
        </p:blipFill>
        <p:spPr>
          <a:xfrm>
            <a:off x="5788660" y="2065065"/>
            <a:ext cx="2601027" cy="205894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111"/>
          <p:cNvSpPr txBox="1">
            <a:spLocks noGrp="1"/>
          </p:cNvSpPr>
          <p:nvPr>
            <p:ph type="title"/>
          </p:nvPr>
        </p:nvSpPr>
        <p:spPr>
          <a:prstGeom prst="rect">
            <a:avLst/>
          </a:prstGeom>
          <a:noFill/>
          <a:ln>
            <a:noFill/>
          </a:ln>
        </p:spPr>
        <p:txBody>
          <a:bodyPr spcFirstLastPara="1" wrap="square" lIns="0" tIns="0" rIns="0" bIns="0" anchor="ctr" anchorCtr="0">
            <a:noAutofit/>
          </a:bodyPr>
          <a:lstStyle/>
          <a:p>
            <a:pPr lvl="0">
              <a:lnSpc>
                <a:spcPct val="90000"/>
              </a:lnSpc>
            </a:pPr>
            <a:r>
              <a:rPr lang="ru-RU" dirty="0"/>
              <a:t>Какие проблемы это решает</a:t>
            </a:r>
            <a:r>
              <a:rPr lang="en-GB" dirty="0"/>
              <a:t>?</a:t>
            </a:r>
            <a:endParaRPr dirty="0"/>
          </a:p>
        </p:txBody>
      </p:sp>
      <p:sp>
        <p:nvSpPr>
          <p:cNvPr id="768" name="Google Shape;768;p11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290512" lvl="0" indent="-285750">
              <a:lnSpc>
                <a:spcPct val="115000"/>
              </a:lnSpc>
              <a:buSzPts val="1800"/>
              <a:buFont typeface="Source Sans Pro"/>
              <a:buChar char="►"/>
            </a:pPr>
            <a:r>
              <a:rPr lang="ru-RU" dirty="0">
                <a:solidFill>
                  <a:srgbClr val="58595B"/>
                </a:solidFill>
                <a:latin typeface="Source Sans Pro"/>
                <a:ea typeface="Source Sans Pro"/>
                <a:cs typeface="Source Sans Pro"/>
                <a:sym typeface="Source Sans Pro"/>
              </a:rPr>
              <a:t>«Я хочу иметь возможность делать цветные квоты на МФУ».</a:t>
            </a:r>
          </a:p>
          <a:p>
            <a:pPr marL="290512" lvl="0" indent="-285750">
              <a:lnSpc>
                <a:spcPct val="115000"/>
              </a:lnSpc>
              <a:buSzPts val="1800"/>
              <a:buFont typeface="Source Sans Pro"/>
              <a:buChar char="►"/>
            </a:pPr>
            <a:r>
              <a:rPr lang="ru-RU" dirty="0">
                <a:solidFill>
                  <a:srgbClr val="58595B"/>
                </a:solidFill>
                <a:latin typeface="Source Sans Pro"/>
                <a:ea typeface="Source Sans Pro"/>
                <a:cs typeface="Source Sans Pro"/>
                <a:sym typeface="Source Sans Pro"/>
              </a:rPr>
              <a:t>«Я хочу иметь возможность ограничить использование МФУ вне рабочего времени». </a:t>
            </a:r>
          </a:p>
          <a:p>
            <a:pPr marL="290512" lvl="0" indent="-285750">
              <a:lnSpc>
                <a:spcPct val="115000"/>
              </a:lnSpc>
              <a:buSzPts val="1800"/>
              <a:buFont typeface="Source Sans Pro"/>
              <a:buChar char="►"/>
            </a:pPr>
            <a:r>
              <a:rPr lang="ru-RU" dirty="0">
                <a:solidFill>
                  <a:srgbClr val="58595B"/>
                </a:solidFill>
                <a:latin typeface="Source Sans Pro"/>
                <a:ea typeface="Source Sans Pro"/>
                <a:cs typeface="Source Sans Pro"/>
                <a:sym typeface="Source Sans Pro"/>
              </a:rPr>
              <a:t>«Я хочу контролировать общие учетные записи, доступные на определенном устройстве»</a:t>
            </a:r>
          </a:p>
          <a:p>
            <a:pPr marL="290512" lvl="0" indent="-285750">
              <a:lnSpc>
                <a:spcPct val="115000"/>
              </a:lnSpc>
              <a:buSzPts val="1800"/>
              <a:buFont typeface="Source Sans Pro"/>
              <a:buChar char="►"/>
            </a:pPr>
            <a:r>
              <a:rPr lang="ru-RU" sz="1800" dirty="0">
                <a:solidFill>
                  <a:srgbClr val="58595B"/>
                </a:solidFill>
                <a:latin typeface="Source Sans Pro"/>
                <a:ea typeface="Source Sans Pro"/>
                <a:cs typeface="Source Sans Pro"/>
                <a:sym typeface="Source Sans Pro"/>
              </a:rPr>
              <a:t>И многое другие</a:t>
            </a:r>
            <a:endParaRPr sz="1800" dirty="0">
              <a:solidFill>
                <a:srgbClr val="58595B"/>
              </a:solidFill>
              <a:latin typeface="Source Sans Pro"/>
              <a:ea typeface="Source Sans Pro"/>
              <a:cs typeface="Source Sans Pro"/>
              <a:sym typeface="Source Sans Pro"/>
            </a:endParaRPr>
          </a:p>
        </p:txBody>
      </p:sp>
      <p:pic>
        <p:nvPicPr>
          <p:cNvPr id="770" name="Google Shape;770;p111"/>
          <p:cNvPicPr preferRelativeResize="0"/>
          <p:nvPr/>
        </p:nvPicPr>
        <p:blipFill rotWithShape="1">
          <a:blip r:embed="rId3">
            <a:alphaModFix/>
          </a:blip>
          <a:srcRect/>
          <a:stretch/>
        </p:blipFill>
        <p:spPr>
          <a:xfrm>
            <a:off x="5799948" y="1905181"/>
            <a:ext cx="3054874" cy="249537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20"/>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Улучшения  массовых (пакетных) настроек Устройств</a:t>
            </a:r>
            <a:br>
              <a:rPr lang="ru-RU" dirty="0"/>
            </a:br>
            <a:r>
              <a:rPr lang="en-GB" dirty="0"/>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9"/>
          <p:cNvSpPr txBox="1">
            <a:spLocks noGrp="1"/>
          </p:cNvSpPr>
          <p:nvPr>
            <p:ph type="title" idx="4294967295"/>
          </p:nvPr>
        </p:nvSpPr>
        <p:spPr>
          <a:xfrm>
            <a:off x="1907381" y="435622"/>
            <a:ext cx="5468938" cy="433387"/>
          </a:xfrm>
          <a:prstGeom prst="rect">
            <a:avLst/>
          </a:prstGeom>
          <a:ln>
            <a:noFill/>
          </a:ln>
        </p:spPr>
        <p:txBody>
          <a:bodyPr spcFirstLastPara="1" wrap="square" lIns="0" tIns="0" rIns="0" bIns="0" anchor="t" anchorCtr="0">
            <a:noAutofit/>
          </a:bodyPr>
          <a:lstStyle/>
          <a:p>
            <a:pPr marL="0" lvl="0" indent="0" algn="l" rtl="0">
              <a:spcBef>
                <a:spcPts val="0"/>
              </a:spcBef>
              <a:spcAft>
                <a:spcPts val="0"/>
              </a:spcAft>
              <a:buNone/>
            </a:pPr>
            <a:r>
              <a:rPr lang="en-GB" dirty="0">
                <a:solidFill>
                  <a:schemeClr val="dk2"/>
                </a:solidFill>
              </a:rPr>
              <a:t>EMR </a:t>
            </a:r>
            <a:r>
              <a:rPr lang="ru-RU" dirty="0">
                <a:solidFill>
                  <a:schemeClr val="accent1"/>
                </a:solidFill>
              </a:rPr>
              <a:t>глобальный рынок</a:t>
            </a:r>
            <a:endParaRPr dirty="0">
              <a:solidFill>
                <a:schemeClr val="accent1"/>
              </a:solidFill>
            </a:endParaRPr>
          </a:p>
        </p:txBody>
      </p:sp>
      <p:sp>
        <p:nvSpPr>
          <p:cNvPr id="357" name="Google Shape;357;p69"/>
          <p:cNvSpPr txBox="1"/>
          <p:nvPr/>
        </p:nvSpPr>
        <p:spPr>
          <a:xfrm>
            <a:off x="1996787" y="1387090"/>
            <a:ext cx="682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4000"/>
              </a:lnSpc>
              <a:spcBef>
                <a:spcPts val="1000"/>
              </a:spcBef>
              <a:spcAft>
                <a:spcPts val="1000"/>
              </a:spcAft>
              <a:buNone/>
            </a:pPr>
            <a:r>
              <a:rPr lang="en-GB" b="1">
                <a:solidFill>
                  <a:schemeClr val="accent1"/>
                </a:solidFill>
                <a:latin typeface="Barlow"/>
                <a:ea typeface="Barlow"/>
                <a:cs typeface="Barlow"/>
                <a:sym typeface="Barlow"/>
              </a:rPr>
              <a:t>USA</a:t>
            </a:r>
            <a:r>
              <a:rPr lang="en-GB" sz="1200" b="1">
                <a:solidFill>
                  <a:schemeClr val="dk1"/>
                </a:solidFill>
                <a:latin typeface="Barlow"/>
                <a:ea typeface="Barlow"/>
                <a:cs typeface="Barlow"/>
                <a:sym typeface="Barlow"/>
              </a:rPr>
              <a:t> </a:t>
            </a:r>
            <a:r>
              <a:rPr lang="en-GB" sz="1200">
                <a:solidFill>
                  <a:schemeClr val="dk1"/>
                </a:solidFill>
                <a:latin typeface="Barlow"/>
                <a:ea typeface="Barlow"/>
                <a:cs typeface="Barlow"/>
                <a:sym typeface="Barlow"/>
              </a:rPr>
              <a:t>2018</a:t>
            </a:r>
            <a:endParaRPr sz="1200">
              <a:solidFill>
                <a:schemeClr val="dk1"/>
              </a:solidFill>
              <a:latin typeface="Barlow"/>
              <a:ea typeface="Barlow"/>
              <a:cs typeface="Barlow"/>
              <a:sym typeface="Barlow"/>
            </a:endParaRPr>
          </a:p>
        </p:txBody>
      </p:sp>
      <p:sp>
        <p:nvSpPr>
          <p:cNvPr id="358" name="Google Shape;358;p69"/>
          <p:cNvSpPr txBox="1"/>
          <p:nvPr/>
        </p:nvSpPr>
        <p:spPr>
          <a:xfrm>
            <a:off x="6042900" y="1387090"/>
            <a:ext cx="925200" cy="393600"/>
          </a:xfrm>
          <a:prstGeom prst="rect">
            <a:avLst/>
          </a:prstGeom>
          <a:noFill/>
          <a:ln>
            <a:noFill/>
          </a:ln>
        </p:spPr>
        <p:txBody>
          <a:bodyPr spcFirstLastPara="1" wrap="square" lIns="91425" tIns="91425" rIns="91425" bIns="91425" anchor="ctr" anchorCtr="0">
            <a:noAutofit/>
          </a:bodyPr>
          <a:lstStyle/>
          <a:p>
            <a:pPr marL="0" lvl="0" indent="0" algn="ctr" rtl="0">
              <a:lnSpc>
                <a:spcPct val="114000"/>
              </a:lnSpc>
              <a:spcBef>
                <a:spcPts val="1000"/>
              </a:spcBef>
              <a:spcAft>
                <a:spcPts val="1000"/>
              </a:spcAft>
              <a:buNone/>
            </a:pPr>
            <a:r>
              <a:rPr lang="en-GB" b="1">
                <a:solidFill>
                  <a:schemeClr val="accent1"/>
                </a:solidFill>
                <a:latin typeface="Barlow"/>
                <a:ea typeface="Barlow"/>
                <a:cs typeface="Barlow"/>
                <a:sym typeface="Barlow"/>
              </a:rPr>
              <a:t>Global</a:t>
            </a:r>
            <a:r>
              <a:rPr lang="en-GB" sz="1200" b="1">
                <a:solidFill>
                  <a:schemeClr val="dk1"/>
                </a:solidFill>
                <a:latin typeface="Barlow"/>
                <a:ea typeface="Barlow"/>
                <a:cs typeface="Barlow"/>
                <a:sym typeface="Barlow"/>
              </a:rPr>
              <a:t> </a:t>
            </a:r>
            <a:r>
              <a:rPr lang="en-GB" sz="1200">
                <a:solidFill>
                  <a:schemeClr val="dk1"/>
                </a:solidFill>
                <a:latin typeface="Barlow"/>
                <a:ea typeface="Barlow"/>
                <a:cs typeface="Barlow"/>
                <a:sym typeface="Barlow"/>
              </a:rPr>
              <a:t>2018</a:t>
            </a:r>
            <a:endParaRPr sz="1200">
              <a:solidFill>
                <a:schemeClr val="dk1"/>
              </a:solidFill>
              <a:latin typeface="Barlow"/>
              <a:ea typeface="Barlow"/>
              <a:cs typeface="Barlow"/>
              <a:sym typeface="Barlow"/>
            </a:endParaRPr>
          </a:p>
        </p:txBody>
      </p:sp>
      <p:pic>
        <p:nvPicPr>
          <p:cNvPr id="359" name="Google Shape;359;p69" title="Chart"/>
          <p:cNvPicPr preferRelativeResize="0"/>
          <p:nvPr/>
        </p:nvPicPr>
        <p:blipFill>
          <a:blip r:embed="rId3">
            <a:alphaModFix/>
          </a:blip>
          <a:stretch>
            <a:fillRect/>
          </a:stretch>
        </p:blipFill>
        <p:spPr>
          <a:xfrm>
            <a:off x="4503303" y="1801290"/>
            <a:ext cx="4004403" cy="2473201"/>
          </a:xfrm>
          <a:prstGeom prst="rect">
            <a:avLst/>
          </a:prstGeom>
          <a:noFill/>
          <a:ln>
            <a:noFill/>
          </a:ln>
        </p:spPr>
      </p:pic>
      <p:pic>
        <p:nvPicPr>
          <p:cNvPr id="360" name="Google Shape;360;p69" title="Chart"/>
          <p:cNvPicPr preferRelativeResize="0"/>
          <p:nvPr/>
        </p:nvPicPr>
        <p:blipFill>
          <a:blip r:embed="rId4">
            <a:alphaModFix/>
          </a:blip>
          <a:stretch>
            <a:fillRect/>
          </a:stretch>
        </p:blipFill>
        <p:spPr>
          <a:xfrm>
            <a:off x="336228" y="1801871"/>
            <a:ext cx="4003293" cy="247204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21"/>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ru-RU" b="0" dirty="0"/>
              <a:t>Это вы о чём</a:t>
            </a:r>
            <a:r>
              <a:rPr lang="en-GB" b="0" dirty="0"/>
              <a:t>?</a:t>
            </a:r>
            <a:endParaRPr dirty="0"/>
          </a:p>
        </p:txBody>
      </p:sp>
      <p:sp>
        <p:nvSpPr>
          <p:cNvPr id="842" name="Google Shape;842;p121"/>
          <p:cNvSpPr txBox="1">
            <a:spLocks noGrp="1"/>
          </p:cNvSpPr>
          <p:nvPr>
            <p:ph type="body" idx="1"/>
          </p:nvPr>
        </p:nvSpPr>
        <p:spPr>
          <a:xfrm>
            <a:off x="468000" y="1050537"/>
            <a:ext cx="6680400" cy="1419300"/>
          </a:xfrm>
          <a:prstGeom prst="rect">
            <a:avLst/>
          </a:prstGeom>
        </p:spPr>
        <p:txBody>
          <a:bodyPr spcFirstLastPara="1" wrap="square" lIns="0" tIns="0" rIns="0" bIns="0" anchor="t" anchorCtr="0">
            <a:noAutofit/>
          </a:bodyPr>
          <a:lstStyle/>
          <a:p>
            <a:pPr lvl="0" indent="-342900">
              <a:lnSpc>
                <a:spcPct val="100000"/>
              </a:lnSpc>
              <a:buSzPts val="1800"/>
            </a:pPr>
            <a:r>
              <a:rPr lang="ru-RU" dirty="0"/>
              <a:t>Эта функция добавляет списками устройства в PaperCut через CSV-файл</a:t>
            </a:r>
            <a:r>
              <a:rPr lang="en-GB" dirty="0"/>
              <a:t>.</a:t>
            </a:r>
            <a:endParaRPr dirty="0"/>
          </a:p>
          <a:p>
            <a:pPr lvl="0" indent="-342900">
              <a:lnSpc>
                <a:spcPct val="100000"/>
              </a:lnSpc>
              <a:spcBef>
                <a:spcPts val="1000"/>
              </a:spcBef>
              <a:buSzPts val="1800"/>
            </a:pPr>
            <a:r>
              <a:rPr lang="ru-RU" dirty="0"/>
              <a:t>Подходит для больших развертываний: 10+ или 20 + устройств</a:t>
            </a:r>
            <a:r>
              <a:rPr lang="en-GB" dirty="0"/>
              <a:t>.</a:t>
            </a:r>
            <a:endParaRPr dirty="0"/>
          </a:p>
          <a:p>
            <a:pPr marL="0" lvl="0" indent="0" algn="l" rtl="0">
              <a:spcBef>
                <a:spcPts val="1000"/>
              </a:spcBef>
              <a:spcAft>
                <a:spcPts val="0"/>
              </a:spcAft>
              <a:buNone/>
            </a:pPr>
            <a:endParaRPr sz="1400" dirty="0"/>
          </a:p>
          <a:p>
            <a:pPr marL="0" lvl="0" indent="0" algn="l" rtl="0">
              <a:spcBef>
                <a:spcPts val="0"/>
              </a:spcBef>
              <a:spcAft>
                <a:spcPts val="0"/>
              </a:spcAft>
              <a:buNone/>
            </a:pPr>
            <a:endParaRPr sz="1400" dirty="0"/>
          </a:p>
        </p:txBody>
      </p:sp>
      <p:pic>
        <p:nvPicPr>
          <p:cNvPr id="843" name="Google Shape;843;p121"/>
          <p:cNvPicPr preferRelativeResize="0"/>
          <p:nvPr/>
        </p:nvPicPr>
        <p:blipFill>
          <a:blip r:embed="rId3">
            <a:alphaModFix/>
          </a:blip>
          <a:stretch>
            <a:fillRect/>
          </a:stretch>
        </p:blipFill>
        <p:spPr>
          <a:xfrm>
            <a:off x="3380250" y="2134200"/>
            <a:ext cx="3692099" cy="2352450"/>
          </a:xfrm>
          <a:prstGeom prst="rect">
            <a:avLst/>
          </a:prstGeom>
          <a:noFill/>
          <a:ln>
            <a:noFill/>
          </a:ln>
        </p:spPr>
      </p:pic>
      <p:pic>
        <p:nvPicPr>
          <p:cNvPr id="844" name="Google Shape;844;p121"/>
          <p:cNvPicPr preferRelativeResize="0"/>
          <p:nvPr/>
        </p:nvPicPr>
        <p:blipFill>
          <a:blip r:embed="rId4">
            <a:alphaModFix/>
          </a:blip>
          <a:stretch>
            <a:fillRect/>
          </a:stretch>
        </p:blipFill>
        <p:spPr>
          <a:xfrm>
            <a:off x="942625" y="3140425"/>
            <a:ext cx="520700" cy="528475"/>
          </a:xfrm>
          <a:prstGeom prst="rect">
            <a:avLst/>
          </a:prstGeom>
          <a:noFill/>
          <a:ln>
            <a:noFill/>
          </a:ln>
        </p:spPr>
      </p:pic>
      <p:pic>
        <p:nvPicPr>
          <p:cNvPr id="845" name="Google Shape;845;p121"/>
          <p:cNvPicPr preferRelativeResize="0"/>
          <p:nvPr/>
        </p:nvPicPr>
        <p:blipFill>
          <a:blip r:embed="rId5">
            <a:alphaModFix/>
          </a:blip>
          <a:stretch>
            <a:fillRect/>
          </a:stretch>
        </p:blipFill>
        <p:spPr>
          <a:xfrm>
            <a:off x="2299975" y="2367050"/>
            <a:ext cx="520700" cy="538451"/>
          </a:xfrm>
          <a:prstGeom prst="rect">
            <a:avLst/>
          </a:prstGeom>
          <a:noFill/>
          <a:ln>
            <a:noFill/>
          </a:ln>
        </p:spPr>
      </p:pic>
      <p:pic>
        <p:nvPicPr>
          <p:cNvPr id="846" name="Google Shape;846;p121"/>
          <p:cNvPicPr preferRelativeResize="0"/>
          <p:nvPr/>
        </p:nvPicPr>
        <p:blipFill>
          <a:blip r:embed="rId5">
            <a:alphaModFix/>
          </a:blip>
          <a:stretch>
            <a:fillRect/>
          </a:stretch>
        </p:blipFill>
        <p:spPr>
          <a:xfrm>
            <a:off x="2299975" y="3127463"/>
            <a:ext cx="520700" cy="538451"/>
          </a:xfrm>
          <a:prstGeom prst="rect">
            <a:avLst/>
          </a:prstGeom>
          <a:noFill/>
          <a:ln>
            <a:noFill/>
          </a:ln>
        </p:spPr>
      </p:pic>
      <p:pic>
        <p:nvPicPr>
          <p:cNvPr id="847" name="Google Shape;847;p121"/>
          <p:cNvPicPr preferRelativeResize="0"/>
          <p:nvPr/>
        </p:nvPicPr>
        <p:blipFill>
          <a:blip r:embed="rId5">
            <a:alphaModFix/>
          </a:blip>
          <a:stretch>
            <a:fillRect/>
          </a:stretch>
        </p:blipFill>
        <p:spPr>
          <a:xfrm>
            <a:off x="2299975" y="3887875"/>
            <a:ext cx="520700" cy="538451"/>
          </a:xfrm>
          <a:prstGeom prst="rect">
            <a:avLst/>
          </a:prstGeom>
          <a:noFill/>
          <a:ln>
            <a:noFill/>
          </a:ln>
        </p:spPr>
      </p:pic>
      <p:cxnSp>
        <p:nvCxnSpPr>
          <p:cNvPr id="848" name="Google Shape;848;p121"/>
          <p:cNvCxnSpPr>
            <a:stCxn id="844" idx="3"/>
            <a:endCxn id="845" idx="1"/>
          </p:cNvCxnSpPr>
          <p:nvPr/>
        </p:nvCxnSpPr>
        <p:spPr>
          <a:xfrm rot="10800000" flipH="1">
            <a:off x="1463325" y="2636362"/>
            <a:ext cx="836700" cy="768300"/>
          </a:xfrm>
          <a:prstGeom prst="curvedConnector3">
            <a:avLst>
              <a:gd name="adj1" fmla="val 49997"/>
            </a:avLst>
          </a:prstGeom>
          <a:noFill/>
          <a:ln w="9525" cap="flat" cmpd="sng">
            <a:solidFill>
              <a:schemeClr val="dk2"/>
            </a:solidFill>
            <a:prstDash val="dot"/>
            <a:round/>
            <a:headEnd type="none" w="med" len="med"/>
            <a:tailEnd type="none" w="med" len="med"/>
          </a:ln>
        </p:spPr>
      </p:cxnSp>
      <p:cxnSp>
        <p:nvCxnSpPr>
          <p:cNvPr id="849" name="Google Shape;849;p121"/>
          <p:cNvCxnSpPr/>
          <p:nvPr/>
        </p:nvCxnSpPr>
        <p:spPr>
          <a:xfrm>
            <a:off x="1463325" y="3404662"/>
            <a:ext cx="836700" cy="768300"/>
          </a:xfrm>
          <a:prstGeom prst="curvedConnector3">
            <a:avLst>
              <a:gd name="adj1" fmla="val 49997"/>
            </a:avLst>
          </a:prstGeom>
          <a:noFill/>
          <a:ln w="9525" cap="flat" cmpd="sng">
            <a:solidFill>
              <a:schemeClr val="dk2"/>
            </a:solidFill>
            <a:prstDash val="dot"/>
            <a:round/>
            <a:headEnd type="none" w="med" len="med"/>
            <a:tailEnd type="none" w="med" len="med"/>
          </a:ln>
        </p:spPr>
      </p:cxnSp>
      <p:cxnSp>
        <p:nvCxnSpPr>
          <p:cNvPr id="850" name="Google Shape;850;p121"/>
          <p:cNvCxnSpPr>
            <a:stCxn id="844" idx="3"/>
            <a:endCxn id="846" idx="1"/>
          </p:cNvCxnSpPr>
          <p:nvPr/>
        </p:nvCxnSpPr>
        <p:spPr>
          <a:xfrm rot="10800000" flipH="1">
            <a:off x="1463325" y="3396562"/>
            <a:ext cx="836700" cy="8100"/>
          </a:xfrm>
          <a:prstGeom prst="straightConnector1">
            <a:avLst/>
          </a:prstGeom>
          <a:noFill/>
          <a:ln w="9525" cap="flat" cmpd="sng">
            <a:solidFill>
              <a:schemeClr val="dk2"/>
            </a:solidFill>
            <a:prstDash val="dot"/>
            <a:round/>
            <a:headEnd type="none" w="med" len="med"/>
            <a:tailEnd type="none" w="med" len="med"/>
          </a:ln>
        </p:spPr>
      </p:cxnSp>
      <p:cxnSp>
        <p:nvCxnSpPr>
          <p:cNvPr id="851" name="Google Shape;851;p121"/>
          <p:cNvCxnSpPr/>
          <p:nvPr/>
        </p:nvCxnSpPr>
        <p:spPr>
          <a:xfrm>
            <a:off x="2820675" y="2633425"/>
            <a:ext cx="495300" cy="0"/>
          </a:xfrm>
          <a:prstGeom prst="straightConnector1">
            <a:avLst/>
          </a:prstGeom>
          <a:noFill/>
          <a:ln w="9525" cap="flat" cmpd="sng">
            <a:solidFill>
              <a:schemeClr val="dk2"/>
            </a:solidFill>
            <a:prstDash val="dot"/>
            <a:round/>
            <a:headEnd type="none" w="med" len="med"/>
            <a:tailEnd type="triangle" w="med" len="med"/>
          </a:ln>
        </p:spPr>
      </p:cxnSp>
      <p:cxnSp>
        <p:nvCxnSpPr>
          <p:cNvPr id="852" name="Google Shape;852;p121"/>
          <p:cNvCxnSpPr/>
          <p:nvPr/>
        </p:nvCxnSpPr>
        <p:spPr>
          <a:xfrm>
            <a:off x="2852813" y="3396700"/>
            <a:ext cx="495300" cy="0"/>
          </a:xfrm>
          <a:prstGeom prst="straightConnector1">
            <a:avLst/>
          </a:prstGeom>
          <a:noFill/>
          <a:ln w="9525" cap="flat" cmpd="sng">
            <a:solidFill>
              <a:schemeClr val="dk2"/>
            </a:solidFill>
            <a:prstDash val="dot"/>
            <a:round/>
            <a:headEnd type="none" w="med" len="med"/>
            <a:tailEnd type="triangle" w="med" len="med"/>
          </a:ln>
        </p:spPr>
      </p:cxnSp>
      <p:cxnSp>
        <p:nvCxnSpPr>
          <p:cNvPr id="853" name="Google Shape;853;p121"/>
          <p:cNvCxnSpPr/>
          <p:nvPr/>
        </p:nvCxnSpPr>
        <p:spPr>
          <a:xfrm>
            <a:off x="2852800" y="4157100"/>
            <a:ext cx="495300" cy="0"/>
          </a:xfrm>
          <a:prstGeom prst="straightConnector1">
            <a:avLst/>
          </a:prstGeom>
          <a:noFill/>
          <a:ln w="9525" cap="flat" cmpd="sng">
            <a:solidFill>
              <a:schemeClr val="dk2"/>
            </a:solidFill>
            <a:prstDash val="dot"/>
            <a:round/>
            <a:headEnd type="none" w="med" len="med"/>
            <a:tailEnd type="triangle" w="med" len="med"/>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24"/>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lvl="0"/>
            <a:r>
              <a:rPr lang="ru-RU" b="0" dirty="0"/>
              <a:t>Где найти эту функцию?</a:t>
            </a:r>
            <a:endParaRPr dirty="0"/>
          </a:p>
        </p:txBody>
      </p:sp>
      <p:pic>
        <p:nvPicPr>
          <p:cNvPr id="900" name="Google Shape;900;p124"/>
          <p:cNvPicPr preferRelativeResize="0"/>
          <p:nvPr/>
        </p:nvPicPr>
        <p:blipFill>
          <a:blip r:embed="rId3">
            <a:alphaModFix/>
          </a:blip>
          <a:stretch>
            <a:fillRect/>
          </a:stretch>
        </p:blipFill>
        <p:spPr>
          <a:xfrm>
            <a:off x="468000" y="946800"/>
            <a:ext cx="7722749" cy="3885513"/>
          </a:xfrm>
          <a:prstGeom prst="rect">
            <a:avLst/>
          </a:prstGeom>
          <a:noFill/>
          <a:ln w="9525" cap="flat" cmpd="sng">
            <a:solidFill>
              <a:srgbClr val="D9D9D9"/>
            </a:solidFill>
            <a:prstDash val="solid"/>
            <a:round/>
            <a:headEnd type="none" w="sm" len="sm"/>
            <a:tailEnd type="none" w="sm" len="sm"/>
          </a:ln>
        </p:spPr>
      </p:pic>
      <p:sp>
        <p:nvSpPr>
          <p:cNvPr id="901" name="Google Shape;901;p124"/>
          <p:cNvSpPr/>
          <p:nvPr/>
        </p:nvSpPr>
        <p:spPr>
          <a:xfrm>
            <a:off x="432100" y="2265100"/>
            <a:ext cx="878100" cy="188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24"/>
          <p:cNvSpPr/>
          <p:nvPr/>
        </p:nvSpPr>
        <p:spPr>
          <a:xfrm>
            <a:off x="6969500" y="2077000"/>
            <a:ext cx="878100" cy="188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3" name="Google Shape;903;p124"/>
          <p:cNvCxnSpPr>
            <a:stCxn id="901" idx="2"/>
            <a:endCxn id="902" idx="3"/>
          </p:cNvCxnSpPr>
          <p:nvPr/>
        </p:nvCxnSpPr>
        <p:spPr>
          <a:xfrm rot="-5400000">
            <a:off x="4218250" y="-1176200"/>
            <a:ext cx="282300" cy="6976500"/>
          </a:xfrm>
          <a:prstGeom prst="bentConnector4">
            <a:avLst>
              <a:gd name="adj1" fmla="val -54339"/>
              <a:gd name="adj2" fmla="val 103413"/>
            </a:avLst>
          </a:prstGeom>
          <a:noFill/>
          <a:ln w="19050" cap="flat" cmpd="sng">
            <a:solidFill>
              <a:srgbClr val="FF0000"/>
            </a:solidFill>
            <a:prstDash val="solid"/>
            <a:round/>
            <a:headEnd type="none" w="sm" len="sm"/>
            <a:tailEnd type="none" w="sm" len="sm"/>
          </a:ln>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26"/>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lvl="0"/>
            <a:r>
              <a:rPr lang="ru-RU" b="0" dirty="0"/>
              <a:t>Пример </a:t>
            </a:r>
            <a:r>
              <a:rPr lang="en-GB" b="0" dirty="0"/>
              <a:t>CSV</a:t>
            </a:r>
            <a:endParaRPr dirty="0"/>
          </a:p>
        </p:txBody>
      </p:sp>
      <p:pic>
        <p:nvPicPr>
          <p:cNvPr id="928" name="Google Shape;928;p126"/>
          <p:cNvPicPr preferRelativeResize="0"/>
          <p:nvPr/>
        </p:nvPicPr>
        <p:blipFill>
          <a:blip r:embed="rId3">
            <a:alphaModFix/>
          </a:blip>
          <a:stretch>
            <a:fillRect/>
          </a:stretch>
        </p:blipFill>
        <p:spPr>
          <a:xfrm>
            <a:off x="468000" y="2406225"/>
            <a:ext cx="7658450" cy="1054250"/>
          </a:xfrm>
          <a:prstGeom prst="rect">
            <a:avLst/>
          </a:prstGeom>
          <a:noFill/>
          <a:ln>
            <a:noFill/>
          </a:ln>
        </p:spPr>
      </p:pic>
      <p:sp>
        <p:nvSpPr>
          <p:cNvPr id="929" name="Google Shape;929;p126"/>
          <p:cNvSpPr/>
          <p:nvPr/>
        </p:nvSpPr>
        <p:spPr>
          <a:xfrm rot="-5400000">
            <a:off x="2581775" y="256575"/>
            <a:ext cx="237000" cy="4062300"/>
          </a:xfrm>
          <a:prstGeom prst="righ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26"/>
          <p:cNvSpPr/>
          <p:nvPr/>
        </p:nvSpPr>
        <p:spPr>
          <a:xfrm rot="5400000">
            <a:off x="6297125" y="1942450"/>
            <a:ext cx="237000" cy="3368400"/>
          </a:xfrm>
          <a:prstGeom prst="righ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26"/>
          <p:cNvSpPr txBox="1"/>
          <p:nvPr/>
        </p:nvSpPr>
        <p:spPr>
          <a:xfrm>
            <a:off x="468000" y="1170875"/>
            <a:ext cx="7477200" cy="404100"/>
          </a:xfrm>
          <a:prstGeom prst="rect">
            <a:avLst/>
          </a:prstGeom>
          <a:noFill/>
          <a:ln>
            <a:noFill/>
          </a:ln>
        </p:spPr>
        <p:txBody>
          <a:bodyPr spcFirstLastPara="1" wrap="square" lIns="0" tIns="0" rIns="0" bIns="0" anchor="t" anchorCtr="0">
            <a:noAutofit/>
          </a:bodyPr>
          <a:lstStyle/>
          <a:p>
            <a:pPr lvl="0">
              <a:lnSpc>
                <a:spcPct val="114000"/>
              </a:lnSpc>
              <a:spcAft>
                <a:spcPts val="1000"/>
              </a:spcAft>
            </a:pPr>
            <a:r>
              <a:rPr lang="ru-RU" dirty="0">
                <a:solidFill>
                  <a:schemeClr val="dk1"/>
                </a:solidFill>
                <a:latin typeface="Barlow"/>
                <a:ea typeface="Barlow"/>
                <a:cs typeface="Barlow"/>
                <a:sym typeface="Barlow"/>
              </a:rPr>
              <a:t>Мастер указывает пользователю загрузить шаблон CSV-файла со следующими полями.</a:t>
            </a:r>
            <a:endParaRPr dirty="0"/>
          </a:p>
        </p:txBody>
      </p:sp>
      <p:sp>
        <p:nvSpPr>
          <p:cNvPr id="932" name="Google Shape;932;p126"/>
          <p:cNvSpPr txBox="1"/>
          <p:nvPr/>
        </p:nvSpPr>
        <p:spPr>
          <a:xfrm>
            <a:off x="728662" y="1828750"/>
            <a:ext cx="3500437" cy="292800"/>
          </a:xfrm>
          <a:prstGeom prst="rect">
            <a:avLst/>
          </a:prstGeom>
          <a:noFill/>
          <a:ln>
            <a:noFill/>
          </a:ln>
        </p:spPr>
        <p:txBody>
          <a:bodyPr spcFirstLastPara="1" wrap="square" lIns="0" tIns="0" rIns="0" bIns="0" anchor="t" anchorCtr="0">
            <a:noAutofit/>
          </a:bodyPr>
          <a:lstStyle/>
          <a:p>
            <a:pPr lvl="0" algn="ctr">
              <a:lnSpc>
                <a:spcPct val="114000"/>
              </a:lnSpc>
            </a:pPr>
            <a:r>
              <a:rPr lang="ru-RU" dirty="0">
                <a:solidFill>
                  <a:schemeClr val="dk1"/>
                </a:solidFill>
                <a:latin typeface="Barlow"/>
                <a:ea typeface="Barlow"/>
                <a:cs typeface="Barlow"/>
                <a:sym typeface="Barlow"/>
              </a:rPr>
              <a:t>Значение обязательное для каждого поля</a:t>
            </a:r>
            <a:endParaRPr dirty="0">
              <a:solidFill>
                <a:schemeClr val="dk1"/>
              </a:solidFill>
              <a:latin typeface="Barlow"/>
              <a:ea typeface="Barlow"/>
              <a:cs typeface="Barlow"/>
              <a:sym typeface="Barlow"/>
            </a:endParaRPr>
          </a:p>
        </p:txBody>
      </p:sp>
      <p:sp>
        <p:nvSpPr>
          <p:cNvPr id="933" name="Google Shape;933;p126"/>
          <p:cNvSpPr txBox="1"/>
          <p:nvPr/>
        </p:nvSpPr>
        <p:spPr>
          <a:xfrm>
            <a:off x="3893345" y="3826225"/>
            <a:ext cx="4329112" cy="292800"/>
          </a:xfrm>
          <a:prstGeom prst="rect">
            <a:avLst/>
          </a:prstGeom>
          <a:noFill/>
          <a:ln>
            <a:noFill/>
          </a:ln>
        </p:spPr>
        <p:txBody>
          <a:bodyPr spcFirstLastPara="1" wrap="square" lIns="0" tIns="0" rIns="0" bIns="0" anchor="t" anchorCtr="0">
            <a:noAutofit/>
          </a:bodyPr>
          <a:lstStyle/>
          <a:p>
            <a:pPr lvl="0" algn="ctr">
              <a:lnSpc>
                <a:spcPct val="114000"/>
              </a:lnSpc>
              <a:spcAft>
                <a:spcPts val="1000"/>
              </a:spcAft>
            </a:pPr>
            <a:r>
              <a:rPr lang="ru-RU" dirty="0">
                <a:solidFill>
                  <a:schemeClr val="dk1"/>
                </a:solidFill>
                <a:latin typeface="Barlow"/>
                <a:ea typeface="Barlow"/>
                <a:cs typeface="Barlow"/>
                <a:sym typeface="Barlow"/>
              </a:rPr>
              <a:t>Значения необязательны, но заголовки обязательны</a:t>
            </a:r>
            <a:r>
              <a:rPr lang="en-GB" dirty="0">
                <a:solidFill>
                  <a:schemeClr val="dk1"/>
                </a:solidFill>
                <a:latin typeface="Barlow"/>
                <a:ea typeface="Barlow"/>
                <a:cs typeface="Barlow"/>
                <a:sym typeface="Barlow"/>
              </a:rPr>
              <a:t> </a:t>
            </a:r>
            <a:endParaRPr dirty="0">
              <a:solidFill>
                <a:schemeClr val="dk1"/>
              </a:solidFill>
              <a:latin typeface="Barlow"/>
              <a:ea typeface="Barlow"/>
              <a:cs typeface="Barlow"/>
              <a:sym typeface="Barlow"/>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27"/>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b="0" dirty="0"/>
              <a:t>CSV </a:t>
            </a:r>
            <a:r>
              <a:rPr lang="ru-RU" b="0" dirty="0"/>
              <a:t>- примеры</a:t>
            </a:r>
            <a:r>
              <a:rPr lang="en-GB" b="0" dirty="0"/>
              <a:t> </a:t>
            </a:r>
            <a:r>
              <a:rPr lang="ru-RU" b="0" dirty="0"/>
              <a:t>данных</a:t>
            </a:r>
            <a:endParaRPr dirty="0"/>
          </a:p>
        </p:txBody>
      </p:sp>
      <p:pic>
        <p:nvPicPr>
          <p:cNvPr id="954" name="Google Shape;954;p127"/>
          <p:cNvPicPr preferRelativeResize="0"/>
          <p:nvPr/>
        </p:nvPicPr>
        <p:blipFill>
          <a:blip r:embed="rId3">
            <a:alphaModFix/>
          </a:blip>
          <a:stretch>
            <a:fillRect/>
          </a:stretch>
        </p:blipFill>
        <p:spPr>
          <a:xfrm>
            <a:off x="152713" y="1948208"/>
            <a:ext cx="8315324" cy="1187193"/>
          </a:xfrm>
          <a:prstGeom prst="rect">
            <a:avLst/>
          </a:prstGeom>
          <a:noFill/>
          <a:ln>
            <a:noFill/>
          </a:ln>
        </p:spPr>
      </p:pic>
      <p:sp>
        <p:nvSpPr>
          <p:cNvPr id="957" name="Google Shape;957;p127"/>
          <p:cNvSpPr txBox="1"/>
          <p:nvPr/>
        </p:nvSpPr>
        <p:spPr>
          <a:xfrm>
            <a:off x="311075" y="3607738"/>
            <a:ext cx="3999300" cy="2928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1000"/>
              </a:spcAft>
              <a:buNone/>
            </a:pPr>
            <a:r>
              <a:rPr lang="ru-RU" dirty="0">
                <a:solidFill>
                  <a:schemeClr val="dk1"/>
                </a:solidFill>
                <a:latin typeface="Barlow"/>
                <a:ea typeface="Barlow"/>
                <a:cs typeface="Barlow"/>
                <a:sym typeface="Barlow"/>
              </a:rPr>
              <a:t>Порядок столбцов неважен!!!</a:t>
            </a: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28"/>
          <p:cNvSpPr txBox="1">
            <a:spLocks noGrp="1"/>
          </p:cNvSpPr>
          <p:nvPr>
            <p:ph type="title"/>
          </p:nvPr>
        </p:nvSpPr>
        <p:spPr>
          <a:xfrm>
            <a:off x="467999" y="360000"/>
            <a:ext cx="6511445" cy="434400"/>
          </a:xfrm>
          <a:prstGeom prst="rect">
            <a:avLst/>
          </a:prstGeom>
        </p:spPr>
        <p:txBody>
          <a:bodyPr spcFirstLastPara="1" wrap="square" lIns="0" tIns="0" rIns="0" bIns="0" anchor="t" anchorCtr="0">
            <a:noAutofit/>
          </a:bodyPr>
          <a:lstStyle/>
          <a:p>
            <a:pPr lvl="0"/>
            <a:r>
              <a:rPr lang="ru-RU" b="0" dirty="0"/>
              <a:t>Устройства, добавленные через </a:t>
            </a:r>
            <a:r>
              <a:rPr lang="en-GB" b="0" dirty="0"/>
              <a:t>CSV</a:t>
            </a:r>
            <a:endParaRPr dirty="0"/>
          </a:p>
        </p:txBody>
      </p:sp>
      <p:pic>
        <p:nvPicPr>
          <p:cNvPr id="964" name="Google Shape;964;p128"/>
          <p:cNvPicPr preferRelativeResize="0"/>
          <p:nvPr/>
        </p:nvPicPr>
        <p:blipFill>
          <a:blip r:embed="rId3">
            <a:alphaModFix/>
          </a:blip>
          <a:stretch>
            <a:fillRect/>
          </a:stretch>
        </p:blipFill>
        <p:spPr>
          <a:xfrm>
            <a:off x="468000" y="975600"/>
            <a:ext cx="6018176" cy="38345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31"/>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ru-RU" dirty="0"/>
              <a:t>Поддержка нескольких доменов</a:t>
            </a:r>
            <a:endParaRPr dirty="0">
              <a:solidFill>
                <a:srgbClr val="FBAA36"/>
              </a:solidFill>
            </a:endParaRPr>
          </a:p>
          <a:p>
            <a:pPr marL="0" lvl="0" indent="0" algn="r" rtl="0">
              <a:spcBef>
                <a:spcPts val="0"/>
              </a:spcBef>
              <a:spcAft>
                <a:spcPts val="0"/>
              </a:spcAft>
              <a:buNone/>
            </a:pP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32"/>
          <p:cNvSpPr txBox="1">
            <a:spLocks noGrp="1"/>
          </p:cNvSpPr>
          <p:nvPr>
            <p:ph type="title"/>
          </p:nvPr>
        </p:nvSpPr>
        <p:spPr>
          <a:xfrm>
            <a:off x="468000" y="360000"/>
            <a:ext cx="7432988" cy="434400"/>
          </a:xfrm>
          <a:prstGeom prst="rect">
            <a:avLst/>
          </a:prstGeom>
        </p:spPr>
        <p:txBody>
          <a:bodyPr spcFirstLastPara="1" wrap="square" lIns="0" tIns="0" rIns="0" bIns="0" anchor="t" anchorCtr="0">
            <a:noAutofit/>
          </a:bodyPr>
          <a:lstStyle/>
          <a:p>
            <a:pPr lvl="0"/>
            <a:r>
              <a:rPr lang="ru-RU" dirty="0"/>
              <a:t>Проблема &gt; Решение &gt; Преимущество</a:t>
            </a:r>
            <a:endParaRPr dirty="0"/>
          </a:p>
        </p:txBody>
      </p:sp>
      <p:grpSp>
        <p:nvGrpSpPr>
          <p:cNvPr id="993" name="Google Shape;993;p132"/>
          <p:cNvGrpSpPr/>
          <p:nvPr/>
        </p:nvGrpSpPr>
        <p:grpSpPr>
          <a:xfrm>
            <a:off x="930597" y="1628012"/>
            <a:ext cx="2370410" cy="1775532"/>
            <a:chOff x="1660800" y="1171213"/>
            <a:chExt cx="1942800" cy="1569600"/>
          </a:xfrm>
        </p:grpSpPr>
        <p:sp>
          <p:nvSpPr>
            <p:cNvPr id="994" name="Google Shape;994;p132"/>
            <p:cNvSpPr/>
            <p:nvPr/>
          </p:nvSpPr>
          <p:spPr>
            <a:xfrm>
              <a:off x="1660800" y="1171213"/>
              <a:ext cx="1942800" cy="1569600"/>
            </a:xfrm>
            <a:prstGeom prst="round1Rect">
              <a:avLst>
                <a:gd name="adj" fmla="val 1744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2"/>
            <p:cNvSpPr txBox="1"/>
            <p:nvPr/>
          </p:nvSpPr>
          <p:spPr>
            <a:xfrm>
              <a:off x="1864708" y="1214744"/>
              <a:ext cx="1451700" cy="1274100"/>
            </a:xfrm>
            <a:prstGeom prst="rect">
              <a:avLst/>
            </a:prstGeom>
            <a:solidFill>
              <a:schemeClr val="accent2"/>
            </a:solidFill>
            <a:ln>
              <a:noFill/>
            </a:ln>
          </p:spPr>
          <p:txBody>
            <a:bodyPr spcFirstLastPara="1" wrap="square" lIns="91425" tIns="91425" rIns="91425" bIns="91425" anchor="t" anchorCtr="0">
              <a:noAutofit/>
            </a:bodyPr>
            <a:lstStyle/>
            <a:p>
              <a:pPr lvl="0"/>
              <a:r>
                <a:rPr lang="ru-RU" b="1" dirty="0">
                  <a:solidFill>
                    <a:srgbClr val="FFFFFF"/>
                  </a:solidFill>
                  <a:latin typeface="Barlow"/>
                  <a:ea typeface="Barlow"/>
                  <a:cs typeface="Barlow"/>
                  <a:sym typeface="Barlow"/>
                </a:rPr>
                <a:t>Администраторы управляют многодоменными средами с одинаковыми именами пользователей </a:t>
              </a:r>
              <a:r>
                <a:rPr lang="en-GB" b="1" dirty="0">
                  <a:solidFill>
                    <a:srgbClr val="FFFFFF"/>
                  </a:solidFill>
                  <a:latin typeface="Barlow"/>
                  <a:ea typeface="Barlow"/>
                  <a:cs typeface="Barlow"/>
                  <a:sym typeface="Barlow"/>
                </a:rPr>
                <a:t>  </a:t>
              </a:r>
              <a:endParaRPr b="1" dirty="0">
                <a:solidFill>
                  <a:srgbClr val="FFFFFF"/>
                </a:solidFill>
                <a:latin typeface="Barlow"/>
                <a:ea typeface="Barlow"/>
                <a:cs typeface="Barlow"/>
                <a:sym typeface="Barlow"/>
              </a:endParaRPr>
            </a:p>
          </p:txBody>
        </p:sp>
      </p:grpSp>
      <p:grpSp>
        <p:nvGrpSpPr>
          <p:cNvPr id="996" name="Google Shape;996;p132"/>
          <p:cNvGrpSpPr/>
          <p:nvPr/>
        </p:nvGrpSpPr>
        <p:grpSpPr>
          <a:xfrm>
            <a:off x="3300997" y="1621726"/>
            <a:ext cx="2370410" cy="1788088"/>
            <a:chOff x="3600600" y="1170963"/>
            <a:chExt cx="1942800" cy="1569600"/>
          </a:xfrm>
        </p:grpSpPr>
        <p:sp>
          <p:nvSpPr>
            <p:cNvPr id="997" name="Google Shape;997;p132"/>
            <p:cNvSpPr/>
            <p:nvPr/>
          </p:nvSpPr>
          <p:spPr>
            <a:xfrm>
              <a:off x="3600600" y="1170963"/>
              <a:ext cx="1942800" cy="1569600"/>
            </a:xfrm>
            <a:prstGeom prst="round2SameRect">
              <a:avLst>
                <a:gd name="adj1" fmla="val 18098"/>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2"/>
            <p:cNvSpPr txBox="1"/>
            <p:nvPr/>
          </p:nvSpPr>
          <p:spPr>
            <a:xfrm>
              <a:off x="3823733" y="1255858"/>
              <a:ext cx="1581900" cy="1108800"/>
            </a:xfrm>
            <a:prstGeom prst="rect">
              <a:avLst/>
            </a:prstGeom>
            <a:solidFill>
              <a:schemeClr val="accent3"/>
            </a:solidFill>
            <a:ln>
              <a:noFill/>
            </a:ln>
          </p:spPr>
          <p:txBody>
            <a:bodyPr spcFirstLastPara="1" wrap="square" lIns="91425" tIns="91425" rIns="91425" bIns="91425" anchor="t" anchorCtr="0">
              <a:noAutofit/>
            </a:bodyPr>
            <a:lstStyle/>
            <a:p>
              <a:pPr lvl="0"/>
              <a:r>
                <a:rPr lang="ru-RU" b="1" dirty="0">
                  <a:solidFill>
                    <a:schemeClr val="lt1"/>
                  </a:solidFill>
                  <a:latin typeface="Barlow"/>
                  <a:ea typeface="Barlow"/>
                  <a:cs typeface="Barlow"/>
                  <a:sym typeface="Barlow"/>
                </a:rPr>
                <a:t>Мы используем поддержку именем пользователя UPN (user@domain.com) чтобы различать пользователей разных доменов</a:t>
              </a:r>
              <a:endParaRPr b="1" dirty="0">
                <a:solidFill>
                  <a:schemeClr val="lt1"/>
                </a:solidFill>
                <a:latin typeface="Barlow"/>
                <a:ea typeface="Barlow"/>
                <a:cs typeface="Barlow"/>
                <a:sym typeface="Barlow"/>
              </a:endParaRPr>
            </a:p>
          </p:txBody>
        </p:sp>
      </p:grpSp>
      <p:grpSp>
        <p:nvGrpSpPr>
          <p:cNvPr id="999" name="Google Shape;999;p132"/>
          <p:cNvGrpSpPr/>
          <p:nvPr/>
        </p:nvGrpSpPr>
        <p:grpSpPr>
          <a:xfrm>
            <a:off x="5671390" y="1631387"/>
            <a:ext cx="2370410" cy="1768782"/>
            <a:chOff x="5539816" y="1171213"/>
            <a:chExt cx="1942800" cy="1569600"/>
          </a:xfrm>
        </p:grpSpPr>
        <p:sp>
          <p:nvSpPr>
            <p:cNvPr id="1000" name="Google Shape;1000;p132"/>
            <p:cNvSpPr/>
            <p:nvPr/>
          </p:nvSpPr>
          <p:spPr>
            <a:xfrm flipH="1">
              <a:off x="5539816" y="1171213"/>
              <a:ext cx="1942800" cy="1569600"/>
            </a:xfrm>
            <a:prstGeom prst="round1Rect">
              <a:avLst>
                <a:gd name="adj" fmla="val 17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2"/>
            <p:cNvSpPr txBox="1"/>
            <p:nvPr/>
          </p:nvSpPr>
          <p:spPr>
            <a:xfrm>
              <a:off x="5778852" y="1248461"/>
              <a:ext cx="1495800" cy="937200"/>
            </a:xfrm>
            <a:prstGeom prst="rect">
              <a:avLst/>
            </a:prstGeom>
            <a:solidFill>
              <a:schemeClr val="accent5"/>
            </a:solidFill>
            <a:ln>
              <a:noFill/>
            </a:ln>
          </p:spPr>
          <p:txBody>
            <a:bodyPr spcFirstLastPara="1" wrap="square" lIns="91425" tIns="91425" rIns="91425" bIns="91425" anchor="t" anchorCtr="0">
              <a:noAutofit/>
            </a:bodyPr>
            <a:lstStyle/>
            <a:p>
              <a:pPr lvl="0"/>
              <a:r>
                <a:rPr lang="ru-RU" b="1" dirty="0">
                  <a:solidFill>
                    <a:schemeClr val="lt1"/>
                  </a:solidFill>
                  <a:latin typeface="Barlow"/>
                  <a:ea typeface="Barlow"/>
                  <a:cs typeface="Barlow"/>
                  <a:sym typeface="Barlow"/>
                </a:rPr>
                <a:t>Предложен простой способ идентификации пользователей в многодоменных средах</a:t>
              </a:r>
              <a:endParaRPr dirty="0">
                <a:solidFill>
                  <a:schemeClr val="lt1"/>
                </a:solidFill>
                <a:latin typeface="Barlow"/>
                <a:ea typeface="Barlow"/>
                <a:cs typeface="Barlow"/>
                <a:sym typeface="Barlow"/>
              </a:endParaRPr>
            </a:p>
          </p:txBody>
        </p:sp>
      </p:grpSp>
      <p:grpSp>
        <p:nvGrpSpPr>
          <p:cNvPr id="1002" name="Google Shape;1002;p132"/>
          <p:cNvGrpSpPr/>
          <p:nvPr/>
        </p:nvGrpSpPr>
        <p:grpSpPr>
          <a:xfrm>
            <a:off x="3143115" y="2350011"/>
            <a:ext cx="291648" cy="262013"/>
            <a:chOff x="3157188" y="909150"/>
            <a:chExt cx="470400" cy="470400"/>
          </a:xfrm>
        </p:grpSpPr>
        <p:sp>
          <p:nvSpPr>
            <p:cNvPr id="1003" name="Google Shape;1003;p132"/>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2"/>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 name="Google Shape;1005;p132"/>
          <p:cNvGrpSpPr/>
          <p:nvPr/>
        </p:nvGrpSpPr>
        <p:grpSpPr>
          <a:xfrm>
            <a:off x="5523815" y="2350011"/>
            <a:ext cx="291648" cy="262013"/>
            <a:chOff x="3157188" y="909150"/>
            <a:chExt cx="470400" cy="470400"/>
          </a:xfrm>
        </p:grpSpPr>
        <p:sp>
          <p:nvSpPr>
            <p:cNvPr id="1006" name="Google Shape;1006;p132"/>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2"/>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34"/>
          <p:cNvSpPr txBox="1">
            <a:spLocks noGrp="1"/>
          </p:cNvSpPr>
          <p:nvPr>
            <p:ph type="body" idx="1"/>
          </p:nvPr>
        </p:nvSpPr>
        <p:spPr>
          <a:xfrm>
            <a:off x="658200" y="2145600"/>
            <a:ext cx="7184100" cy="8523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GB" sz="4200" b="1">
                <a:solidFill>
                  <a:srgbClr val="000000"/>
                </a:solidFill>
              </a:rPr>
              <a:t>UPN:</a:t>
            </a:r>
            <a:r>
              <a:rPr lang="en-GB" sz="4200" b="1">
                <a:solidFill>
                  <a:srgbClr val="27AA27"/>
                </a:solidFill>
              </a:rPr>
              <a:t> jsmith</a:t>
            </a:r>
            <a:r>
              <a:rPr lang="en-GB" sz="4200" b="1">
                <a:solidFill>
                  <a:schemeClr val="accent5"/>
                </a:solidFill>
              </a:rPr>
              <a:t>@</a:t>
            </a:r>
            <a:r>
              <a:rPr lang="en-GB" sz="4200" b="1">
                <a:solidFill>
                  <a:schemeClr val="accent4"/>
                </a:solidFill>
              </a:rPr>
              <a:t>papercut.com</a:t>
            </a:r>
            <a:endParaRPr sz="4200" b="1">
              <a:solidFill>
                <a:schemeClr val="accent4"/>
              </a:solidFill>
            </a:endParaRPr>
          </a:p>
        </p:txBody>
      </p:sp>
      <p:grpSp>
        <p:nvGrpSpPr>
          <p:cNvPr id="1019" name="Google Shape;1019;p134"/>
          <p:cNvGrpSpPr/>
          <p:nvPr/>
        </p:nvGrpSpPr>
        <p:grpSpPr>
          <a:xfrm>
            <a:off x="1439325" y="1211125"/>
            <a:ext cx="1633200" cy="999714"/>
            <a:chOff x="-833375" y="3364600"/>
            <a:chExt cx="1633200" cy="999714"/>
          </a:xfrm>
        </p:grpSpPr>
        <p:sp>
          <p:nvSpPr>
            <p:cNvPr id="1020" name="Google Shape;1020;p134"/>
            <p:cNvSpPr/>
            <p:nvPr/>
          </p:nvSpPr>
          <p:spPr>
            <a:xfrm flipH="1">
              <a:off x="-833375" y="3364600"/>
              <a:ext cx="1633200" cy="567900"/>
            </a:xfrm>
            <a:prstGeom prst="round2DiagRect">
              <a:avLst>
                <a:gd name="adj1" fmla="val 29718"/>
                <a:gd name="adj2" fmla="val 0"/>
              </a:avLst>
            </a:prstGeom>
            <a:solidFill>
              <a:srgbClr val="27A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RU" sz="1600" dirty="0">
                  <a:solidFill>
                    <a:srgbClr val="FFFFFF"/>
                  </a:solidFill>
                  <a:latin typeface="Barlow SemiBold"/>
                  <a:ea typeface="Barlow SemiBold"/>
                  <a:cs typeface="Barlow SemiBold"/>
                  <a:sym typeface="Barlow SemiBold"/>
                </a:rPr>
                <a:t>Логин</a:t>
              </a:r>
              <a:endParaRPr sz="1600" dirty="0">
                <a:solidFill>
                  <a:srgbClr val="FFFFFF"/>
                </a:solidFill>
                <a:latin typeface="Barlow SemiBold"/>
                <a:ea typeface="Barlow SemiBold"/>
                <a:cs typeface="Barlow SemiBold"/>
                <a:sym typeface="Barlow SemiBold"/>
              </a:endParaRPr>
            </a:p>
          </p:txBody>
        </p:sp>
        <p:sp>
          <p:nvSpPr>
            <p:cNvPr id="1021" name="Google Shape;1021;p134"/>
            <p:cNvSpPr/>
            <p:nvPr/>
          </p:nvSpPr>
          <p:spPr>
            <a:xfrm rot="-5400000" flipH="1">
              <a:off x="398776" y="3963364"/>
              <a:ext cx="431700" cy="370200"/>
            </a:xfrm>
            <a:prstGeom prst="rtTriangle">
              <a:avLst/>
            </a:prstGeom>
            <a:solidFill>
              <a:srgbClr val="198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SemiBold"/>
                <a:ea typeface="Barlow SemiBold"/>
                <a:cs typeface="Barlow SemiBold"/>
                <a:sym typeface="Barlow SemiBold"/>
              </a:endParaRPr>
            </a:p>
          </p:txBody>
        </p:sp>
      </p:grpSp>
      <p:grpSp>
        <p:nvGrpSpPr>
          <p:cNvPr id="1022" name="Google Shape;1022;p134"/>
          <p:cNvGrpSpPr/>
          <p:nvPr/>
        </p:nvGrpSpPr>
        <p:grpSpPr>
          <a:xfrm>
            <a:off x="5816225" y="1211125"/>
            <a:ext cx="1532700" cy="999736"/>
            <a:chOff x="3850050" y="1913875"/>
            <a:chExt cx="1532700" cy="999736"/>
          </a:xfrm>
        </p:grpSpPr>
        <p:sp>
          <p:nvSpPr>
            <p:cNvPr id="1023" name="Google Shape;1023;p134"/>
            <p:cNvSpPr/>
            <p:nvPr/>
          </p:nvSpPr>
          <p:spPr>
            <a:xfrm>
              <a:off x="3850050" y="1913875"/>
              <a:ext cx="1532700" cy="568800"/>
            </a:xfrm>
            <a:prstGeom prst="round2DiagRect">
              <a:avLst>
                <a:gd name="adj1" fmla="val 29718"/>
                <a:gd name="adj2" fmla="val 0"/>
              </a:avLst>
            </a:prstGeom>
            <a:solidFill>
              <a:srgbClr val="3A8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RU" sz="1600" dirty="0">
                  <a:solidFill>
                    <a:srgbClr val="FFFFFF"/>
                  </a:solidFill>
                  <a:latin typeface="Barlow SemiBold"/>
                  <a:ea typeface="Barlow SemiBold"/>
                  <a:cs typeface="Barlow SemiBold"/>
                  <a:sym typeface="Barlow SemiBold"/>
                </a:rPr>
                <a:t>Имя домена</a:t>
              </a:r>
              <a:endParaRPr sz="1600" dirty="0">
                <a:solidFill>
                  <a:srgbClr val="FFFFFF"/>
                </a:solidFill>
                <a:latin typeface="Barlow SemiBold"/>
                <a:ea typeface="Barlow SemiBold"/>
                <a:cs typeface="Barlow SemiBold"/>
                <a:sym typeface="Barlow SemiBold"/>
              </a:endParaRPr>
            </a:p>
          </p:txBody>
        </p:sp>
        <p:sp>
          <p:nvSpPr>
            <p:cNvPr id="1024" name="Google Shape;1024;p134"/>
            <p:cNvSpPr/>
            <p:nvPr/>
          </p:nvSpPr>
          <p:spPr>
            <a:xfrm rot="5400000">
              <a:off x="3819560" y="2512811"/>
              <a:ext cx="431400" cy="370200"/>
            </a:xfrm>
            <a:prstGeom prst="rtTriangle">
              <a:avLst/>
            </a:prstGeom>
            <a:solidFill>
              <a:srgbClr val="2B5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34"/>
          <p:cNvGrpSpPr/>
          <p:nvPr/>
        </p:nvGrpSpPr>
        <p:grpSpPr>
          <a:xfrm>
            <a:off x="3963749" y="2796200"/>
            <a:ext cx="1565513" cy="994150"/>
            <a:chOff x="3904574" y="2796200"/>
            <a:chExt cx="1565513" cy="994150"/>
          </a:xfrm>
        </p:grpSpPr>
        <p:sp>
          <p:nvSpPr>
            <p:cNvPr id="1026" name="Google Shape;1026;p134"/>
            <p:cNvSpPr/>
            <p:nvPr/>
          </p:nvSpPr>
          <p:spPr>
            <a:xfrm flipH="1">
              <a:off x="3904574" y="3227850"/>
              <a:ext cx="1565513" cy="562500"/>
            </a:xfrm>
            <a:prstGeom prst="round2DiagRect">
              <a:avLst>
                <a:gd name="adj1" fmla="val 29718"/>
                <a:gd name="adj2" fmla="val 0"/>
              </a:avLst>
            </a:prstGeom>
            <a:solidFill>
              <a:srgbClr val="7D79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RU" sz="1600" dirty="0">
                  <a:solidFill>
                    <a:srgbClr val="FFFFFF"/>
                  </a:solidFill>
                  <a:latin typeface="Barlow SemiBold"/>
                  <a:ea typeface="Barlow SemiBold"/>
                  <a:cs typeface="Barlow SemiBold"/>
                  <a:sym typeface="Barlow SemiBold"/>
                </a:rPr>
                <a:t>Разделитель</a:t>
              </a:r>
              <a:endParaRPr sz="1600" dirty="0">
                <a:solidFill>
                  <a:srgbClr val="FFFFFF"/>
                </a:solidFill>
                <a:latin typeface="Barlow SemiBold"/>
                <a:ea typeface="Barlow SemiBold"/>
                <a:cs typeface="Barlow SemiBold"/>
                <a:sym typeface="Barlow SemiBold"/>
              </a:endParaRPr>
            </a:p>
          </p:txBody>
        </p:sp>
        <p:sp>
          <p:nvSpPr>
            <p:cNvPr id="1027" name="Google Shape;1027;p134"/>
            <p:cNvSpPr/>
            <p:nvPr/>
          </p:nvSpPr>
          <p:spPr>
            <a:xfrm rot="5400000" flipH="1">
              <a:off x="3873974" y="2826950"/>
              <a:ext cx="431700" cy="370200"/>
            </a:xfrm>
            <a:prstGeom prst="rtTriangle">
              <a:avLst/>
            </a:prstGeom>
            <a:solidFill>
              <a:srgbClr val="4D3F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3" name="Google Shape;1033;p135"/>
          <p:cNvSpPr txBox="1">
            <a:spLocks noGrp="1"/>
          </p:cNvSpPr>
          <p:nvPr>
            <p:ph type="body" idx="1"/>
          </p:nvPr>
        </p:nvSpPr>
        <p:spPr>
          <a:xfrm>
            <a:off x="510862" y="338138"/>
            <a:ext cx="4289737" cy="3630600"/>
          </a:xfrm>
          <a:prstGeom prst="rect">
            <a:avLst/>
          </a:prstGeom>
        </p:spPr>
        <p:txBody>
          <a:bodyPr spcFirstLastPara="1" wrap="square" lIns="0" tIns="0" rIns="0" bIns="0" anchor="t" anchorCtr="0">
            <a:noAutofit/>
          </a:bodyPr>
          <a:lstStyle/>
          <a:p>
            <a:pPr marL="0" lvl="0" indent="0">
              <a:lnSpc>
                <a:spcPct val="100000"/>
              </a:lnSpc>
              <a:buNone/>
            </a:pPr>
            <a:r>
              <a:rPr lang="ru-RU" sz="3000" b="1" dirty="0">
                <a:solidFill>
                  <a:srgbClr val="000000"/>
                </a:solidFill>
              </a:rPr>
              <a:t>Теперь администраторы могут </a:t>
            </a:r>
            <a:r>
              <a:rPr lang="ru-RU" sz="3000" b="1" dirty="0">
                <a:solidFill>
                  <a:schemeClr val="accent1"/>
                </a:solidFill>
              </a:rPr>
              <a:t>синхронизировать пользователей многих доменов</a:t>
            </a:r>
            <a:r>
              <a:rPr lang="en-GB" sz="3000" b="1" dirty="0">
                <a:solidFill>
                  <a:schemeClr val="accent1"/>
                </a:solidFill>
              </a:rPr>
              <a:t> </a:t>
            </a:r>
            <a:r>
              <a:rPr lang="ru-RU" sz="3000" b="1" dirty="0">
                <a:solidFill>
                  <a:srgbClr val="000000"/>
                </a:solidFill>
              </a:rPr>
              <a:t>не беспокоясь о конфликтах имен пользователей или потерянных заданиях печати</a:t>
            </a:r>
            <a:endParaRPr dirty="0"/>
          </a:p>
        </p:txBody>
      </p:sp>
      <p:pic>
        <p:nvPicPr>
          <p:cNvPr id="1034" name="Google Shape;1034;p135"/>
          <p:cNvPicPr preferRelativeResize="0"/>
          <p:nvPr/>
        </p:nvPicPr>
        <p:blipFill>
          <a:blip r:embed="rId3">
            <a:alphaModFix/>
          </a:blip>
          <a:stretch>
            <a:fillRect/>
          </a:stretch>
        </p:blipFill>
        <p:spPr>
          <a:xfrm>
            <a:off x="5264000" y="1573950"/>
            <a:ext cx="2715550" cy="21397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30"/>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ru-RU" dirty="0"/>
              <a:t>Поддержка нескольких доменов</a:t>
            </a:r>
            <a:endParaRPr dirty="0"/>
          </a:p>
          <a:p>
            <a:pPr marL="0" lvl="0" indent="0" algn="r" rtl="0">
              <a:spcBef>
                <a:spcPts val="0"/>
              </a:spcBef>
              <a:spcAft>
                <a:spcPts val="0"/>
              </a:spcAft>
              <a:buNone/>
            </a:pPr>
            <a:r>
              <a:rPr lang="en-GB" dirty="0"/>
              <a:t>Active Directory</a:t>
            </a:r>
            <a:r>
              <a:rPr lang="ru-RU" dirty="0"/>
              <a:t>, используя </a:t>
            </a:r>
            <a:endParaRPr dirty="0"/>
          </a:p>
          <a:p>
            <a:pPr marL="0" lvl="0" indent="0" algn="r" rtl="0">
              <a:spcBef>
                <a:spcPts val="0"/>
              </a:spcBef>
              <a:spcAft>
                <a:spcPts val="0"/>
              </a:spcAft>
              <a:buNone/>
            </a:pPr>
            <a:r>
              <a:rPr lang="en-GB" dirty="0"/>
              <a:t>User Principal Names</a:t>
            </a:r>
            <a:r>
              <a:rPr lang="ru-RU" dirty="0"/>
              <a:t> (</a:t>
            </a:r>
            <a:r>
              <a:rPr lang="en-US" dirty="0"/>
              <a:t>UPN</a:t>
            </a:r>
            <a:r>
              <a:rPr lang="ru-RU" dirty="0"/>
              <a:t>)</a:t>
            </a:r>
            <a:endParaRPr dirty="0"/>
          </a:p>
          <a:p>
            <a:pPr marL="0" lvl="0" indent="0" algn="r" rtl="0">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2"/>
          <p:cNvSpPr txBox="1">
            <a:spLocks noGrp="1"/>
          </p:cNvSpPr>
          <p:nvPr>
            <p:ph type="title" idx="4294967295"/>
          </p:nvPr>
        </p:nvSpPr>
        <p:spPr>
          <a:xfrm>
            <a:off x="714375" y="484130"/>
            <a:ext cx="7294563" cy="433387"/>
          </a:xfrm>
          <a:prstGeom prst="rect">
            <a:avLst/>
          </a:prstGeom>
          <a:ln>
            <a:noFill/>
          </a:ln>
        </p:spPr>
        <p:txBody>
          <a:bodyPr spcFirstLastPara="1" wrap="square" lIns="0" tIns="0" rIns="0" bIns="0" anchor="t" anchorCtr="0">
            <a:noAutofit/>
          </a:bodyPr>
          <a:lstStyle/>
          <a:p>
            <a:pPr marL="0" lvl="0" indent="0" algn="l" rtl="0">
              <a:spcBef>
                <a:spcPts val="0"/>
              </a:spcBef>
              <a:spcAft>
                <a:spcPts val="0"/>
              </a:spcAft>
              <a:buNone/>
            </a:pPr>
            <a:r>
              <a:rPr lang="ru-RU" dirty="0">
                <a:solidFill>
                  <a:schemeClr val="dk2"/>
                </a:solidFill>
              </a:rPr>
              <a:t>Официальные</a:t>
            </a:r>
            <a:r>
              <a:rPr lang="en-GB" dirty="0">
                <a:solidFill>
                  <a:schemeClr val="dk2"/>
                </a:solidFill>
              </a:rPr>
              <a:t> </a:t>
            </a:r>
            <a:r>
              <a:rPr lang="ru-RU" dirty="0">
                <a:solidFill>
                  <a:schemeClr val="accent1"/>
                </a:solidFill>
              </a:rPr>
              <a:t>интеграции</a:t>
            </a:r>
            <a:endParaRPr dirty="0">
              <a:solidFill>
                <a:schemeClr val="accent1"/>
              </a:solidFill>
            </a:endParaRPr>
          </a:p>
        </p:txBody>
      </p:sp>
      <p:sp>
        <p:nvSpPr>
          <p:cNvPr id="380" name="Google Shape;380;p72"/>
          <p:cNvSpPr txBox="1"/>
          <p:nvPr/>
        </p:nvSpPr>
        <p:spPr>
          <a:xfrm>
            <a:off x="371559" y="861944"/>
            <a:ext cx="64344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Barlow"/>
              <a:ea typeface="Barlow"/>
              <a:cs typeface="Barlow"/>
              <a:sym typeface="Barlow"/>
            </a:endParaRPr>
          </a:p>
        </p:txBody>
      </p:sp>
      <p:sp>
        <p:nvSpPr>
          <p:cNvPr id="381" name="Google Shape;381;p72"/>
          <p:cNvSpPr txBox="1"/>
          <p:nvPr/>
        </p:nvSpPr>
        <p:spPr>
          <a:xfrm>
            <a:off x="450000" y="1260000"/>
            <a:ext cx="4130400" cy="3270900"/>
          </a:xfrm>
          <a:prstGeom prst="rect">
            <a:avLst/>
          </a:prstGeom>
          <a:noFill/>
          <a:ln>
            <a:noFill/>
          </a:ln>
        </p:spPr>
        <p:txBody>
          <a:bodyPr spcFirstLastPara="1" wrap="square" lIns="0" tIns="91425" rIns="91425" bIns="91425" anchor="t" anchorCtr="0">
            <a:noAutofit/>
          </a:bodyPr>
          <a:lstStyle/>
          <a:p>
            <a:pPr marL="457200" lvl="0" indent="-317500">
              <a:lnSpc>
                <a:spcPct val="114000"/>
              </a:lnSpc>
              <a:buClr>
                <a:schemeClr val="accent1"/>
              </a:buClr>
              <a:buSzPts val="1400"/>
              <a:buFont typeface="Source Sans Pro"/>
              <a:buChar char="►"/>
            </a:pPr>
            <a:r>
              <a:rPr lang="en-GB" b="1" dirty="0">
                <a:solidFill>
                  <a:schemeClr val="accent1"/>
                </a:solidFill>
                <a:latin typeface="Source Sans Pro"/>
                <a:ea typeface="Source Sans Pro"/>
                <a:cs typeface="Source Sans Pro"/>
                <a:sym typeface="Source Sans Pro"/>
              </a:rPr>
              <a:t>Epic - </a:t>
            </a:r>
            <a:r>
              <a:rPr lang="ru-RU" dirty="0">
                <a:latin typeface="Source Sans Pro"/>
                <a:ea typeface="Source Sans Pro"/>
                <a:cs typeface="Source Sans Pro"/>
                <a:sym typeface="Source Sans Pro"/>
              </a:rPr>
              <a:t>PaperCut теперь доступен в галерее App Orchard компании Epic.</a:t>
            </a:r>
          </a:p>
          <a:p>
            <a:pPr marL="457200" lvl="0" indent="-317500">
              <a:lnSpc>
                <a:spcPct val="114000"/>
              </a:lnSpc>
              <a:buClr>
                <a:schemeClr val="accent1"/>
              </a:buClr>
              <a:buSzPts val="1400"/>
              <a:buFont typeface="Source Sans Pro"/>
              <a:buChar char="►"/>
            </a:pPr>
            <a:r>
              <a:rPr lang="en-GB" b="1" dirty="0">
                <a:solidFill>
                  <a:schemeClr val="accent1"/>
                </a:solidFill>
                <a:latin typeface="Source Sans Pro"/>
                <a:ea typeface="Source Sans Pro"/>
                <a:cs typeface="Source Sans Pro"/>
                <a:sym typeface="Source Sans Pro"/>
              </a:rPr>
              <a:t>Cerner - </a:t>
            </a:r>
            <a:r>
              <a:rPr lang="ru-RU" dirty="0">
                <a:latin typeface="Source Sans Pro"/>
                <a:ea typeface="Source Sans Pro"/>
                <a:cs typeface="Source Sans Pro"/>
                <a:sym typeface="Source Sans Pro"/>
              </a:rPr>
              <a:t>PaperCut MF работает из коробки с Cerner - с некоторыми ограничениями по ресурсам.</a:t>
            </a:r>
          </a:p>
          <a:p>
            <a:pPr marL="457200" lvl="0" indent="-317500">
              <a:lnSpc>
                <a:spcPct val="114000"/>
              </a:lnSpc>
              <a:buClr>
                <a:schemeClr val="accent1"/>
              </a:buClr>
              <a:buSzPts val="1400"/>
              <a:buFont typeface="Source Sans Pro"/>
              <a:buChar char="►"/>
            </a:pPr>
            <a:r>
              <a:rPr lang="en-GB" b="1" dirty="0">
                <a:solidFill>
                  <a:schemeClr val="accent1"/>
                </a:solidFill>
                <a:latin typeface="Source Sans Pro"/>
                <a:ea typeface="Source Sans Pro"/>
                <a:cs typeface="Source Sans Pro"/>
                <a:sym typeface="Source Sans Pro"/>
              </a:rPr>
              <a:t>Others - </a:t>
            </a:r>
            <a:r>
              <a:rPr lang="ru-RU" dirty="0">
                <a:latin typeface="Source Sans Pro"/>
                <a:ea typeface="Source Sans Pro"/>
                <a:cs typeface="Source Sans Pro"/>
                <a:sym typeface="Source Sans Pro"/>
              </a:rPr>
              <a:t>Есть много примеров Papercut, работающих в средах EMR - просто спросите нас, есть ли готовая интеграция с PaperCut MF</a:t>
            </a:r>
            <a:endParaRPr dirty="0">
              <a:latin typeface="Source Sans Pro"/>
              <a:ea typeface="Source Sans Pro"/>
              <a:cs typeface="Source Sans Pro"/>
              <a:sym typeface="Source Sans Pro"/>
            </a:endParaRPr>
          </a:p>
        </p:txBody>
      </p:sp>
      <p:pic>
        <p:nvPicPr>
          <p:cNvPr id="382" name="Google Shape;382;p72"/>
          <p:cNvPicPr preferRelativeResize="0"/>
          <p:nvPr/>
        </p:nvPicPr>
        <p:blipFill>
          <a:blip r:embed="rId3">
            <a:alphaModFix/>
          </a:blip>
          <a:stretch>
            <a:fillRect/>
          </a:stretch>
        </p:blipFill>
        <p:spPr>
          <a:xfrm>
            <a:off x="5066472" y="1660124"/>
            <a:ext cx="3628701" cy="23182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32"/>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problem</a:t>
            </a:r>
            <a:endParaRPr/>
          </a:p>
        </p:txBody>
      </p:sp>
      <p:sp>
        <p:nvSpPr>
          <p:cNvPr id="1361" name="Google Shape;1361;p132"/>
          <p:cNvSpPr txBox="1">
            <a:spLocks noGrp="1"/>
          </p:cNvSpPr>
          <p:nvPr>
            <p:ph type="body" idx="1"/>
          </p:nvPr>
        </p:nvSpPr>
        <p:spPr>
          <a:xfrm>
            <a:off x="468000" y="1181625"/>
            <a:ext cx="8440500" cy="3744300"/>
          </a:xfrm>
          <a:prstGeom prst="rect">
            <a:avLst/>
          </a:prstGeom>
        </p:spPr>
        <p:txBody>
          <a:bodyPr spcFirstLastPara="1" wrap="square" lIns="0" tIns="0" rIns="0" bIns="0" anchor="t" anchorCtr="0">
            <a:noAutofit/>
          </a:bodyPr>
          <a:lstStyle/>
          <a:p>
            <a:pPr marL="450000" lvl="0" indent="-342900" algn="l" rtl="0">
              <a:spcBef>
                <a:spcPts val="0"/>
              </a:spcBef>
              <a:spcAft>
                <a:spcPts val="0"/>
              </a:spcAft>
              <a:buSzPts val="1800"/>
              <a:buChar char="►"/>
            </a:pPr>
            <a:r>
              <a:rPr lang="ru-RU" dirty="0"/>
              <a:t>Системы упраыления печатью синхронизируют пользователей из </a:t>
            </a:r>
            <a:r>
              <a:rPr lang="en-GB" dirty="0"/>
              <a:t> Active Directory </a:t>
            </a:r>
            <a:r>
              <a:rPr lang="ru-RU" dirty="0"/>
              <a:t>из аттрибута</a:t>
            </a:r>
            <a:r>
              <a:rPr lang="en-GB" dirty="0"/>
              <a:t> </a:t>
            </a:r>
            <a:r>
              <a:rPr lang="en-GB" dirty="0" err="1"/>
              <a:t>sAMAccountName</a:t>
            </a:r>
            <a:r>
              <a:rPr lang="en-GB" dirty="0"/>
              <a:t>. </a:t>
            </a:r>
            <a:endParaRPr dirty="0"/>
          </a:p>
          <a:p>
            <a:pPr marL="450000" lvl="0" indent="-342900" algn="l" rtl="0">
              <a:spcBef>
                <a:spcPts val="0"/>
              </a:spcBef>
              <a:spcAft>
                <a:spcPts val="0"/>
              </a:spcAft>
              <a:buSzPts val="1800"/>
              <a:buChar char="►"/>
            </a:pPr>
            <a:r>
              <a:rPr lang="ru-RU" dirty="0"/>
              <a:t>Это может привести к конфликтам имен пользователей в многодоменной среде</a:t>
            </a:r>
            <a:endParaRPr dirty="0"/>
          </a:p>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pic>
        <p:nvPicPr>
          <p:cNvPr id="1362" name="Google Shape;1362;p132"/>
          <p:cNvPicPr preferRelativeResize="0"/>
          <p:nvPr/>
        </p:nvPicPr>
        <p:blipFill>
          <a:blip r:embed="rId3">
            <a:alphaModFix/>
          </a:blip>
          <a:stretch>
            <a:fillRect/>
          </a:stretch>
        </p:blipFill>
        <p:spPr>
          <a:xfrm>
            <a:off x="2564605" y="2378868"/>
            <a:ext cx="4653569" cy="2387731"/>
          </a:xfrm>
          <a:prstGeom prst="rect">
            <a:avLst/>
          </a:prstGeom>
          <a:noFill/>
          <a:ln>
            <a:noFill/>
          </a:ln>
        </p:spPr>
      </p:pic>
      <p:sp>
        <p:nvSpPr>
          <p:cNvPr id="1363" name="Google Shape;1363;p132"/>
          <p:cNvSpPr txBox="1"/>
          <p:nvPr/>
        </p:nvSpPr>
        <p:spPr>
          <a:xfrm>
            <a:off x="4944094" y="2571750"/>
            <a:ext cx="834300" cy="260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a:latin typeface="Barlow"/>
                <a:ea typeface="Barlow"/>
                <a:cs typeface="Barlow"/>
                <a:sym typeface="Barlow"/>
              </a:rPr>
              <a:t>'pparker'</a:t>
            </a:r>
            <a:endParaRPr>
              <a:latin typeface="Barlow"/>
              <a:ea typeface="Barlow"/>
              <a:cs typeface="Barlow"/>
              <a:sym typeface="Barlow"/>
            </a:endParaRPr>
          </a:p>
        </p:txBody>
      </p:sp>
      <p:sp>
        <p:nvSpPr>
          <p:cNvPr id="1364" name="Google Shape;1364;p132"/>
          <p:cNvSpPr txBox="1"/>
          <p:nvPr/>
        </p:nvSpPr>
        <p:spPr>
          <a:xfrm>
            <a:off x="3498450" y="3572733"/>
            <a:ext cx="1189800" cy="260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dirty="0">
                <a:latin typeface="Barlow"/>
                <a:ea typeface="Barlow"/>
                <a:cs typeface="Barlow"/>
                <a:sym typeface="Barlow"/>
              </a:rPr>
              <a:t>also '</a:t>
            </a:r>
            <a:r>
              <a:rPr lang="en-GB" dirty="0" err="1">
                <a:latin typeface="Barlow"/>
                <a:ea typeface="Barlow"/>
                <a:cs typeface="Barlow"/>
                <a:sym typeface="Barlow"/>
              </a:rPr>
              <a:t>pparker</a:t>
            </a:r>
            <a:r>
              <a:rPr lang="en-GB" dirty="0">
                <a:latin typeface="Barlow"/>
                <a:ea typeface="Barlow"/>
                <a:cs typeface="Barlow"/>
                <a:sym typeface="Barlow"/>
              </a:rPr>
              <a:t>'</a:t>
            </a:r>
            <a:endParaRPr dirty="0">
              <a:latin typeface="Barlow"/>
              <a:ea typeface="Barlow"/>
              <a:cs typeface="Barlow"/>
              <a:sym typeface="Barlow"/>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33"/>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Поддержка </a:t>
            </a:r>
            <a:r>
              <a:rPr lang="en-GB" dirty="0"/>
              <a:t>UPN</a:t>
            </a:r>
            <a:endParaRPr dirty="0"/>
          </a:p>
        </p:txBody>
      </p:sp>
      <p:sp>
        <p:nvSpPr>
          <p:cNvPr id="1370" name="Google Shape;1370;p133"/>
          <p:cNvSpPr txBox="1">
            <a:spLocks noGrp="1"/>
          </p:cNvSpPr>
          <p:nvPr>
            <p:ph type="body" idx="1"/>
          </p:nvPr>
        </p:nvSpPr>
        <p:spPr>
          <a:xfrm>
            <a:off x="468000" y="1260000"/>
            <a:ext cx="7984200" cy="336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Мы вводим возможность синхронизации </a:t>
            </a:r>
            <a:r>
              <a:rPr lang="en-US" dirty="0"/>
              <a:t>UPN </a:t>
            </a:r>
            <a:r>
              <a:rPr lang="ru-RU" dirty="0"/>
              <a:t>в качестве основных имен пользователей, чтобы </a:t>
            </a:r>
            <a:r>
              <a:rPr lang="en-GB" dirty="0"/>
              <a:t>:</a:t>
            </a:r>
            <a:endParaRPr dirty="0"/>
          </a:p>
          <a:p>
            <a:pPr marL="457200" marR="0" lvl="0" indent="-342900" algn="l" rtl="0">
              <a:lnSpc>
                <a:spcPct val="114000"/>
              </a:lnSpc>
              <a:spcBef>
                <a:spcPts val="0"/>
              </a:spcBef>
              <a:spcAft>
                <a:spcPts val="0"/>
              </a:spcAft>
              <a:buSzPts val="1800"/>
              <a:buChar char="►"/>
            </a:pPr>
            <a:r>
              <a:rPr lang="en-GB" dirty="0"/>
              <a:t> </a:t>
            </a:r>
            <a:r>
              <a:rPr lang="ru-RU" dirty="0"/>
              <a:t>легко решить вопросы печати «однофамильцев»</a:t>
            </a:r>
            <a:endParaRPr dirty="0"/>
          </a:p>
          <a:p>
            <a:pPr marL="457200" marR="0" lvl="0" indent="-342900" algn="l" rtl="0">
              <a:lnSpc>
                <a:spcPct val="114000"/>
              </a:lnSpc>
              <a:spcBef>
                <a:spcPts val="0"/>
              </a:spcBef>
              <a:spcAft>
                <a:spcPts val="0"/>
              </a:spcAft>
              <a:buSzPts val="1800"/>
              <a:buChar char="►"/>
            </a:pPr>
            <a:r>
              <a:rPr lang="en-GB" dirty="0"/>
              <a:t> </a:t>
            </a:r>
            <a:r>
              <a:rPr lang="ru-RU" dirty="0"/>
              <a:t>позволяет аутентифицировать пользователей при помощи </a:t>
            </a:r>
            <a:r>
              <a:rPr lang="en-US" dirty="0"/>
              <a:t>UPN</a:t>
            </a:r>
            <a:r>
              <a:rPr lang="en-GB" dirty="0"/>
              <a:t>.</a:t>
            </a:r>
            <a:endParaRPr dirty="0"/>
          </a:p>
          <a:p>
            <a:pPr marL="0" lvl="0" indent="0" algn="l" rtl="0">
              <a:spcBef>
                <a:spcPts val="1000"/>
              </a:spcBef>
              <a:spcAft>
                <a:spcPts val="0"/>
              </a:spcAft>
              <a:buNone/>
            </a:pPr>
            <a:endParaRPr dirty="0"/>
          </a:p>
          <a:p>
            <a:pPr marL="0" lvl="0" indent="0" algn="l" rtl="0">
              <a:spcBef>
                <a:spcPts val="0"/>
              </a:spcBef>
              <a:spcAft>
                <a:spcPts val="0"/>
              </a:spcAft>
              <a:buNone/>
            </a:pPr>
            <a:r>
              <a:rPr lang="ru-RU" dirty="0"/>
              <a:t>Нет необходимости в специальных драйверах печати для получения информации о домене.</a:t>
            </a:r>
            <a:r>
              <a:rPr lang="en-GB"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ru-RU" dirty="0"/>
              <a:t>Работает с любым драйвером пеати </a:t>
            </a:r>
            <a:r>
              <a:rPr lang="en-US" dirty="0" err="1"/>
              <a:t>PaperCut</a:t>
            </a:r>
            <a:r>
              <a:rPr lang="en-US" dirty="0"/>
              <a:t>, </a:t>
            </a:r>
            <a:r>
              <a:rPr lang="ru-RU" dirty="0"/>
              <a:t>уже настроенным в системе</a:t>
            </a:r>
            <a:r>
              <a:rPr lang="en-GB" dirty="0"/>
              <a:t>.</a:t>
            </a:r>
            <a:endParaRPr dirty="0"/>
          </a:p>
          <a:p>
            <a:pPr marL="0" lvl="0" indent="0" algn="l" rtl="0">
              <a:spcBef>
                <a:spcPts val="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34"/>
          <p:cNvSpPr txBox="1">
            <a:spLocks noGrp="1"/>
          </p:cNvSpPr>
          <p:nvPr>
            <p:ph type="title"/>
          </p:nvPr>
        </p:nvSpPr>
        <p:spPr>
          <a:xfrm>
            <a:off x="468000" y="360000"/>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Что это за</a:t>
            </a:r>
            <a:r>
              <a:rPr lang="en-GB" dirty="0"/>
              <a:t> UPN</a:t>
            </a:r>
            <a:r>
              <a:rPr lang="ru-RU" dirty="0"/>
              <a:t> </a:t>
            </a:r>
            <a:r>
              <a:rPr lang="en-GB" dirty="0"/>
              <a:t>?</a:t>
            </a:r>
            <a:r>
              <a:rPr lang="ru-RU" dirty="0"/>
              <a:t>?</a:t>
            </a:r>
            <a:endParaRPr dirty="0"/>
          </a:p>
        </p:txBody>
      </p:sp>
      <p:sp>
        <p:nvSpPr>
          <p:cNvPr id="1376" name="Google Shape;1376;p134"/>
          <p:cNvSpPr txBox="1">
            <a:spLocks noGrp="1"/>
          </p:cNvSpPr>
          <p:nvPr>
            <p:ph type="body" idx="1"/>
          </p:nvPr>
        </p:nvSpPr>
        <p:spPr>
          <a:xfrm>
            <a:off x="468000" y="1362325"/>
            <a:ext cx="8079300" cy="34839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dirty="0"/>
              <a:t>UPN </a:t>
            </a:r>
            <a:r>
              <a:rPr lang="ru-RU" dirty="0"/>
              <a:t>это имя пользователя, отформатированное, например, как адрес электронной почты </a:t>
            </a:r>
            <a:r>
              <a:rPr lang="en-GB" dirty="0"/>
              <a:t>: </a:t>
            </a:r>
            <a:r>
              <a:rPr lang="en-GB" u="sng" dirty="0">
                <a:solidFill>
                  <a:schemeClr val="hlink"/>
                </a:solidFill>
                <a:hlinkClick r:id="rId3"/>
              </a:rPr>
              <a:t>johns@companyA.com</a:t>
            </a:r>
            <a:r>
              <a:rPr lang="en-GB" dirty="0"/>
              <a:t>, or  </a:t>
            </a:r>
            <a:r>
              <a:rPr lang="en-GB" u="sng" dirty="0">
                <a:solidFill>
                  <a:schemeClr val="hlink"/>
                </a:solidFill>
                <a:hlinkClick r:id="rId3"/>
              </a:rPr>
              <a:t>johns@companyB.com</a:t>
            </a:r>
            <a:br>
              <a:rPr lang="en-GB" dirty="0"/>
            </a:br>
            <a:br>
              <a:rPr lang="en-GB" dirty="0"/>
            </a:br>
            <a:endParaRPr dirty="0"/>
          </a:p>
          <a:p>
            <a:pPr marL="457200" lvl="0" indent="-342900" algn="l" rtl="0">
              <a:spcBef>
                <a:spcPts val="0"/>
              </a:spcBef>
              <a:spcAft>
                <a:spcPts val="0"/>
              </a:spcAft>
              <a:buSzPts val="1800"/>
              <a:buChar char="►"/>
            </a:pPr>
            <a:r>
              <a:rPr lang="en-GB" dirty="0"/>
              <a:t>A UPN </a:t>
            </a:r>
            <a:r>
              <a:rPr lang="ru-RU" dirty="0"/>
              <a:t>состоит из имени входа в систему</a:t>
            </a:r>
            <a:r>
              <a:rPr lang="en-US" dirty="0"/>
              <a:t> (</a:t>
            </a:r>
            <a:r>
              <a:rPr lang="ru-RU" dirty="0"/>
              <a:t>логин</a:t>
            </a:r>
            <a:r>
              <a:rPr lang="en-US" dirty="0"/>
              <a:t>)</a:t>
            </a:r>
            <a:r>
              <a:rPr lang="ru-RU" dirty="0"/>
              <a:t>, разделителя (символа@) и доменного имени</a:t>
            </a:r>
            <a:r>
              <a:rPr lang="en-GB" dirty="0"/>
              <a:t>.</a:t>
            </a:r>
            <a:br>
              <a:rPr lang="en-GB" dirty="0"/>
            </a:br>
            <a:br>
              <a:rPr lang="en-GB" dirty="0"/>
            </a:br>
            <a:endParaRPr b="1"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35"/>
          <p:cNvSpPr txBox="1">
            <a:spLocks noGrp="1"/>
          </p:cNvSpPr>
          <p:nvPr>
            <p:ph type="title"/>
          </p:nvPr>
        </p:nvSpPr>
        <p:spPr>
          <a:xfrm>
            <a:off x="682124" y="323725"/>
            <a:ext cx="6818813"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Как это выглядит в пользовательском интерфейсе?</a:t>
            </a:r>
            <a:endParaRPr dirty="0"/>
          </a:p>
        </p:txBody>
      </p:sp>
      <p:pic>
        <p:nvPicPr>
          <p:cNvPr id="1382" name="Google Shape;1382;p135"/>
          <p:cNvPicPr preferRelativeResize="0"/>
          <p:nvPr/>
        </p:nvPicPr>
        <p:blipFill>
          <a:blip r:embed="rId3">
            <a:alphaModFix/>
          </a:blip>
          <a:stretch>
            <a:fillRect/>
          </a:stretch>
        </p:blipFill>
        <p:spPr>
          <a:xfrm>
            <a:off x="616650" y="1237220"/>
            <a:ext cx="7550576" cy="3645106"/>
          </a:xfrm>
          <a:prstGeom prst="rect">
            <a:avLst/>
          </a:prstGeom>
          <a:noFill/>
          <a:ln>
            <a:noFill/>
          </a:ln>
        </p:spPr>
      </p:pic>
      <p:sp>
        <p:nvSpPr>
          <p:cNvPr id="1383" name="Google Shape;1383;p135"/>
          <p:cNvSpPr/>
          <p:nvPr/>
        </p:nvSpPr>
        <p:spPr>
          <a:xfrm>
            <a:off x="3772046" y="2726013"/>
            <a:ext cx="1684800" cy="685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36"/>
          <p:cNvSpPr txBox="1">
            <a:spLocks noGrp="1"/>
          </p:cNvSpPr>
          <p:nvPr>
            <p:ph type="title"/>
          </p:nvPr>
        </p:nvSpPr>
        <p:spPr>
          <a:xfrm>
            <a:off x="682125" y="323725"/>
            <a:ext cx="54699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Несколько известных ограничений </a:t>
            </a:r>
            <a:r>
              <a:rPr lang="en-GB" dirty="0"/>
              <a:t>:</a:t>
            </a:r>
            <a:endParaRPr dirty="0"/>
          </a:p>
          <a:p>
            <a:pPr marL="0" lvl="0" indent="0" algn="l" rtl="0">
              <a:spcBef>
                <a:spcPts val="0"/>
              </a:spcBef>
              <a:spcAft>
                <a:spcPts val="0"/>
              </a:spcAft>
              <a:buNone/>
            </a:pPr>
            <a:endParaRPr dirty="0"/>
          </a:p>
        </p:txBody>
      </p:sp>
      <p:pic>
        <p:nvPicPr>
          <p:cNvPr id="1389" name="Google Shape;1389;p136"/>
          <p:cNvPicPr preferRelativeResize="0"/>
          <p:nvPr/>
        </p:nvPicPr>
        <p:blipFill>
          <a:blip r:embed="rId3">
            <a:alphaModFix/>
          </a:blip>
          <a:stretch>
            <a:fillRect/>
          </a:stretch>
        </p:blipFill>
        <p:spPr>
          <a:xfrm>
            <a:off x="152400" y="1580075"/>
            <a:ext cx="8542774" cy="198334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37"/>
          <p:cNvSpPr txBox="1">
            <a:spLocks noGrp="1"/>
          </p:cNvSpPr>
          <p:nvPr>
            <p:ph type="title"/>
          </p:nvPr>
        </p:nvSpPr>
        <p:spPr>
          <a:xfrm>
            <a:off x="467999" y="360000"/>
            <a:ext cx="6261413"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Вещи, о которых нужно помнить</a:t>
            </a:r>
            <a:endParaRPr dirty="0"/>
          </a:p>
        </p:txBody>
      </p:sp>
      <p:sp>
        <p:nvSpPr>
          <p:cNvPr id="1395" name="Google Shape;1395;p137"/>
          <p:cNvSpPr txBox="1">
            <a:spLocks noGrp="1"/>
          </p:cNvSpPr>
          <p:nvPr>
            <p:ph type="body" idx="1"/>
          </p:nvPr>
        </p:nvSpPr>
        <p:spPr>
          <a:xfrm>
            <a:off x="468000" y="1295400"/>
            <a:ext cx="7207200" cy="36306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dirty="0"/>
              <a:t>Active Directory only.</a:t>
            </a:r>
            <a:br>
              <a:rPr lang="en-GB" dirty="0"/>
            </a:br>
            <a:endParaRPr dirty="0"/>
          </a:p>
          <a:p>
            <a:pPr marL="457200" lvl="0" indent="-342900" algn="l" rtl="0">
              <a:spcBef>
                <a:spcPts val="0"/>
              </a:spcBef>
              <a:spcAft>
                <a:spcPts val="0"/>
              </a:spcAft>
              <a:buSzPts val="1800"/>
              <a:buChar char="►"/>
            </a:pPr>
            <a:r>
              <a:rPr lang="ru-RU" dirty="0"/>
              <a:t>Логин по </a:t>
            </a:r>
            <a:r>
              <a:rPr lang="en-GB" dirty="0"/>
              <a:t>email </a:t>
            </a:r>
            <a:r>
              <a:rPr lang="ru-RU" dirty="0"/>
              <a:t>продолжает работать</a:t>
            </a:r>
            <a:r>
              <a:rPr lang="en-GB" dirty="0"/>
              <a:t>. </a:t>
            </a:r>
            <a:r>
              <a:rPr lang="ru-RU" dirty="0"/>
              <a:t>Не страшно, если пользователи не знают своих</a:t>
            </a:r>
            <a:r>
              <a:rPr lang="en-GB" dirty="0"/>
              <a:t> UPN.</a:t>
            </a:r>
            <a:br>
              <a:rPr lang="en-GB" dirty="0"/>
            </a:br>
            <a:endParaRPr dirty="0"/>
          </a:p>
          <a:p>
            <a:pPr marL="457200" lvl="0" indent="-342900" algn="l" rtl="0">
              <a:spcBef>
                <a:spcPts val="0"/>
              </a:spcBef>
              <a:spcAft>
                <a:spcPts val="0"/>
              </a:spcAft>
              <a:buSzPts val="1800"/>
              <a:buChar char="►"/>
            </a:pPr>
            <a:r>
              <a:rPr lang="ru-RU" dirty="0"/>
              <a:t>Один </a:t>
            </a:r>
            <a:r>
              <a:rPr lang="en-GB" dirty="0"/>
              <a:t>Print provider </a:t>
            </a:r>
            <a:r>
              <a:rPr lang="ru-RU" dirty="0"/>
              <a:t>на один</a:t>
            </a:r>
            <a:r>
              <a:rPr lang="en-GB" dirty="0"/>
              <a:t> Print server </a:t>
            </a:r>
            <a:r>
              <a:rPr lang="ru-RU" dirty="0"/>
              <a:t>для каждого домена</a:t>
            </a:r>
            <a:r>
              <a:rPr lang="en-GB" dirty="0"/>
              <a:t>.</a:t>
            </a:r>
            <a:br>
              <a:rPr lang="en-GB" dirty="0"/>
            </a:br>
            <a:endParaRPr dirty="0"/>
          </a:p>
          <a:p>
            <a:pPr marL="0" lvl="0" indent="0" algn="l" rtl="0">
              <a:spcBef>
                <a:spcPts val="1000"/>
              </a:spcBef>
              <a:spcAft>
                <a:spcPts val="0"/>
              </a:spcAft>
              <a:buNone/>
            </a:pPr>
            <a:endParaRPr dirty="0"/>
          </a:p>
          <a:p>
            <a:pPr marL="0" lvl="0" indent="0" algn="l" rtl="0">
              <a:spcBef>
                <a:spcPts val="1000"/>
              </a:spcBef>
              <a:spcAft>
                <a:spcPts val="1000"/>
              </a:spcAft>
              <a:buNone/>
            </a:pP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38"/>
          <p:cNvSpPr/>
          <p:nvPr/>
        </p:nvSpPr>
        <p:spPr>
          <a:xfrm>
            <a:off x="4912900" y="1748350"/>
            <a:ext cx="3569400" cy="31050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8"/>
          <p:cNvSpPr txBox="1">
            <a:spLocks noGrp="1"/>
          </p:cNvSpPr>
          <p:nvPr>
            <p:ph type="title" idx="4294967295"/>
          </p:nvPr>
        </p:nvSpPr>
        <p:spPr>
          <a:xfrm>
            <a:off x="447599" y="207675"/>
            <a:ext cx="7646269"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Как это работает</a:t>
            </a:r>
            <a:r>
              <a:rPr lang="en-GB" dirty="0"/>
              <a:t> – </a:t>
            </a:r>
            <a:r>
              <a:rPr lang="ru-RU" dirty="0"/>
              <a:t>идентификация работы по </a:t>
            </a:r>
            <a:r>
              <a:rPr lang="en-GB" dirty="0"/>
              <a:t>UPN</a:t>
            </a:r>
            <a:endParaRPr dirty="0"/>
          </a:p>
          <a:p>
            <a:pPr marL="0" lvl="0" indent="0" algn="l" rtl="0">
              <a:spcBef>
                <a:spcPts val="0"/>
              </a:spcBef>
              <a:spcAft>
                <a:spcPts val="0"/>
              </a:spcAft>
              <a:buNone/>
            </a:pPr>
            <a:endParaRPr dirty="0"/>
          </a:p>
        </p:txBody>
      </p:sp>
      <p:pic>
        <p:nvPicPr>
          <p:cNvPr id="1402" name="Google Shape;1402;p138"/>
          <p:cNvPicPr preferRelativeResize="0"/>
          <p:nvPr/>
        </p:nvPicPr>
        <p:blipFill>
          <a:blip r:embed="rId3">
            <a:alphaModFix/>
          </a:blip>
          <a:stretch>
            <a:fillRect/>
          </a:stretch>
        </p:blipFill>
        <p:spPr>
          <a:xfrm>
            <a:off x="5031975" y="1982650"/>
            <a:ext cx="1178200" cy="1178200"/>
          </a:xfrm>
          <a:prstGeom prst="rect">
            <a:avLst/>
          </a:prstGeom>
          <a:noFill/>
          <a:ln>
            <a:noFill/>
          </a:ln>
        </p:spPr>
      </p:pic>
      <p:pic>
        <p:nvPicPr>
          <p:cNvPr id="1403" name="Google Shape;1403;p138"/>
          <p:cNvPicPr preferRelativeResize="0"/>
          <p:nvPr/>
        </p:nvPicPr>
        <p:blipFill>
          <a:blip r:embed="rId4">
            <a:alphaModFix/>
          </a:blip>
          <a:stretch>
            <a:fillRect/>
          </a:stretch>
        </p:blipFill>
        <p:spPr>
          <a:xfrm>
            <a:off x="5187175" y="3826600"/>
            <a:ext cx="867800" cy="867800"/>
          </a:xfrm>
          <a:prstGeom prst="rect">
            <a:avLst/>
          </a:prstGeom>
          <a:noFill/>
          <a:ln>
            <a:noFill/>
          </a:ln>
        </p:spPr>
      </p:pic>
      <p:pic>
        <p:nvPicPr>
          <p:cNvPr id="1404" name="Google Shape;1404;p138"/>
          <p:cNvPicPr preferRelativeResize="0"/>
          <p:nvPr/>
        </p:nvPicPr>
        <p:blipFill>
          <a:blip r:embed="rId5">
            <a:alphaModFix/>
          </a:blip>
          <a:stretch>
            <a:fillRect/>
          </a:stretch>
        </p:blipFill>
        <p:spPr>
          <a:xfrm>
            <a:off x="7229125" y="2045987"/>
            <a:ext cx="1055075" cy="1051525"/>
          </a:xfrm>
          <a:prstGeom prst="rect">
            <a:avLst/>
          </a:prstGeom>
          <a:noFill/>
          <a:ln>
            <a:noFill/>
          </a:ln>
        </p:spPr>
      </p:pic>
      <p:pic>
        <p:nvPicPr>
          <p:cNvPr id="1405" name="Google Shape;1405;p138"/>
          <p:cNvPicPr preferRelativeResize="0"/>
          <p:nvPr/>
        </p:nvPicPr>
        <p:blipFill>
          <a:blip r:embed="rId3">
            <a:alphaModFix/>
          </a:blip>
          <a:stretch>
            <a:fillRect/>
          </a:stretch>
        </p:blipFill>
        <p:spPr>
          <a:xfrm>
            <a:off x="576433" y="1982248"/>
            <a:ext cx="1178200" cy="1178200"/>
          </a:xfrm>
          <a:prstGeom prst="rect">
            <a:avLst/>
          </a:prstGeom>
          <a:noFill/>
          <a:ln>
            <a:noFill/>
          </a:ln>
        </p:spPr>
      </p:pic>
      <p:pic>
        <p:nvPicPr>
          <p:cNvPr id="1406" name="Google Shape;1406;p138"/>
          <p:cNvPicPr preferRelativeResize="0"/>
          <p:nvPr/>
        </p:nvPicPr>
        <p:blipFill>
          <a:blip r:embed="rId4">
            <a:alphaModFix/>
          </a:blip>
          <a:stretch>
            <a:fillRect/>
          </a:stretch>
        </p:blipFill>
        <p:spPr>
          <a:xfrm>
            <a:off x="731633" y="3826198"/>
            <a:ext cx="867800" cy="867800"/>
          </a:xfrm>
          <a:prstGeom prst="rect">
            <a:avLst/>
          </a:prstGeom>
          <a:noFill/>
          <a:ln>
            <a:noFill/>
          </a:ln>
        </p:spPr>
      </p:pic>
      <p:pic>
        <p:nvPicPr>
          <p:cNvPr id="1407" name="Google Shape;1407;p138"/>
          <p:cNvPicPr preferRelativeResize="0"/>
          <p:nvPr/>
        </p:nvPicPr>
        <p:blipFill>
          <a:blip r:embed="rId5">
            <a:alphaModFix/>
          </a:blip>
          <a:stretch>
            <a:fillRect/>
          </a:stretch>
        </p:blipFill>
        <p:spPr>
          <a:xfrm>
            <a:off x="2773583" y="2045585"/>
            <a:ext cx="1055075" cy="1051525"/>
          </a:xfrm>
          <a:prstGeom prst="rect">
            <a:avLst/>
          </a:prstGeom>
          <a:noFill/>
          <a:ln>
            <a:noFill/>
          </a:ln>
        </p:spPr>
      </p:pic>
      <p:sp>
        <p:nvSpPr>
          <p:cNvPr id="1408" name="Google Shape;1408;p138"/>
          <p:cNvSpPr/>
          <p:nvPr/>
        </p:nvSpPr>
        <p:spPr>
          <a:xfrm>
            <a:off x="493300" y="1748350"/>
            <a:ext cx="3569400" cy="3105000"/>
          </a:xfrm>
          <a:prstGeom prst="rect">
            <a:avLst/>
          </a:prstGeom>
          <a:noFill/>
          <a:ln w="19050"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8"/>
          <p:cNvSpPr txBox="1"/>
          <p:nvPr/>
        </p:nvSpPr>
        <p:spPr>
          <a:xfrm>
            <a:off x="446125" y="1679411"/>
            <a:ext cx="1414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2"/>
                </a:solidFill>
                <a:latin typeface="Barlow"/>
                <a:ea typeface="Barlow"/>
                <a:cs typeface="Barlow"/>
                <a:sym typeface="Barlow"/>
              </a:rPr>
              <a:t>Domain A</a:t>
            </a:r>
            <a:endParaRPr>
              <a:solidFill>
                <a:schemeClr val="accent2"/>
              </a:solidFill>
              <a:latin typeface="Barlow"/>
              <a:ea typeface="Barlow"/>
              <a:cs typeface="Barlow"/>
              <a:sym typeface="Barlow"/>
            </a:endParaRPr>
          </a:p>
        </p:txBody>
      </p:sp>
      <p:sp>
        <p:nvSpPr>
          <p:cNvPr id="1410" name="Google Shape;1410;p138"/>
          <p:cNvSpPr txBox="1"/>
          <p:nvPr/>
        </p:nvSpPr>
        <p:spPr>
          <a:xfrm>
            <a:off x="4870147" y="1665202"/>
            <a:ext cx="1414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4"/>
                </a:solidFill>
                <a:latin typeface="Barlow"/>
                <a:ea typeface="Barlow"/>
                <a:cs typeface="Barlow"/>
                <a:sym typeface="Barlow"/>
              </a:rPr>
              <a:t>Domain B</a:t>
            </a:r>
            <a:endParaRPr>
              <a:solidFill>
                <a:schemeClr val="accent4"/>
              </a:solidFill>
              <a:latin typeface="Barlow"/>
              <a:ea typeface="Barlow"/>
              <a:cs typeface="Barlow"/>
              <a:sym typeface="Barlow"/>
            </a:endParaRPr>
          </a:p>
        </p:txBody>
      </p:sp>
      <p:cxnSp>
        <p:nvCxnSpPr>
          <p:cNvPr id="1411" name="Google Shape;1411;p138"/>
          <p:cNvCxnSpPr/>
          <p:nvPr/>
        </p:nvCxnSpPr>
        <p:spPr>
          <a:xfrm rot="10800000" flipH="1">
            <a:off x="5615059" y="3025439"/>
            <a:ext cx="7200" cy="913800"/>
          </a:xfrm>
          <a:prstGeom prst="straightConnector1">
            <a:avLst/>
          </a:prstGeom>
          <a:noFill/>
          <a:ln w="9525" cap="flat" cmpd="sng">
            <a:solidFill>
              <a:schemeClr val="accent1"/>
            </a:solidFill>
            <a:prstDash val="solid"/>
            <a:round/>
            <a:headEnd type="none" w="med" len="med"/>
            <a:tailEnd type="triangle" w="med" len="med"/>
          </a:ln>
        </p:spPr>
      </p:cxnSp>
      <p:cxnSp>
        <p:nvCxnSpPr>
          <p:cNvPr id="1412" name="Google Shape;1412;p138"/>
          <p:cNvCxnSpPr/>
          <p:nvPr/>
        </p:nvCxnSpPr>
        <p:spPr>
          <a:xfrm rot="10800000" flipH="1">
            <a:off x="6093852" y="2568174"/>
            <a:ext cx="1175400" cy="7200"/>
          </a:xfrm>
          <a:prstGeom prst="straightConnector1">
            <a:avLst/>
          </a:prstGeom>
          <a:noFill/>
          <a:ln w="9525" cap="flat" cmpd="sng">
            <a:solidFill>
              <a:schemeClr val="accent1"/>
            </a:solidFill>
            <a:prstDash val="solid"/>
            <a:round/>
            <a:headEnd type="none" w="med" len="med"/>
            <a:tailEnd type="triangle" w="med" len="med"/>
          </a:ln>
        </p:spPr>
      </p:cxnSp>
      <p:pic>
        <p:nvPicPr>
          <p:cNvPr id="1413" name="Google Shape;1413;p138"/>
          <p:cNvPicPr preferRelativeResize="0"/>
          <p:nvPr/>
        </p:nvPicPr>
        <p:blipFill>
          <a:blip r:embed="rId6">
            <a:alphaModFix/>
          </a:blip>
          <a:stretch>
            <a:fillRect/>
          </a:stretch>
        </p:blipFill>
        <p:spPr>
          <a:xfrm>
            <a:off x="5616338" y="3384295"/>
            <a:ext cx="314275" cy="315350"/>
          </a:xfrm>
          <a:prstGeom prst="rect">
            <a:avLst/>
          </a:prstGeom>
          <a:noFill/>
          <a:ln>
            <a:noFill/>
          </a:ln>
        </p:spPr>
      </p:pic>
      <p:cxnSp>
        <p:nvCxnSpPr>
          <p:cNvPr id="1414" name="Google Shape;1414;p138"/>
          <p:cNvCxnSpPr/>
          <p:nvPr/>
        </p:nvCxnSpPr>
        <p:spPr>
          <a:xfrm rot="10800000" flipH="1">
            <a:off x="1157159" y="3025439"/>
            <a:ext cx="7200" cy="913800"/>
          </a:xfrm>
          <a:prstGeom prst="straightConnector1">
            <a:avLst/>
          </a:prstGeom>
          <a:noFill/>
          <a:ln w="9525" cap="flat" cmpd="sng">
            <a:solidFill>
              <a:schemeClr val="accent1"/>
            </a:solidFill>
            <a:prstDash val="solid"/>
            <a:round/>
            <a:headEnd type="none" w="med" len="med"/>
            <a:tailEnd type="triangle" w="med" len="med"/>
          </a:ln>
        </p:spPr>
      </p:cxnSp>
      <p:cxnSp>
        <p:nvCxnSpPr>
          <p:cNvPr id="1415" name="Google Shape;1415;p138"/>
          <p:cNvCxnSpPr/>
          <p:nvPr/>
        </p:nvCxnSpPr>
        <p:spPr>
          <a:xfrm rot="10800000" flipH="1">
            <a:off x="1635952" y="2568174"/>
            <a:ext cx="1175400" cy="7200"/>
          </a:xfrm>
          <a:prstGeom prst="straightConnector1">
            <a:avLst/>
          </a:prstGeom>
          <a:noFill/>
          <a:ln w="9525" cap="flat" cmpd="sng">
            <a:solidFill>
              <a:schemeClr val="accent1"/>
            </a:solidFill>
            <a:prstDash val="solid"/>
            <a:round/>
            <a:headEnd type="none" w="med" len="med"/>
            <a:tailEnd type="triangle" w="med" len="med"/>
          </a:ln>
        </p:spPr>
      </p:cxnSp>
      <p:pic>
        <p:nvPicPr>
          <p:cNvPr id="1416" name="Google Shape;1416;p138"/>
          <p:cNvPicPr preferRelativeResize="0"/>
          <p:nvPr/>
        </p:nvPicPr>
        <p:blipFill>
          <a:blip r:embed="rId6">
            <a:alphaModFix/>
          </a:blip>
          <a:stretch>
            <a:fillRect/>
          </a:stretch>
        </p:blipFill>
        <p:spPr>
          <a:xfrm>
            <a:off x="1158438" y="3384295"/>
            <a:ext cx="314275" cy="315350"/>
          </a:xfrm>
          <a:prstGeom prst="rect">
            <a:avLst/>
          </a:prstGeom>
          <a:noFill/>
          <a:ln>
            <a:noFill/>
          </a:ln>
        </p:spPr>
      </p:pic>
      <p:sp>
        <p:nvSpPr>
          <p:cNvPr id="1417" name="Google Shape;1417;p138"/>
          <p:cNvSpPr txBox="1"/>
          <p:nvPr/>
        </p:nvSpPr>
        <p:spPr>
          <a:xfrm>
            <a:off x="1534700" y="1869100"/>
            <a:ext cx="1509000" cy="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Barlow"/>
                <a:ea typeface="Barlow"/>
                <a:cs typeface="Barlow"/>
                <a:sym typeface="Barlow"/>
              </a:rPr>
              <a:t>Application Server Print Server A</a:t>
            </a:r>
            <a:endParaRPr sz="1200">
              <a:latin typeface="Barlow"/>
              <a:ea typeface="Barlow"/>
              <a:cs typeface="Barlow"/>
              <a:sym typeface="Barlow"/>
            </a:endParaRPr>
          </a:p>
        </p:txBody>
      </p:sp>
      <p:sp>
        <p:nvSpPr>
          <p:cNvPr id="1418" name="Google Shape;1418;p138"/>
          <p:cNvSpPr txBox="1"/>
          <p:nvPr/>
        </p:nvSpPr>
        <p:spPr>
          <a:xfrm>
            <a:off x="5961000" y="2027800"/>
            <a:ext cx="1268100" cy="2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Barlow"/>
                <a:ea typeface="Barlow"/>
                <a:cs typeface="Barlow"/>
                <a:sym typeface="Barlow"/>
              </a:rPr>
              <a:t>Print Server B</a:t>
            </a:r>
            <a:endParaRPr sz="1200">
              <a:latin typeface="Barlow"/>
              <a:ea typeface="Barlow"/>
              <a:cs typeface="Barlow"/>
              <a:sym typeface="Barlow"/>
            </a:endParaRPr>
          </a:p>
        </p:txBody>
      </p:sp>
      <p:sp>
        <p:nvSpPr>
          <p:cNvPr id="1419" name="Google Shape;1419;p138"/>
          <p:cNvSpPr txBox="1"/>
          <p:nvPr/>
        </p:nvSpPr>
        <p:spPr>
          <a:xfrm>
            <a:off x="1146100" y="2905325"/>
            <a:ext cx="1509000" cy="1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2"/>
                </a:solidFill>
                <a:latin typeface="Barlow"/>
                <a:ea typeface="Barlow"/>
                <a:cs typeface="Barlow"/>
                <a:sym typeface="Barlow"/>
              </a:rPr>
              <a:t>Attach @DomainA</a:t>
            </a:r>
            <a:endParaRPr sz="1200">
              <a:solidFill>
                <a:schemeClr val="accent2"/>
              </a:solidFill>
              <a:latin typeface="Barlow"/>
              <a:ea typeface="Barlow"/>
              <a:cs typeface="Barlow"/>
              <a:sym typeface="Barlow"/>
            </a:endParaRPr>
          </a:p>
        </p:txBody>
      </p:sp>
      <p:sp>
        <p:nvSpPr>
          <p:cNvPr id="1420" name="Google Shape;1420;p138"/>
          <p:cNvSpPr txBox="1"/>
          <p:nvPr/>
        </p:nvSpPr>
        <p:spPr>
          <a:xfrm>
            <a:off x="5609496" y="2891092"/>
            <a:ext cx="1509000" cy="1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4"/>
                </a:solidFill>
                <a:latin typeface="Barlow"/>
                <a:ea typeface="Barlow"/>
                <a:cs typeface="Barlow"/>
                <a:sym typeface="Barlow"/>
              </a:rPr>
              <a:t>Attach @DomainB</a:t>
            </a:r>
            <a:endParaRPr sz="1200">
              <a:solidFill>
                <a:schemeClr val="accent4"/>
              </a:solidFill>
              <a:latin typeface="Barlow"/>
              <a:ea typeface="Barlow"/>
              <a:cs typeface="Barlow"/>
              <a:sym typeface="Barlow"/>
            </a:endParaRPr>
          </a:p>
        </p:txBody>
      </p:sp>
      <p:grpSp>
        <p:nvGrpSpPr>
          <p:cNvPr id="1421" name="Google Shape;1421;p138"/>
          <p:cNvGrpSpPr/>
          <p:nvPr/>
        </p:nvGrpSpPr>
        <p:grpSpPr>
          <a:xfrm>
            <a:off x="319544" y="1371525"/>
            <a:ext cx="4911006" cy="1211100"/>
            <a:chOff x="319544" y="1371525"/>
            <a:chExt cx="4911006" cy="1211100"/>
          </a:xfrm>
        </p:grpSpPr>
        <p:cxnSp>
          <p:nvCxnSpPr>
            <p:cNvPr id="1422" name="Google Shape;1422;p138"/>
            <p:cNvCxnSpPr/>
            <p:nvPr/>
          </p:nvCxnSpPr>
          <p:spPr>
            <a:xfrm rot="10800000">
              <a:off x="374450" y="1371525"/>
              <a:ext cx="4856100" cy="1211100"/>
            </a:xfrm>
            <a:prstGeom prst="bentConnector3">
              <a:avLst>
                <a:gd name="adj1" fmla="val 15238"/>
              </a:avLst>
            </a:prstGeom>
            <a:noFill/>
            <a:ln w="28575" cap="flat" cmpd="sng">
              <a:solidFill>
                <a:srgbClr val="999999"/>
              </a:solidFill>
              <a:prstDash val="dash"/>
              <a:round/>
              <a:headEnd type="none" w="med" len="med"/>
              <a:tailEnd type="none" w="med" len="med"/>
            </a:ln>
          </p:spPr>
        </p:cxnSp>
        <p:cxnSp>
          <p:nvCxnSpPr>
            <p:cNvPr id="1423" name="Google Shape;1423;p138"/>
            <p:cNvCxnSpPr/>
            <p:nvPr/>
          </p:nvCxnSpPr>
          <p:spPr>
            <a:xfrm>
              <a:off x="319544" y="2579053"/>
              <a:ext cx="435900" cy="900"/>
            </a:xfrm>
            <a:prstGeom prst="straightConnector1">
              <a:avLst/>
            </a:prstGeom>
            <a:noFill/>
            <a:ln w="28575" cap="flat" cmpd="sng">
              <a:solidFill>
                <a:srgbClr val="999999"/>
              </a:solidFill>
              <a:prstDash val="dash"/>
              <a:round/>
              <a:headEnd type="none" w="med" len="med"/>
              <a:tailEnd type="triangle" w="med" len="med"/>
            </a:ln>
          </p:spPr>
        </p:cxnSp>
        <p:cxnSp>
          <p:nvCxnSpPr>
            <p:cNvPr id="1424" name="Google Shape;1424;p138"/>
            <p:cNvCxnSpPr/>
            <p:nvPr/>
          </p:nvCxnSpPr>
          <p:spPr>
            <a:xfrm flipH="1">
              <a:off x="333650" y="1431125"/>
              <a:ext cx="1500" cy="1151400"/>
            </a:xfrm>
            <a:prstGeom prst="straightConnector1">
              <a:avLst/>
            </a:prstGeom>
            <a:noFill/>
            <a:ln w="28575" cap="flat" cmpd="sng">
              <a:solidFill>
                <a:srgbClr val="999999"/>
              </a:solidFill>
              <a:prstDash val="dash"/>
              <a:round/>
              <a:headEnd type="none" w="med" len="med"/>
              <a:tailEnd type="none" w="med" len="med"/>
            </a:ln>
          </p:spPr>
        </p:cxnSp>
      </p:grpSp>
      <p:sp>
        <p:nvSpPr>
          <p:cNvPr id="1425" name="Google Shape;1425;p138"/>
          <p:cNvSpPr txBox="1"/>
          <p:nvPr/>
        </p:nvSpPr>
        <p:spPr>
          <a:xfrm>
            <a:off x="4747925" y="734341"/>
            <a:ext cx="4001100" cy="867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ru-RU" dirty="0">
                <a:latin typeface="Barlow"/>
                <a:ea typeface="Barlow"/>
                <a:cs typeface="Barlow"/>
                <a:sym typeface="Barlow"/>
              </a:rPr>
              <a:t>Один</a:t>
            </a:r>
            <a:r>
              <a:rPr lang="en-GB" dirty="0">
                <a:latin typeface="Barlow"/>
                <a:ea typeface="Barlow"/>
                <a:cs typeface="Barlow"/>
                <a:sym typeface="Barlow"/>
              </a:rPr>
              <a:t> Print Server </a:t>
            </a:r>
            <a:r>
              <a:rPr lang="ru-RU" dirty="0">
                <a:latin typeface="Barlow"/>
                <a:ea typeface="Barlow"/>
                <a:cs typeface="Barlow"/>
                <a:sym typeface="Barlow"/>
              </a:rPr>
              <a:t>на домен</a:t>
            </a:r>
            <a:endParaRPr dirty="0">
              <a:latin typeface="Barlow"/>
              <a:ea typeface="Barlow"/>
              <a:cs typeface="Barlow"/>
              <a:sym typeface="Barlow"/>
            </a:endParaRPr>
          </a:p>
          <a:p>
            <a:pPr marL="457200" lvl="0" indent="-317500" algn="l" rtl="0">
              <a:spcBef>
                <a:spcPts val="0"/>
              </a:spcBef>
              <a:spcAft>
                <a:spcPts val="0"/>
              </a:spcAft>
              <a:buSzPts val="1400"/>
              <a:buFont typeface="Barlow"/>
              <a:buChar char="●"/>
            </a:pPr>
            <a:r>
              <a:rPr lang="ru-RU" dirty="0">
                <a:latin typeface="Barlow"/>
                <a:ea typeface="Barlow"/>
                <a:cs typeface="Barlow"/>
                <a:sym typeface="Barlow"/>
              </a:rPr>
              <a:t>Клиент не требуется!</a:t>
            </a:r>
            <a:endParaRPr dirty="0">
              <a:latin typeface="Barlow"/>
              <a:ea typeface="Barlow"/>
              <a:cs typeface="Barlow"/>
              <a:sym typeface="Barlow"/>
            </a:endParaRPr>
          </a:p>
          <a:p>
            <a:pPr marL="457200" lvl="0" indent="-317500" algn="l" rtl="0">
              <a:spcBef>
                <a:spcPts val="0"/>
              </a:spcBef>
              <a:spcAft>
                <a:spcPts val="0"/>
              </a:spcAft>
              <a:buSzPts val="1400"/>
              <a:buFont typeface="Barlow"/>
              <a:buChar char="●"/>
            </a:pPr>
            <a:r>
              <a:rPr lang="en-GB" dirty="0">
                <a:latin typeface="Barlow"/>
                <a:ea typeface="Barlow"/>
                <a:cs typeface="Barlow"/>
                <a:sym typeface="Barlow"/>
              </a:rPr>
              <a:t>Print Provider </a:t>
            </a:r>
            <a:r>
              <a:rPr lang="ru-RU" dirty="0">
                <a:latin typeface="Barlow"/>
                <a:ea typeface="Barlow"/>
                <a:cs typeface="Barlow"/>
                <a:sym typeface="Barlow"/>
              </a:rPr>
              <a:t>настраивается под </a:t>
            </a:r>
            <a:r>
              <a:rPr lang="en-GB" dirty="0">
                <a:latin typeface="Barlow"/>
                <a:ea typeface="Barlow"/>
                <a:cs typeface="Barlow"/>
                <a:sym typeface="Barlow"/>
              </a:rPr>
              <a:t>UPN suffix</a:t>
            </a:r>
            <a:endParaRPr dirty="0">
              <a:latin typeface="Barlow"/>
              <a:ea typeface="Barlow"/>
              <a:cs typeface="Barlow"/>
              <a:sym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39"/>
          <p:cNvSpPr/>
          <p:nvPr/>
        </p:nvSpPr>
        <p:spPr>
          <a:xfrm>
            <a:off x="4912900" y="1672150"/>
            <a:ext cx="2283600" cy="31050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9"/>
          <p:cNvSpPr txBox="1">
            <a:spLocks noGrp="1"/>
          </p:cNvSpPr>
          <p:nvPr>
            <p:ph type="title" idx="4294967295"/>
          </p:nvPr>
        </p:nvSpPr>
        <p:spPr>
          <a:xfrm>
            <a:off x="447600" y="207700"/>
            <a:ext cx="7699200" cy="43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dirty="0"/>
              <a:t>Как это работает</a:t>
            </a:r>
            <a:r>
              <a:rPr lang="en-GB" dirty="0"/>
              <a:t> – </a:t>
            </a:r>
            <a:r>
              <a:rPr lang="ru-RU" dirty="0"/>
              <a:t>идентификация работы по </a:t>
            </a:r>
            <a:r>
              <a:rPr lang="en-GB" dirty="0"/>
              <a:t>UPN</a:t>
            </a:r>
            <a:r>
              <a:rPr lang="ru-RU" dirty="0"/>
              <a:t> </a:t>
            </a:r>
            <a:r>
              <a:rPr lang="en-GB" dirty="0"/>
              <a:t>(</a:t>
            </a:r>
            <a:r>
              <a:rPr lang="ru-RU" dirty="0"/>
              <a:t>Прим.</a:t>
            </a:r>
            <a:r>
              <a:rPr lang="en-GB" dirty="0"/>
              <a:t> 2)</a:t>
            </a:r>
            <a:endParaRPr dirty="0"/>
          </a:p>
          <a:p>
            <a:pPr marL="0" lvl="0" indent="0" algn="l" rtl="0">
              <a:spcBef>
                <a:spcPts val="0"/>
              </a:spcBef>
              <a:spcAft>
                <a:spcPts val="0"/>
              </a:spcAft>
              <a:buNone/>
            </a:pPr>
            <a:endParaRPr dirty="0"/>
          </a:p>
        </p:txBody>
      </p:sp>
      <p:pic>
        <p:nvPicPr>
          <p:cNvPr id="1432" name="Google Shape;1432;p139"/>
          <p:cNvPicPr preferRelativeResize="0"/>
          <p:nvPr/>
        </p:nvPicPr>
        <p:blipFill>
          <a:blip r:embed="rId3">
            <a:alphaModFix/>
          </a:blip>
          <a:stretch>
            <a:fillRect/>
          </a:stretch>
        </p:blipFill>
        <p:spPr>
          <a:xfrm>
            <a:off x="5031975" y="1982650"/>
            <a:ext cx="1178200" cy="1178200"/>
          </a:xfrm>
          <a:prstGeom prst="rect">
            <a:avLst/>
          </a:prstGeom>
          <a:noFill/>
          <a:ln>
            <a:noFill/>
          </a:ln>
        </p:spPr>
      </p:pic>
      <p:pic>
        <p:nvPicPr>
          <p:cNvPr id="1433" name="Google Shape;1433;p139"/>
          <p:cNvPicPr preferRelativeResize="0"/>
          <p:nvPr/>
        </p:nvPicPr>
        <p:blipFill>
          <a:blip r:embed="rId4">
            <a:alphaModFix/>
          </a:blip>
          <a:stretch>
            <a:fillRect/>
          </a:stretch>
        </p:blipFill>
        <p:spPr>
          <a:xfrm>
            <a:off x="5187175" y="3826600"/>
            <a:ext cx="867800" cy="867800"/>
          </a:xfrm>
          <a:prstGeom prst="rect">
            <a:avLst/>
          </a:prstGeom>
          <a:noFill/>
          <a:ln>
            <a:noFill/>
          </a:ln>
        </p:spPr>
      </p:pic>
      <p:pic>
        <p:nvPicPr>
          <p:cNvPr id="1434" name="Google Shape;1434;p139"/>
          <p:cNvPicPr preferRelativeResize="0"/>
          <p:nvPr/>
        </p:nvPicPr>
        <p:blipFill>
          <a:blip r:embed="rId3">
            <a:alphaModFix/>
          </a:blip>
          <a:stretch>
            <a:fillRect/>
          </a:stretch>
        </p:blipFill>
        <p:spPr>
          <a:xfrm>
            <a:off x="576433" y="1982248"/>
            <a:ext cx="1178200" cy="1178200"/>
          </a:xfrm>
          <a:prstGeom prst="rect">
            <a:avLst/>
          </a:prstGeom>
          <a:noFill/>
          <a:ln>
            <a:noFill/>
          </a:ln>
        </p:spPr>
      </p:pic>
      <p:pic>
        <p:nvPicPr>
          <p:cNvPr id="1435" name="Google Shape;1435;p139"/>
          <p:cNvPicPr preferRelativeResize="0"/>
          <p:nvPr/>
        </p:nvPicPr>
        <p:blipFill>
          <a:blip r:embed="rId4">
            <a:alphaModFix/>
          </a:blip>
          <a:stretch>
            <a:fillRect/>
          </a:stretch>
        </p:blipFill>
        <p:spPr>
          <a:xfrm>
            <a:off x="731633" y="3826198"/>
            <a:ext cx="867800" cy="867800"/>
          </a:xfrm>
          <a:prstGeom prst="rect">
            <a:avLst/>
          </a:prstGeom>
          <a:noFill/>
          <a:ln>
            <a:noFill/>
          </a:ln>
        </p:spPr>
      </p:pic>
      <p:pic>
        <p:nvPicPr>
          <p:cNvPr id="1436" name="Google Shape;1436;p139"/>
          <p:cNvPicPr preferRelativeResize="0"/>
          <p:nvPr/>
        </p:nvPicPr>
        <p:blipFill>
          <a:blip r:embed="rId5">
            <a:alphaModFix/>
          </a:blip>
          <a:stretch>
            <a:fillRect/>
          </a:stretch>
        </p:blipFill>
        <p:spPr>
          <a:xfrm>
            <a:off x="2773583" y="2045585"/>
            <a:ext cx="1055075" cy="1051525"/>
          </a:xfrm>
          <a:prstGeom prst="rect">
            <a:avLst/>
          </a:prstGeom>
          <a:noFill/>
          <a:ln>
            <a:noFill/>
          </a:ln>
        </p:spPr>
      </p:pic>
      <p:sp>
        <p:nvSpPr>
          <p:cNvPr id="1437" name="Google Shape;1437;p139"/>
          <p:cNvSpPr/>
          <p:nvPr/>
        </p:nvSpPr>
        <p:spPr>
          <a:xfrm>
            <a:off x="493300" y="1748350"/>
            <a:ext cx="3569400" cy="3105000"/>
          </a:xfrm>
          <a:prstGeom prst="rect">
            <a:avLst/>
          </a:prstGeom>
          <a:noFill/>
          <a:ln w="19050"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9"/>
          <p:cNvSpPr txBox="1"/>
          <p:nvPr/>
        </p:nvSpPr>
        <p:spPr>
          <a:xfrm>
            <a:off x="446125" y="1679411"/>
            <a:ext cx="1414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2"/>
                </a:solidFill>
                <a:latin typeface="Barlow"/>
                <a:ea typeface="Barlow"/>
                <a:cs typeface="Barlow"/>
                <a:sym typeface="Barlow"/>
              </a:rPr>
              <a:t>Domain A</a:t>
            </a:r>
            <a:endParaRPr>
              <a:solidFill>
                <a:schemeClr val="accent2"/>
              </a:solidFill>
              <a:latin typeface="Barlow"/>
              <a:ea typeface="Barlow"/>
              <a:cs typeface="Barlow"/>
              <a:sym typeface="Barlow"/>
            </a:endParaRPr>
          </a:p>
        </p:txBody>
      </p:sp>
      <p:sp>
        <p:nvSpPr>
          <p:cNvPr id="1439" name="Google Shape;1439;p139"/>
          <p:cNvSpPr txBox="1"/>
          <p:nvPr/>
        </p:nvSpPr>
        <p:spPr>
          <a:xfrm>
            <a:off x="4870147" y="1665202"/>
            <a:ext cx="1414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4"/>
                </a:solidFill>
                <a:latin typeface="Barlow"/>
                <a:ea typeface="Barlow"/>
                <a:cs typeface="Barlow"/>
                <a:sym typeface="Barlow"/>
              </a:rPr>
              <a:t>Domain B</a:t>
            </a:r>
            <a:endParaRPr>
              <a:solidFill>
                <a:schemeClr val="accent4"/>
              </a:solidFill>
              <a:latin typeface="Barlow"/>
              <a:ea typeface="Barlow"/>
              <a:cs typeface="Barlow"/>
              <a:sym typeface="Barlow"/>
            </a:endParaRPr>
          </a:p>
        </p:txBody>
      </p:sp>
      <p:cxnSp>
        <p:nvCxnSpPr>
          <p:cNvPr id="1440" name="Google Shape;1440;p139"/>
          <p:cNvCxnSpPr/>
          <p:nvPr/>
        </p:nvCxnSpPr>
        <p:spPr>
          <a:xfrm rot="10800000" flipH="1">
            <a:off x="5615059" y="3025439"/>
            <a:ext cx="7200" cy="913800"/>
          </a:xfrm>
          <a:prstGeom prst="straightConnector1">
            <a:avLst/>
          </a:prstGeom>
          <a:noFill/>
          <a:ln w="9525" cap="flat" cmpd="sng">
            <a:solidFill>
              <a:schemeClr val="accent1"/>
            </a:solidFill>
            <a:prstDash val="solid"/>
            <a:round/>
            <a:headEnd type="none" w="med" len="med"/>
            <a:tailEnd type="triangle" w="med" len="med"/>
          </a:ln>
        </p:spPr>
      </p:cxnSp>
      <p:cxnSp>
        <p:nvCxnSpPr>
          <p:cNvPr id="1441" name="Google Shape;1441;p139"/>
          <p:cNvCxnSpPr/>
          <p:nvPr/>
        </p:nvCxnSpPr>
        <p:spPr>
          <a:xfrm rot="10800000">
            <a:off x="3807850" y="2568125"/>
            <a:ext cx="1408200" cy="0"/>
          </a:xfrm>
          <a:prstGeom prst="straightConnector1">
            <a:avLst/>
          </a:prstGeom>
          <a:noFill/>
          <a:ln w="9525" cap="flat" cmpd="sng">
            <a:solidFill>
              <a:schemeClr val="accent1"/>
            </a:solidFill>
            <a:prstDash val="solid"/>
            <a:round/>
            <a:headEnd type="none" w="med" len="med"/>
            <a:tailEnd type="triangle" w="med" len="med"/>
          </a:ln>
        </p:spPr>
      </p:cxnSp>
      <p:pic>
        <p:nvPicPr>
          <p:cNvPr id="1442" name="Google Shape;1442;p139"/>
          <p:cNvPicPr preferRelativeResize="0"/>
          <p:nvPr/>
        </p:nvPicPr>
        <p:blipFill>
          <a:blip r:embed="rId6">
            <a:alphaModFix/>
          </a:blip>
          <a:stretch>
            <a:fillRect/>
          </a:stretch>
        </p:blipFill>
        <p:spPr>
          <a:xfrm>
            <a:off x="5616338" y="3384295"/>
            <a:ext cx="314275" cy="315350"/>
          </a:xfrm>
          <a:prstGeom prst="rect">
            <a:avLst/>
          </a:prstGeom>
          <a:noFill/>
          <a:ln>
            <a:noFill/>
          </a:ln>
        </p:spPr>
      </p:pic>
      <p:cxnSp>
        <p:nvCxnSpPr>
          <p:cNvPr id="1443" name="Google Shape;1443;p139"/>
          <p:cNvCxnSpPr/>
          <p:nvPr/>
        </p:nvCxnSpPr>
        <p:spPr>
          <a:xfrm rot="10800000" flipH="1">
            <a:off x="1157159" y="3025439"/>
            <a:ext cx="7200" cy="913800"/>
          </a:xfrm>
          <a:prstGeom prst="straightConnector1">
            <a:avLst/>
          </a:prstGeom>
          <a:noFill/>
          <a:ln w="9525" cap="flat" cmpd="sng">
            <a:solidFill>
              <a:schemeClr val="accent1"/>
            </a:solidFill>
            <a:prstDash val="solid"/>
            <a:round/>
            <a:headEnd type="none" w="med" len="med"/>
            <a:tailEnd type="triangle" w="med" len="med"/>
          </a:ln>
        </p:spPr>
      </p:cxnSp>
      <p:cxnSp>
        <p:nvCxnSpPr>
          <p:cNvPr id="1444" name="Google Shape;1444;p139"/>
          <p:cNvCxnSpPr/>
          <p:nvPr/>
        </p:nvCxnSpPr>
        <p:spPr>
          <a:xfrm rot="10800000" flipH="1">
            <a:off x="1635952" y="2568174"/>
            <a:ext cx="1175400" cy="7200"/>
          </a:xfrm>
          <a:prstGeom prst="straightConnector1">
            <a:avLst/>
          </a:prstGeom>
          <a:noFill/>
          <a:ln w="9525" cap="flat" cmpd="sng">
            <a:solidFill>
              <a:schemeClr val="accent1"/>
            </a:solidFill>
            <a:prstDash val="solid"/>
            <a:round/>
            <a:headEnd type="none" w="med" len="med"/>
            <a:tailEnd type="triangle" w="med" len="med"/>
          </a:ln>
        </p:spPr>
      </p:cxnSp>
      <p:pic>
        <p:nvPicPr>
          <p:cNvPr id="1445" name="Google Shape;1445;p139"/>
          <p:cNvPicPr preferRelativeResize="0"/>
          <p:nvPr/>
        </p:nvPicPr>
        <p:blipFill>
          <a:blip r:embed="rId6">
            <a:alphaModFix/>
          </a:blip>
          <a:stretch>
            <a:fillRect/>
          </a:stretch>
        </p:blipFill>
        <p:spPr>
          <a:xfrm>
            <a:off x="1158438" y="3384295"/>
            <a:ext cx="314275" cy="315350"/>
          </a:xfrm>
          <a:prstGeom prst="rect">
            <a:avLst/>
          </a:prstGeom>
          <a:noFill/>
          <a:ln>
            <a:noFill/>
          </a:ln>
        </p:spPr>
      </p:pic>
      <p:sp>
        <p:nvSpPr>
          <p:cNvPr id="1446" name="Google Shape;1446;p139"/>
          <p:cNvSpPr txBox="1"/>
          <p:nvPr/>
        </p:nvSpPr>
        <p:spPr>
          <a:xfrm>
            <a:off x="1508800" y="1819575"/>
            <a:ext cx="1547700" cy="2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Barlow"/>
                <a:ea typeface="Barlow"/>
                <a:cs typeface="Barlow"/>
                <a:sym typeface="Barlow"/>
              </a:rPr>
              <a:t>Application Server</a:t>
            </a:r>
            <a:endParaRPr sz="1200">
              <a:latin typeface="Barlow"/>
              <a:ea typeface="Barlow"/>
              <a:cs typeface="Barlow"/>
              <a:sym typeface="Barlow"/>
            </a:endParaRPr>
          </a:p>
          <a:p>
            <a:pPr marL="0" lvl="0" indent="0" algn="l" rtl="0">
              <a:spcBef>
                <a:spcPts val="0"/>
              </a:spcBef>
              <a:spcAft>
                <a:spcPts val="0"/>
              </a:spcAft>
              <a:buNone/>
            </a:pPr>
            <a:r>
              <a:rPr lang="en-GB" sz="1200">
                <a:latin typeface="Barlow"/>
                <a:ea typeface="Barlow"/>
                <a:cs typeface="Barlow"/>
                <a:sym typeface="Barlow"/>
              </a:rPr>
              <a:t>Print Server A</a:t>
            </a:r>
            <a:endParaRPr sz="1200">
              <a:latin typeface="Barlow"/>
              <a:ea typeface="Barlow"/>
              <a:cs typeface="Barlow"/>
              <a:sym typeface="Barlow"/>
            </a:endParaRPr>
          </a:p>
        </p:txBody>
      </p:sp>
      <p:sp>
        <p:nvSpPr>
          <p:cNvPr id="1447" name="Google Shape;1447;p139"/>
          <p:cNvSpPr txBox="1"/>
          <p:nvPr/>
        </p:nvSpPr>
        <p:spPr>
          <a:xfrm>
            <a:off x="5961000" y="2027800"/>
            <a:ext cx="1268100" cy="2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Barlow"/>
                <a:ea typeface="Barlow"/>
                <a:cs typeface="Barlow"/>
                <a:sym typeface="Barlow"/>
              </a:rPr>
              <a:t>Print Server B</a:t>
            </a:r>
            <a:endParaRPr sz="1200">
              <a:latin typeface="Barlow"/>
              <a:ea typeface="Barlow"/>
              <a:cs typeface="Barlow"/>
              <a:sym typeface="Barlow"/>
            </a:endParaRPr>
          </a:p>
        </p:txBody>
      </p:sp>
      <p:sp>
        <p:nvSpPr>
          <p:cNvPr id="1448" name="Google Shape;1448;p139"/>
          <p:cNvSpPr txBox="1"/>
          <p:nvPr/>
        </p:nvSpPr>
        <p:spPr>
          <a:xfrm>
            <a:off x="1146100" y="2905325"/>
            <a:ext cx="1509000" cy="1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2"/>
                </a:solidFill>
                <a:latin typeface="Barlow"/>
                <a:ea typeface="Barlow"/>
                <a:cs typeface="Barlow"/>
                <a:sym typeface="Barlow"/>
              </a:rPr>
              <a:t>Attach @DomainA</a:t>
            </a:r>
            <a:endParaRPr sz="1200">
              <a:solidFill>
                <a:schemeClr val="accent2"/>
              </a:solidFill>
              <a:latin typeface="Barlow"/>
              <a:ea typeface="Barlow"/>
              <a:cs typeface="Barlow"/>
              <a:sym typeface="Barlow"/>
            </a:endParaRPr>
          </a:p>
        </p:txBody>
      </p:sp>
      <p:sp>
        <p:nvSpPr>
          <p:cNvPr id="1449" name="Google Shape;1449;p139"/>
          <p:cNvSpPr txBox="1"/>
          <p:nvPr/>
        </p:nvSpPr>
        <p:spPr>
          <a:xfrm>
            <a:off x="5609496" y="2891092"/>
            <a:ext cx="1509000" cy="1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4"/>
                </a:solidFill>
                <a:latin typeface="Barlow"/>
                <a:ea typeface="Barlow"/>
                <a:cs typeface="Barlow"/>
                <a:sym typeface="Barlow"/>
              </a:rPr>
              <a:t>Attach @DomainB</a:t>
            </a:r>
            <a:endParaRPr sz="1200">
              <a:solidFill>
                <a:schemeClr val="accent4"/>
              </a:solidFill>
              <a:latin typeface="Barlow"/>
              <a:ea typeface="Barlow"/>
              <a:cs typeface="Barlow"/>
              <a:sym typeface="Barlow"/>
            </a:endParaRPr>
          </a:p>
        </p:txBody>
      </p:sp>
      <p:cxnSp>
        <p:nvCxnSpPr>
          <p:cNvPr id="1450" name="Google Shape;1450;p139"/>
          <p:cNvCxnSpPr/>
          <p:nvPr/>
        </p:nvCxnSpPr>
        <p:spPr>
          <a:xfrm rot="10800000">
            <a:off x="374408" y="1371561"/>
            <a:ext cx="4841400" cy="975000"/>
          </a:xfrm>
          <a:prstGeom prst="bentConnector3">
            <a:avLst>
              <a:gd name="adj1" fmla="val 14829"/>
            </a:avLst>
          </a:prstGeom>
          <a:noFill/>
          <a:ln w="28575" cap="flat" cmpd="sng">
            <a:solidFill>
              <a:srgbClr val="999999"/>
            </a:solidFill>
            <a:prstDash val="dash"/>
            <a:round/>
            <a:headEnd type="none" w="med" len="med"/>
            <a:tailEnd type="none" w="med" len="med"/>
          </a:ln>
        </p:spPr>
      </p:cxnSp>
      <p:cxnSp>
        <p:nvCxnSpPr>
          <p:cNvPr id="1451" name="Google Shape;1451;p139"/>
          <p:cNvCxnSpPr/>
          <p:nvPr/>
        </p:nvCxnSpPr>
        <p:spPr>
          <a:xfrm>
            <a:off x="319535" y="2343685"/>
            <a:ext cx="434700" cy="600"/>
          </a:xfrm>
          <a:prstGeom prst="straightConnector1">
            <a:avLst/>
          </a:prstGeom>
          <a:noFill/>
          <a:ln w="28575" cap="flat" cmpd="sng">
            <a:solidFill>
              <a:srgbClr val="999999"/>
            </a:solidFill>
            <a:prstDash val="dash"/>
            <a:round/>
            <a:headEnd type="none" w="med" len="med"/>
            <a:tailEnd type="triangle" w="med" len="med"/>
          </a:ln>
        </p:spPr>
      </p:cxnSp>
      <p:cxnSp>
        <p:nvCxnSpPr>
          <p:cNvPr id="1452" name="Google Shape;1452;p139"/>
          <p:cNvCxnSpPr/>
          <p:nvPr/>
        </p:nvCxnSpPr>
        <p:spPr>
          <a:xfrm flipH="1">
            <a:off x="333595" y="1419488"/>
            <a:ext cx="1500" cy="927000"/>
          </a:xfrm>
          <a:prstGeom prst="straightConnector1">
            <a:avLst/>
          </a:prstGeom>
          <a:noFill/>
          <a:ln w="28575" cap="flat" cmpd="sng">
            <a:solidFill>
              <a:srgbClr val="999999"/>
            </a:solidFill>
            <a:prstDash val="dash"/>
            <a:round/>
            <a:headEnd type="none" w="med" len="med"/>
            <a:tailEnd type="none" w="med" len="med"/>
          </a:ln>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40"/>
          <p:cNvSpPr/>
          <p:nvPr/>
        </p:nvSpPr>
        <p:spPr>
          <a:xfrm>
            <a:off x="493300" y="3195100"/>
            <a:ext cx="3927900" cy="1658100"/>
          </a:xfrm>
          <a:prstGeom prst="rect">
            <a:avLst/>
          </a:prstGeom>
          <a:noFill/>
          <a:ln w="19050"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0"/>
          <p:cNvSpPr txBox="1">
            <a:spLocks noGrp="1"/>
          </p:cNvSpPr>
          <p:nvPr>
            <p:ph type="title" idx="4294967295"/>
          </p:nvPr>
        </p:nvSpPr>
        <p:spPr>
          <a:xfrm>
            <a:off x="212203" y="150318"/>
            <a:ext cx="8688910" cy="7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ru-RU" sz="2800" dirty="0"/>
              <a:t>Как это работает</a:t>
            </a:r>
            <a:r>
              <a:rPr lang="en-GB" sz="2800" dirty="0"/>
              <a:t> – </a:t>
            </a:r>
            <a:r>
              <a:rPr lang="ru-RU" sz="2800" dirty="0"/>
              <a:t>идентификация работы по </a:t>
            </a:r>
            <a:r>
              <a:rPr lang="en-GB" sz="2800" dirty="0"/>
              <a:t>UPN</a:t>
            </a:r>
            <a:endParaRPr sz="2800" dirty="0"/>
          </a:p>
        </p:txBody>
      </p:sp>
      <p:sp>
        <p:nvSpPr>
          <p:cNvPr id="1460" name="Google Shape;1460;p140"/>
          <p:cNvSpPr/>
          <p:nvPr/>
        </p:nvSpPr>
        <p:spPr>
          <a:xfrm>
            <a:off x="4722725" y="3195300"/>
            <a:ext cx="3895800" cy="16581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1" name="Google Shape;1461;p140"/>
          <p:cNvPicPr preferRelativeResize="0"/>
          <p:nvPr/>
        </p:nvPicPr>
        <p:blipFill>
          <a:blip r:embed="rId3">
            <a:alphaModFix/>
          </a:blip>
          <a:stretch>
            <a:fillRect/>
          </a:stretch>
        </p:blipFill>
        <p:spPr>
          <a:xfrm>
            <a:off x="6024963" y="3590450"/>
            <a:ext cx="867800" cy="867800"/>
          </a:xfrm>
          <a:prstGeom prst="rect">
            <a:avLst/>
          </a:prstGeom>
          <a:noFill/>
          <a:ln>
            <a:noFill/>
          </a:ln>
        </p:spPr>
      </p:pic>
      <p:pic>
        <p:nvPicPr>
          <p:cNvPr id="1462" name="Google Shape;1462;p140"/>
          <p:cNvPicPr preferRelativeResize="0"/>
          <p:nvPr/>
        </p:nvPicPr>
        <p:blipFill>
          <a:blip r:embed="rId4">
            <a:alphaModFix/>
          </a:blip>
          <a:stretch>
            <a:fillRect/>
          </a:stretch>
        </p:blipFill>
        <p:spPr>
          <a:xfrm>
            <a:off x="4044463" y="3498587"/>
            <a:ext cx="1055075" cy="1051525"/>
          </a:xfrm>
          <a:prstGeom prst="rect">
            <a:avLst/>
          </a:prstGeom>
          <a:noFill/>
          <a:ln>
            <a:noFill/>
          </a:ln>
        </p:spPr>
      </p:pic>
      <p:pic>
        <p:nvPicPr>
          <p:cNvPr id="1463" name="Google Shape;1463;p140"/>
          <p:cNvPicPr preferRelativeResize="0"/>
          <p:nvPr/>
        </p:nvPicPr>
        <p:blipFill>
          <a:blip r:embed="rId5">
            <a:alphaModFix/>
          </a:blip>
          <a:stretch>
            <a:fillRect/>
          </a:stretch>
        </p:blipFill>
        <p:spPr>
          <a:xfrm>
            <a:off x="3982908" y="1300898"/>
            <a:ext cx="1178200" cy="1178200"/>
          </a:xfrm>
          <a:prstGeom prst="rect">
            <a:avLst/>
          </a:prstGeom>
          <a:noFill/>
          <a:ln>
            <a:noFill/>
          </a:ln>
        </p:spPr>
      </p:pic>
      <p:pic>
        <p:nvPicPr>
          <p:cNvPr id="1464" name="Google Shape;1464;p140"/>
          <p:cNvPicPr preferRelativeResize="0"/>
          <p:nvPr/>
        </p:nvPicPr>
        <p:blipFill>
          <a:blip r:embed="rId3">
            <a:alphaModFix/>
          </a:blip>
          <a:stretch>
            <a:fillRect/>
          </a:stretch>
        </p:blipFill>
        <p:spPr>
          <a:xfrm>
            <a:off x="2357283" y="3557773"/>
            <a:ext cx="867800" cy="867800"/>
          </a:xfrm>
          <a:prstGeom prst="rect">
            <a:avLst/>
          </a:prstGeom>
          <a:noFill/>
          <a:ln>
            <a:noFill/>
          </a:ln>
        </p:spPr>
      </p:pic>
      <p:sp>
        <p:nvSpPr>
          <p:cNvPr id="1465" name="Google Shape;1465;p140"/>
          <p:cNvSpPr txBox="1"/>
          <p:nvPr/>
        </p:nvSpPr>
        <p:spPr>
          <a:xfrm>
            <a:off x="424025" y="3094036"/>
            <a:ext cx="1414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2"/>
                </a:solidFill>
                <a:latin typeface="Barlow"/>
                <a:ea typeface="Barlow"/>
                <a:cs typeface="Barlow"/>
                <a:sym typeface="Barlow"/>
              </a:rPr>
              <a:t>Domain A</a:t>
            </a:r>
            <a:endParaRPr>
              <a:solidFill>
                <a:schemeClr val="accent2"/>
              </a:solidFill>
              <a:latin typeface="Barlow"/>
              <a:ea typeface="Barlow"/>
              <a:cs typeface="Barlow"/>
              <a:sym typeface="Barlow"/>
            </a:endParaRPr>
          </a:p>
        </p:txBody>
      </p:sp>
      <p:sp>
        <p:nvSpPr>
          <p:cNvPr id="1466" name="Google Shape;1466;p140"/>
          <p:cNvSpPr txBox="1"/>
          <p:nvPr/>
        </p:nvSpPr>
        <p:spPr>
          <a:xfrm>
            <a:off x="7764798" y="3104580"/>
            <a:ext cx="1414800" cy="1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4"/>
                </a:solidFill>
                <a:latin typeface="Barlow"/>
                <a:ea typeface="Barlow"/>
                <a:cs typeface="Barlow"/>
                <a:sym typeface="Barlow"/>
              </a:rPr>
              <a:t>Domain B</a:t>
            </a:r>
            <a:endParaRPr>
              <a:solidFill>
                <a:schemeClr val="accent4"/>
              </a:solidFill>
              <a:latin typeface="Barlow"/>
              <a:ea typeface="Barlow"/>
              <a:cs typeface="Barlow"/>
              <a:sym typeface="Barlow"/>
            </a:endParaRPr>
          </a:p>
        </p:txBody>
      </p:sp>
      <p:cxnSp>
        <p:nvCxnSpPr>
          <p:cNvPr id="1467" name="Google Shape;1467;p140"/>
          <p:cNvCxnSpPr>
            <a:stCxn id="1461" idx="1"/>
          </p:cNvCxnSpPr>
          <p:nvPr/>
        </p:nvCxnSpPr>
        <p:spPr>
          <a:xfrm rot="10800000">
            <a:off x="5013063" y="1922550"/>
            <a:ext cx="1011900" cy="2101800"/>
          </a:xfrm>
          <a:prstGeom prst="straightConnector1">
            <a:avLst/>
          </a:prstGeom>
          <a:noFill/>
          <a:ln w="9525" cap="flat" cmpd="sng">
            <a:solidFill>
              <a:schemeClr val="accent1"/>
            </a:solidFill>
            <a:prstDash val="solid"/>
            <a:round/>
            <a:headEnd type="none" w="med" len="med"/>
            <a:tailEnd type="triangle" w="med" len="med"/>
          </a:ln>
        </p:spPr>
      </p:cxnSp>
      <p:pic>
        <p:nvPicPr>
          <p:cNvPr id="1468" name="Google Shape;1468;p140"/>
          <p:cNvPicPr preferRelativeResize="0"/>
          <p:nvPr/>
        </p:nvPicPr>
        <p:blipFill>
          <a:blip r:embed="rId6">
            <a:alphaModFix/>
          </a:blip>
          <a:stretch>
            <a:fillRect/>
          </a:stretch>
        </p:blipFill>
        <p:spPr>
          <a:xfrm>
            <a:off x="5848488" y="3391570"/>
            <a:ext cx="314275" cy="315350"/>
          </a:xfrm>
          <a:prstGeom prst="rect">
            <a:avLst/>
          </a:prstGeom>
          <a:noFill/>
          <a:ln>
            <a:noFill/>
          </a:ln>
        </p:spPr>
      </p:pic>
      <p:cxnSp>
        <p:nvCxnSpPr>
          <p:cNvPr id="1469" name="Google Shape;1469;p140"/>
          <p:cNvCxnSpPr>
            <a:stCxn id="1464" idx="3"/>
          </p:cNvCxnSpPr>
          <p:nvPr/>
        </p:nvCxnSpPr>
        <p:spPr>
          <a:xfrm rot="10800000" flipH="1">
            <a:off x="3225083" y="1907873"/>
            <a:ext cx="902700" cy="2083800"/>
          </a:xfrm>
          <a:prstGeom prst="straightConnector1">
            <a:avLst/>
          </a:prstGeom>
          <a:noFill/>
          <a:ln w="9525" cap="flat" cmpd="sng">
            <a:solidFill>
              <a:schemeClr val="accent1"/>
            </a:solidFill>
            <a:prstDash val="solid"/>
            <a:round/>
            <a:headEnd type="none" w="med" len="med"/>
            <a:tailEnd type="triangle" w="med" len="med"/>
          </a:ln>
        </p:spPr>
      </p:cxnSp>
      <p:pic>
        <p:nvPicPr>
          <p:cNvPr id="1470" name="Google Shape;1470;p140"/>
          <p:cNvPicPr preferRelativeResize="0"/>
          <p:nvPr/>
        </p:nvPicPr>
        <p:blipFill>
          <a:blip r:embed="rId6">
            <a:alphaModFix/>
          </a:blip>
          <a:stretch>
            <a:fillRect/>
          </a:stretch>
        </p:blipFill>
        <p:spPr>
          <a:xfrm>
            <a:off x="3048263" y="3362220"/>
            <a:ext cx="314275" cy="315350"/>
          </a:xfrm>
          <a:prstGeom prst="rect">
            <a:avLst/>
          </a:prstGeom>
          <a:noFill/>
          <a:ln>
            <a:noFill/>
          </a:ln>
        </p:spPr>
      </p:pic>
      <p:sp>
        <p:nvSpPr>
          <p:cNvPr id="1471" name="Google Shape;1471;p140"/>
          <p:cNvSpPr txBox="1"/>
          <p:nvPr/>
        </p:nvSpPr>
        <p:spPr>
          <a:xfrm>
            <a:off x="4109475" y="1009100"/>
            <a:ext cx="1414800" cy="2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Barlow"/>
                <a:ea typeface="Barlow"/>
                <a:cs typeface="Barlow"/>
                <a:sym typeface="Barlow"/>
              </a:rPr>
              <a:t>Application Server</a:t>
            </a:r>
            <a:endParaRPr sz="1200">
              <a:latin typeface="Barlow"/>
              <a:ea typeface="Barlow"/>
              <a:cs typeface="Barlow"/>
              <a:sym typeface="Barlow"/>
            </a:endParaRPr>
          </a:p>
          <a:p>
            <a:pPr marL="0" lvl="0" indent="0" algn="l" rtl="0">
              <a:spcBef>
                <a:spcPts val="0"/>
              </a:spcBef>
              <a:spcAft>
                <a:spcPts val="0"/>
              </a:spcAft>
              <a:buNone/>
            </a:pPr>
            <a:r>
              <a:rPr lang="en-GB" sz="1200">
                <a:latin typeface="Barlow"/>
                <a:ea typeface="Barlow"/>
                <a:cs typeface="Barlow"/>
                <a:sym typeface="Barlow"/>
              </a:rPr>
              <a:t>Print Server</a:t>
            </a:r>
            <a:endParaRPr sz="1200">
              <a:latin typeface="Barlow"/>
              <a:ea typeface="Barlow"/>
              <a:cs typeface="Barlow"/>
              <a:sym typeface="Barlow"/>
            </a:endParaRPr>
          </a:p>
        </p:txBody>
      </p:sp>
      <p:cxnSp>
        <p:nvCxnSpPr>
          <p:cNvPr id="1472" name="Google Shape;1472;p140"/>
          <p:cNvCxnSpPr>
            <a:stCxn id="1463" idx="2"/>
            <a:endCxn id="1462" idx="0"/>
          </p:cNvCxnSpPr>
          <p:nvPr/>
        </p:nvCxnSpPr>
        <p:spPr>
          <a:xfrm>
            <a:off x="4572008" y="2479098"/>
            <a:ext cx="0" cy="1019400"/>
          </a:xfrm>
          <a:prstGeom prst="straightConnector1">
            <a:avLst/>
          </a:prstGeom>
          <a:noFill/>
          <a:ln w="28575" cap="flat" cmpd="sng">
            <a:solidFill>
              <a:schemeClr val="accent1"/>
            </a:solidFill>
            <a:prstDash val="dash"/>
            <a:round/>
            <a:headEnd type="none" w="med" len="med"/>
            <a:tailEnd type="triangle" w="med" len="med"/>
          </a:ln>
        </p:spPr>
      </p:cxnSp>
      <p:pic>
        <p:nvPicPr>
          <p:cNvPr id="1473" name="Google Shape;1473;p140"/>
          <p:cNvPicPr preferRelativeResize="0"/>
          <p:nvPr/>
        </p:nvPicPr>
        <p:blipFill>
          <a:blip r:embed="rId7">
            <a:alphaModFix/>
          </a:blip>
          <a:stretch>
            <a:fillRect/>
          </a:stretch>
        </p:blipFill>
        <p:spPr>
          <a:xfrm>
            <a:off x="6959836" y="3498502"/>
            <a:ext cx="1514415" cy="867800"/>
          </a:xfrm>
          <a:prstGeom prst="rect">
            <a:avLst/>
          </a:prstGeom>
          <a:noFill/>
          <a:ln w="9525" cap="flat" cmpd="sng">
            <a:solidFill>
              <a:schemeClr val="dk2"/>
            </a:solidFill>
            <a:prstDash val="solid"/>
            <a:round/>
            <a:headEnd type="none" w="sm" len="sm"/>
            <a:tailEnd type="none" w="sm" len="sm"/>
          </a:ln>
        </p:spPr>
      </p:pic>
      <p:pic>
        <p:nvPicPr>
          <p:cNvPr id="1474" name="Google Shape;1474;p140"/>
          <p:cNvPicPr preferRelativeResize="0"/>
          <p:nvPr/>
        </p:nvPicPr>
        <p:blipFill>
          <a:blip r:embed="rId7">
            <a:alphaModFix/>
          </a:blip>
          <a:stretch>
            <a:fillRect/>
          </a:stretch>
        </p:blipFill>
        <p:spPr>
          <a:xfrm>
            <a:off x="742711" y="3436102"/>
            <a:ext cx="1514415" cy="867800"/>
          </a:xfrm>
          <a:prstGeom prst="rect">
            <a:avLst/>
          </a:prstGeom>
          <a:noFill/>
          <a:ln>
            <a:noFill/>
          </a:ln>
        </p:spPr>
      </p:pic>
      <p:sp>
        <p:nvSpPr>
          <p:cNvPr id="1475" name="Google Shape;1475;p140"/>
          <p:cNvSpPr txBox="1"/>
          <p:nvPr/>
        </p:nvSpPr>
        <p:spPr>
          <a:xfrm>
            <a:off x="6024975" y="1259999"/>
            <a:ext cx="2706000" cy="1015531"/>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Barlow"/>
                <a:ea typeface="Barlow"/>
                <a:cs typeface="Barlow"/>
                <a:sym typeface="Barlow"/>
              </a:rPr>
              <a:t>UPN </a:t>
            </a:r>
            <a:r>
              <a:rPr lang="ru-RU" dirty="0">
                <a:latin typeface="Barlow"/>
                <a:ea typeface="Barlow"/>
                <a:cs typeface="Barlow"/>
                <a:sym typeface="Barlow"/>
              </a:rPr>
              <a:t>пользователи аутентифицируются с помощью пользовательского клиента</a:t>
            </a:r>
            <a:endParaRPr dirty="0">
              <a:latin typeface="Barlow"/>
              <a:ea typeface="Barlow"/>
              <a:cs typeface="Barlow"/>
              <a:sym typeface="Barlow"/>
            </a:endParaRPr>
          </a:p>
        </p:txBody>
      </p:sp>
      <p:cxnSp>
        <p:nvCxnSpPr>
          <p:cNvPr id="1476" name="Google Shape;1476;p140"/>
          <p:cNvCxnSpPr>
            <a:cxnSpLocks/>
            <a:stCxn id="1475" idx="2"/>
            <a:endCxn id="1473" idx="0"/>
          </p:cNvCxnSpPr>
          <p:nvPr/>
        </p:nvCxnSpPr>
        <p:spPr>
          <a:xfrm rot="16200000" flipH="1">
            <a:off x="6936023" y="2717481"/>
            <a:ext cx="1222972" cy="339069"/>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1477" name="Google Shape;1477;p140"/>
          <p:cNvSpPr txBox="1"/>
          <p:nvPr/>
        </p:nvSpPr>
        <p:spPr>
          <a:xfrm>
            <a:off x="-40515" y="1039870"/>
            <a:ext cx="3855247" cy="1980300"/>
          </a:xfrm>
          <a:prstGeom prst="rect">
            <a:avLst/>
          </a:prstGeom>
          <a:noFill/>
          <a:ln>
            <a:noFill/>
          </a:ln>
        </p:spPr>
        <p:txBody>
          <a:bodyPr spcFirstLastPara="1" wrap="square" lIns="91425" tIns="91425" rIns="91425" bIns="91425" anchor="t" anchorCtr="0">
            <a:noAutofit/>
          </a:bodyPr>
          <a:lstStyle/>
          <a:p>
            <a:pPr marL="540000" lvl="0" indent="-317500" algn="l" rtl="0">
              <a:spcBef>
                <a:spcPts val="0"/>
              </a:spcBef>
              <a:spcAft>
                <a:spcPts val="0"/>
              </a:spcAft>
              <a:buClr>
                <a:srgbClr val="27AA27"/>
              </a:buClr>
              <a:buSzPts val="1400"/>
              <a:buFont typeface="Barlow"/>
              <a:buChar char="●"/>
            </a:pPr>
            <a:r>
              <a:rPr lang="ru-RU" dirty="0">
                <a:latin typeface="Barlow"/>
                <a:ea typeface="Barlow"/>
                <a:cs typeface="Barlow"/>
                <a:sym typeface="Barlow"/>
              </a:rPr>
              <a:t>Один или несколько серверов печати, множество доменов</a:t>
            </a:r>
            <a:r>
              <a:rPr lang="en-US" dirty="0">
                <a:latin typeface="Barlow"/>
                <a:ea typeface="Barlow"/>
                <a:cs typeface="Barlow"/>
                <a:sym typeface="Barlow"/>
              </a:rPr>
              <a:t> </a:t>
            </a:r>
            <a:r>
              <a:rPr lang="en-GB" b="1" dirty="0">
                <a:latin typeface="Barlow"/>
                <a:ea typeface="Barlow"/>
                <a:cs typeface="Barlow"/>
                <a:sym typeface="Barlow"/>
              </a:rPr>
              <a:t>(n Print Server ≠ n Domains)</a:t>
            </a:r>
            <a:endParaRPr b="1" dirty="0">
              <a:latin typeface="Barlow"/>
              <a:ea typeface="Barlow"/>
              <a:cs typeface="Barlow"/>
              <a:sym typeface="Barlow"/>
            </a:endParaRPr>
          </a:p>
          <a:p>
            <a:pPr marL="540000" lvl="0" indent="-317500" algn="l" rtl="0">
              <a:spcBef>
                <a:spcPts val="0"/>
              </a:spcBef>
              <a:spcAft>
                <a:spcPts val="0"/>
              </a:spcAft>
              <a:buClr>
                <a:srgbClr val="27AA27"/>
              </a:buClr>
              <a:buSzPts val="1400"/>
              <a:buFont typeface="Barlow"/>
              <a:buChar char="●"/>
            </a:pPr>
            <a:r>
              <a:rPr lang="ru-RU" dirty="0">
                <a:latin typeface="Barlow"/>
                <a:ea typeface="Barlow"/>
                <a:cs typeface="Barlow"/>
                <a:sym typeface="Barlow"/>
              </a:rPr>
              <a:t>Требуется клиент пользователя</a:t>
            </a:r>
            <a:endParaRPr lang="en-US" dirty="0">
              <a:latin typeface="Barlow"/>
              <a:ea typeface="Barlow"/>
              <a:cs typeface="Barlow"/>
              <a:sym typeface="Barlow"/>
            </a:endParaRPr>
          </a:p>
          <a:p>
            <a:pPr marL="540000" lvl="0" indent="-317500" algn="l" rtl="0">
              <a:spcBef>
                <a:spcPts val="0"/>
              </a:spcBef>
              <a:spcAft>
                <a:spcPts val="0"/>
              </a:spcAft>
              <a:buClr>
                <a:srgbClr val="27AA27"/>
              </a:buClr>
              <a:buSzPts val="1400"/>
              <a:buFont typeface="Barlow"/>
              <a:buChar char="●"/>
            </a:pPr>
            <a:r>
              <a:rPr lang="ru-RU" dirty="0">
                <a:latin typeface="Barlow"/>
                <a:ea typeface="Barlow"/>
                <a:cs typeface="Barlow"/>
                <a:sym typeface="Barlow"/>
              </a:rPr>
              <a:t>Настройка </a:t>
            </a:r>
            <a:r>
              <a:rPr lang="en-US" dirty="0">
                <a:latin typeface="Barlow"/>
                <a:ea typeface="Barlow"/>
                <a:cs typeface="Barlow"/>
                <a:sym typeface="Barlow"/>
              </a:rPr>
              <a:t>Print Provider</a:t>
            </a:r>
            <a:r>
              <a:rPr lang="ru-RU" dirty="0">
                <a:latin typeface="Barlow"/>
                <a:ea typeface="Barlow"/>
                <a:cs typeface="Barlow"/>
                <a:sym typeface="Barlow"/>
              </a:rPr>
              <a:t> не требуется</a:t>
            </a:r>
            <a:endParaRPr lang="en-US" dirty="0">
              <a:latin typeface="Barlow"/>
              <a:ea typeface="Barlow"/>
              <a:cs typeface="Barlow"/>
              <a:sym typeface="Barlow"/>
            </a:endParaRPr>
          </a:p>
          <a:p>
            <a:pPr marL="540000" lvl="1" indent="-317500">
              <a:buClr>
                <a:srgbClr val="27AA27"/>
              </a:buClr>
              <a:buSzPts val="1400"/>
              <a:buFont typeface="Barlow"/>
              <a:buChar char="●"/>
            </a:pPr>
            <a:r>
              <a:rPr lang="ru-RU" b="1" dirty="0">
                <a:latin typeface="Barlow"/>
                <a:ea typeface="Barlow"/>
                <a:cs typeface="Barlow"/>
                <a:sym typeface="Barlow"/>
              </a:rPr>
              <a:t>Явные имена пользователей </a:t>
            </a:r>
            <a:r>
              <a:rPr lang="en-US" b="1" dirty="0">
                <a:latin typeface="Barlow"/>
                <a:ea typeface="Barlow"/>
                <a:cs typeface="Barlow"/>
                <a:sym typeface="Barlow"/>
              </a:rPr>
              <a:t>UPN</a:t>
            </a:r>
            <a:endParaRPr b="1" dirty="0">
              <a:latin typeface="Barlow"/>
              <a:ea typeface="Barlow"/>
              <a:cs typeface="Barlow"/>
              <a:sym typeface="Barlow"/>
            </a:endParaRPr>
          </a:p>
          <a:p>
            <a:pPr marL="0" lvl="0" indent="0" algn="l" rtl="0">
              <a:spcBef>
                <a:spcPts val="0"/>
              </a:spcBef>
              <a:spcAft>
                <a:spcPts val="0"/>
              </a:spcAft>
              <a:buNone/>
            </a:pPr>
            <a:endParaRPr dirty="0">
              <a:latin typeface="Barlow"/>
              <a:ea typeface="Barlow"/>
              <a:cs typeface="Barlow"/>
              <a:sym typeface="Barlow"/>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7"/>
          <p:cNvSpPr txBox="1">
            <a:spLocks noGrp="1"/>
          </p:cNvSpPr>
          <p:nvPr>
            <p:ph type="title"/>
          </p:nvPr>
        </p:nvSpPr>
        <p:spPr>
          <a:xfrm>
            <a:off x="2923200" y="1440000"/>
            <a:ext cx="5766300" cy="481500"/>
          </a:xfrm>
          <a:prstGeom prst="rect">
            <a:avLst/>
          </a:prstGeom>
        </p:spPr>
        <p:txBody>
          <a:bodyPr spcFirstLastPara="1" wrap="square" lIns="0" tIns="0" rIns="0" bIns="0" anchor="ctr" anchorCtr="0">
            <a:noAutofit/>
          </a:bodyPr>
          <a:lstStyle/>
          <a:p>
            <a:pPr lvl="0"/>
            <a:r>
              <a:rPr lang="en-GB" dirty="0"/>
              <a:t>OEM </a:t>
            </a:r>
            <a:r>
              <a:rPr lang="ru-RU" dirty="0"/>
              <a:t>и региональные особенности</a:t>
            </a:r>
            <a:endParaRPr dirty="0"/>
          </a:p>
        </p:txBody>
      </p:sp>
    </p:spTree>
  </p:cSld>
  <p:clrMapOvr>
    <a:masterClrMapping/>
  </p:clrMapOvr>
</p:sld>
</file>

<file path=ppt/theme/theme1.xml><?xml version="1.0" encoding="utf-8"?>
<a:theme xmlns:a="http://schemas.openxmlformats.org/drawingml/2006/main" name="Master">
  <a:themeElements>
    <a:clrScheme name="Simple Light">
      <a:dk1>
        <a:srgbClr val="3B3C3D"/>
      </a:dk1>
      <a:lt1>
        <a:srgbClr val="FFFFFF"/>
      </a:lt1>
      <a:dk2>
        <a:srgbClr val="595959"/>
      </a:dk2>
      <a:lt2>
        <a:srgbClr val="EEEEEE"/>
      </a:lt2>
      <a:accent1>
        <a:srgbClr val="27AA27"/>
      </a:accent1>
      <a:accent2>
        <a:srgbClr val="8DC640"/>
      </a:accent2>
      <a:accent3>
        <a:srgbClr val="00A68B"/>
      </a:accent3>
      <a:accent4>
        <a:srgbClr val="3A8FC6"/>
      </a:accent4>
      <a:accent5>
        <a:srgbClr val="7D79BC"/>
      </a:accent5>
      <a:accent6>
        <a:srgbClr val="3B3C3D"/>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themeElements>
    <a:clrScheme name="Simple Light">
      <a:dk1>
        <a:srgbClr val="3B3C3D"/>
      </a:dk1>
      <a:lt1>
        <a:srgbClr val="FFFFFF"/>
      </a:lt1>
      <a:dk2>
        <a:srgbClr val="595959"/>
      </a:dk2>
      <a:lt2>
        <a:srgbClr val="EEEEEE"/>
      </a:lt2>
      <a:accent1>
        <a:srgbClr val="27AA27"/>
      </a:accent1>
      <a:accent2>
        <a:srgbClr val="8DC640"/>
      </a:accent2>
      <a:accent3>
        <a:srgbClr val="00A68B"/>
      </a:accent3>
      <a:accent4>
        <a:srgbClr val="3A8FC6"/>
      </a:accent4>
      <a:accent5>
        <a:srgbClr val="7D79BC"/>
      </a:accent5>
      <a:accent6>
        <a:srgbClr val="3B3C3D"/>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ster">
  <a:themeElements>
    <a:clrScheme name="Simple Light">
      <a:dk1>
        <a:srgbClr val="3B3C3D"/>
      </a:dk1>
      <a:lt1>
        <a:srgbClr val="FFFFFF"/>
      </a:lt1>
      <a:dk2>
        <a:srgbClr val="595959"/>
      </a:dk2>
      <a:lt2>
        <a:srgbClr val="EEEEEE"/>
      </a:lt2>
      <a:accent1>
        <a:srgbClr val="27AA27"/>
      </a:accent1>
      <a:accent2>
        <a:srgbClr val="8DC640"/>
      </a:accent2>
      <a:accent3>
        <a:srgbClr val="00A68B"/>
      </a:accent3>
      <a:accent4>
        <a:srgbClr val="3A8FC6"/>
      </a:accent4>
      <a:accent5>
        <a:srgbClr val="7D79BC"/>
      </a:accent5>
      <a:accent6>
        <a:srgbClr val="3B3C3D"/>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TotalTime>
  <Words>4842</Words>
  <Application>Microsoft Office PowerPoint</Application>
  <PresentationFormat>On-screen Show (16:9)</PresentationFormat>
  <Paragraphs>734</Paragraphs>
  <Slides>121</Slides>
  <Notes>120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121</vt:i4>
      </vt:variant>
    </vt:vector>
  </HeadingPairs>
  <TitlesOfParts>
    <vt:vector size="136" baseType="lpstr">
      <vt:lpstr>Calibri</vt:lpstr>
      <vt:lpstr>Tahoma</vt:lpstr>
      <vt:lpstr>Source Sans Pro</vt:lpstr>
      <vt:lpstr>Courier New</vt:lpstr>
      <vt:lpstr>Source Sans Pro SemiBold</vt:lpstr>
      <vt:lpstr>Georgia</vt:lpstr>
      <vt:lpstr>Barlow SemiBold</vt:lpstr>
      <vt:lpstr>Roboto</vt:lpstr>
      <vt:lpstr>Arial</vt:lpstr>
      <vt:lpstr>Open Sans</vt:lpstr>
      <vt:lpstr>Google Sans</vt:lpstr>
      <vt:lpstr>Barlow</vt:lpstr>
      <vt:lpstr>Master</vt:lpstr>
      <vt:lpstr>Master</vt:lpstr>
      <vt:lpstr>Master</vt:lpstr>
      <vt:lpstr>PaperCut MF 20.1</vt:lpstr>
      <vt:lpstr>PowerPoint Presentation</vt:lpstr>
      <vt:lpstr>PowerPoint Presentation</vt:lpstr>
      <vt:lpstr>PowerPoint Presentation</vt:lpstr>
      <vt:lpstr>Embedded решение</vt:lpstr>
      <vt:lpstr>PaperCut MF 20.1 </vt:lpstr>
      <vt:lpstr>Здравоохранение</vt:lpstr>
      <vt:lpstr>EMR глобальный рынок</vt:lpstr>
      <vt:lpstr>Официальные интеграции</vt:lpstr>
      <vt:lpstr>Обновление Print Deploy</vt:lpstr>
      <vt:lpstr>Улучшение Print Deploy </vt:lpstr>
      <vt:lpstr>PowerPoint Presentation</vt:lpstr>
      <vt:lpstr>Диапазоны IP-адресов не полностью отражают физическое местоположение распределенных сайтов</vt:lpstr>
      <vt:lpstr>PowerPoint Presentation</vt:lpstr>
      <vt:lpstr>PowerPoint Presentation</vt:lpstr>
      <vt:lpstr>PowerPoint Presentation</vt:lpstr>
      <vt:lpstr>Linux клиент</vt:lpstr>
      <vt:lpstr>Linux клиент</vt:lpstr>
      <vt:lpstr>Linux клиент</vt:lpstr>
      <vt:lpstr>Linux клиент</vt:lpstr>
      <vt:lpstr>Linux client</vt:lpstr>
      <vt:lpstr>Linux client</vt:lpstr>
      <vt:lpstr>Linux client</vt:lpstr>
      <vt:lpstr>Linux клиент</vt:lpstr>
      <vt:lpstr>Linux клиент</vt:lpstr>
      <vt:lpstr>Linux клиент</vt:lpstr>
      <vt:lpstr>Linux клиент</vt:lpstr>
      <vt:lpstr>Пакетное создание зон</vt:lpstr>
      <vt:lpstr>Пакетное создание зон</vt:lpstr>
      <vt:lpstr>Пакетное создание зон</vt:lpstr>
      <vt:lpstr>Пакетное создание зон</vt:lpstr>
      <vt:lpstr>Мобильная печать: Печать через облако</vt:lpstr>
      <vt:lpstr>Мобильная печать: Печать через облако </vt:lpstr>
      <vt:lpstr>Мобильная печать</vt:lpstr>
      <vt:lpstr>Особенности   </vt:lpstr>
      <vt:lpstr>Мобильная печать   </vt:lpstr>
      <vt:lpstr>Дополнительные правила   </vt:lpstr>
      <vt:lpstr>Печать с любых клиентских  устройств на базе ПК   </vt:lpstr>
      <vt:lpstr>Облачная печать  </vt:lpstr>
      <vt:lpstr>Новые перспективы</vt:lpstr>
      <vt:lpstr>Новое решение</vt:lpstr>
      <vt:lpstr>Что делает наше решение полезным?</vt:lpstr>
      <vt:lpstr>Преимущества, если</vt:lpstr>
      <vt:lpstr>Mobility Print   Cloud Print для Windows</vt:lpstr>
      <vt:lpstr>Minimum Server Version </vt:lpstr>
      <vt:lpstr>NEW Mobility Print Windows клиент</vt:lpstr>
      <vt:lpstr>Подготовка к установке</vt:lpstr>
      <vt:lpstr>Печать</vt:lpstr>
      <vt:lpstr>Технические детали</vt:lpstr>
      <vt:lpstr>Cloud Print</vt:lpstr>
      <vt:lpstr>Получение ссылки</vt:lpstr>
      <vt:lpstr>Клиент открывает ссылку</vt:lpstr>
      <vt:lpstr>Запрос принтеров</vt:lpstr>
      <vt:lpstr>Установка принтеров</vt:lpstr>
      <vt:lpstr>Печать</vt:lpstr>
      <vt:lpstr>Печать </vt:lpstr>
      <vt:lpstr>Application Server Failover Guard PaperCut HA Инструменты высокой доступности</vt:lpstr>
      <vt:lpstr>PowerPoint Presentation</vt:lpstr>
      <vt:lpstr>PowerPoint Presentation</vt:lpstr>
      <vt:lpstr>Автоматическая отработка отказа PaperCut Application Server – встроенное решение</vt:lpstr>
      <vt:lpstr>Схема решения по отказоустойчивости</vt:lpstr>
      <vt:lpstr>Схема решения по отказоустойчивости</vt:lpstr>
      <vt:lpstr>Настройка конфигурации</vt:lpstr>
      <vt:lpstr>Шифрование файлов спулера печати</vt:lpstr>
      <vt:lpstr>Шифрование файлов спулера печати</vt:lpstr>
      <vt:lpstr>Шифрование файлов спулера печати</vt:lpstr>
      <vt:lpstr>Spool File - Hold and Release</vt:lpstr>
      <vt:lpstr>PowerPoint Presentation</vt:lpstr>
      <vt:lpstr>20.1 Шифрование файлов спулера печати</vt:lpstr>
      <vt:lpstr>Файл Спулера - Распечатка</vt:lpstr>
      <vt:lpstr>Encrypted - Hold and Release</vt:lpstr>
      <vt:lpstr>Настройка</vt:lpstr>
      <vt:lpstr>Доп. настройки</vt:lpstr>
      <vt:lpstr>Сценарии устройств</vt:lpstr>
      <vt:lpstr>Что нового в 20.0?</vt:lpstr>
      <vt:lpstr> Сценарии устройств в PaperCut MF v19.x</vt:lpstr>
      <vt:lpstr>Что такое сценарии устройств?</vt:lpstr>
      <vt:lpstr>Какие проблемы это решает?</vt:lpstr>
      <vt:lpstr>Улучшения  массовых (пакетных) настроек Устройств  </vt:lpstr>
      <vt:lpstr>Это вы о чём?</vt:lpstr>
      <vt:lpstr>Где найти эту функцию?</vt:lpstr>
      <vt:lpstr>Пример CSV</vt:lpstr>
      <vt:lpstr>CSV - примеры данных</vt:lpstr>
      <vt:lpstr>Устройства, добавленные через CSV</vt:lpstr>
      <vt:lpstr>Поддержка нескольких доменов </vt:lpstr>
      <vt:lpstr>Проблема &gt; Решение &gt; Преимущество</vt:lpstr>
      <vt:lpstr>PowerPoint Presentation</vt:lpstr>
      <vt:lpstr>PowerPoint Presentation</vt:lpstr>
      <vt:lpstr>Поддержка нескольких доменов Active Directory, используя  User Principal Names (UPN) </vt:lpstr>
      <vt:lpstr>The problem</vt:lpstr>
      <vt:lpstr>Поддержка UPN</vt:lpstr>
      <vt:lpstr>Что это за UPN ??</vt:lpstr>
      <vt:lpstr>Как это выглядит в пользовательском интерфейсе?</vt:lpstr>
      <vt:lpstr>Несколько известных ограничений : </vt:lpstr>
      <vt:lpstr>Вещи, о которых нужно помнить</vt:lpstr>
      <vt:lpstr>Как это работает – идентификация работы по UPN </vt:lpstr>
      <vt:lpstr>Как это работает – идентификация работы по UPN (Прим. 2) </vt:lpstr>
      <vt:lpstr>Как это работает – идентификация работы по UPN</vt:lpstr>
      <vt:lpstr>OEM и региональные особенности</vt:lpstr>
      <vt:lpstr> Sharp выбор языка </vt:lpstr>
      <vt:lpstr>Что нового?</vt:lpstr>
      <vt:lpstr> Усовершенствование  Ricoh Embedded</vt:lpstr>
      <vt:lpstr>Авто определение формата бумаги</vt:lpstr>
      <vt:lpstr>Авто определение формата бумаги</vt:lpstr>
      <vt:lpstr>Авто определение формата бумаги</vt:lpstr>
      <vt:lpstr>Ricoh UI </vt:lpstr>
      <vt:lpstr>  Lexmark  Интегрированное сканирование </vt:lpstr>
      <vt:lpstr>Что нового?</vt:lpstr>
      <vt:lpstr>PowerPoint Presentation</vt:lpstr>
      <vt:lpstr>   HP 4.3"  Исправление отображения пользовательского интерфейса </vt:lpstr>
      <vt:lpstr>HP 4.3” Исправление отображения пользовательского интерфейса</vt:lpstr>
      <vt:lpstr>PowerPoint Presentation</vt:lpstr>
      <vt:lpstr>Поддержка Sharp SFP</vt:lpstr>
      <vt:lpstr>PowerPoint Presentation</vt:lpstr>
      <vt:lpstr>Интеграция данных</vt:lpstr>
      <vt:lpstr>Платформа интеграции данных</vt:lpstr>
      <vt:lpstr>Интерфейс</vt:lpstr>
      <vt:lpstr>Интеграция данных -предварительно настроенная панель мониторинга</vt:lpstr>
      <vt:lpstr>Создайте свою собственную интеграцию данных</vt:lpstr>
      <vt:lpstr>20.1 Интеграция данных - ваш инструмент бизнес-аналитики</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PaperCut MF 20.0 Release</dc:title>
  <dc:creator>Alexey Kolpakov</dc:creator>
  <cp:lastModifiedBy>Roman Arepev</cp:lastModifiedBy>
  <cp:revision>57</cp:revision>
  <dcterms:modified xsi:type="dcterms:W3CDTF">2020-12-09T17:00:47Z</dcterms:modified>
</cp:coreProperties>
</file>